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6197"/>
  </p:normalViewPr>
  <p:slideViewPr>
    <p:cSldViewPr snapToGrid="0" snapToObjects="1">
      <p:cViewPr varScale="1">
        <p:scale>
          <a:sx n="58" d="100"/>
          <a:sy n="58" d="100"/>
        </p:scale>
        <p:origin x="20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B34-3ED2-0A49-85D9-7E470B24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19B8B-7E8E-F643-B0BC-9C9CE0D3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DBC46-DF17-DD45-8A74-7CABA280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5768-BC8E-514C-9E24-CA6713B2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4BFC-B2A2-C14A-B393-797962DD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CA85-37C6-BF43-A436-CA16F109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EDCE3-CBBA-3545-AC95-F394C24AE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78D3F-A345-E74E-A941-8E0B22E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DFB5-6654-B140-954E-0D097056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1A24-7BF3-8041-BD5F-4662571D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3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8020D-D31D-AB41-BF1C-DE69D3404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2B85-9B70-5B4C-B485-B562DC181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B78F6-E044-0447-B044-7D938193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A7F5-E539-EA4C-AEB1-34F09E8F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7B5B-C1EC-E043-974B-9599098B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0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F5DC-5E52-2D4D-9772-E36DDAA0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B6AB-B62B-5B40-8DB0-ED4BA5C0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4651-A7F2-9B44-A308-8BBDA928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367F-7563-9E47-876E-AC374397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E6CA-B36B-5642-AC20-E4A0B74E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42AF-97AF-2F41-B767-747CC9D3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2783-0F00-594C-B56F-B11A6774B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9144-1A4B-BB4C-B301-6F676287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3190-ABA3-154B-B261-4562733E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1601-B918-9947-9B52-0973AF14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AAA8-0EF4-3240-B9FE-BDA38FC7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663D-0B96-0849-BA6C-EADD7C651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B9A05-34CD-624C-ABF6-0C01B536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4AAE-6498-4543-8983-6ABF99B8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F1222-61A8-8C46-A675-A3883E5E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60369-44EC-4342-9945-07EEE4E0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B409-F71D-A241-99DE-5666C6E8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0305A-E421-A44B-993E-F3D2F3B4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999B1-AC34-BC42-83AC-AA1C4A387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91CB5-6031-D041-8B25-2EE923660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8847F-25BB-3340-B2E4-B97944ACF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9161-C1B4-AD4E-B9F8-C594F357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857ED-882D-DA4F-A5A9-543DF90F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2AE05-BEDF-E24E-854A-C07ADF74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84C1-D8ED-1F48-8AB7-F3F9D957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818D4-AE83-FD43-A33E-C88E6862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FD1D0-6E85-D245-91FB-76FF6FD6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D70CB-D492-1F43-9E5D-52C1DDBE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623B0-3245-6C4A-850E-0C311D68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E31DA-C70F-F94C-985F-6617B4F4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1DDC9-4BD4-A94B-9A3C-659F2521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1089-CC40-454E-B355-7E5A0DCF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DEC7-FE83-CC4C-9734-F0C88F7B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0F884-492B-B740-B0F0-C52F838B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60088-A661-C04F-913E-F1BC4FD5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B6D4-C1B1-8C4A-BBC2-23E783D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DB48D-000F-4D4C-BCC5-3A0A41B2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9C29-0CD0-474A-B985-AB64EC8D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131A7-AF7B-4A4E-87A3-44E7C0E39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4299A-0427-A044-B64E-7A12E219B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72974-5877-A84A-819C-42F6F62D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DB4D0-6249-0342-90FB-46312CEE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2B92-04C1-7C48-B23C-6546F1A7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8C70F-A4A4-9A41-9E10-00A5BB644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3459-73E9-B949-9A02-DD1A416B9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87F1-621C-3144-9D01-37EC9E6ED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66C7-AA20-C94C-99ED-32173D4FB7C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F323C-D71E-A642-980E-307F7F306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C500-3B37-D346-BF21-9EC045484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C594-F5AE-B14F-9BA1-F695E90D3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4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E7BA-EC50-2A41-9F5E-0F90A0469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7F6FA-491C-BA46-8DD0-A429D4632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Pricing Strategy: </a:t>
            </a:r>
          </a:p>
          <a:p>
            <a:pPr algn="l"/>
            <a:r>
              <a:rPr lang="en-US" sz="2600"/>
              <a:t>Optimizing ticket price</a:t>
            </a:r>
          </a:p>
          <a:p>
            <a:pPr algn="l"/>
            <a:r>
              <a:rPr lang="en-US" sz="2600"/>
              <a:t>Proposing most profitable changes to resort features</a:t>
            </a: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88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9770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671B5-B80F-1744-B566-20D79DD0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Recommendations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4F6A-9560-8F45-BB57-845CFEC2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200"/>
              <a:t>Increase ticket price in the direction of target price of $97.96 (conservatively $87.6)</a:t>
            </a:r>
          </a:p>
          <a:p>
            <a:r>
              <a:rPr lang="en-US" sz="2200"/>
              <a:t>Four most important resort features for supporting higher ticket price</a:t>
            </a:r>
          </a:p>
          <a:p>
            <a:pPr lvl="1"/>
            <a:r>
              <a:rPr lang="en-US" sz="2200"/>
              <a:t>Run number</a:t>
            </a:r>
          </a:p>
          <a:p>
            <a:pPr lvl="1"/>
            <a:r>
              <a:rPr lang="en-US" sz="2200"/>
              <a:t>Fast quad number</a:t>
            </a:r>
          </a:p>
          <a:p>
            <a:pPr lvl="1"/>
            <a:r>
              <a:rPr lang="en-US" sz="2200"/>
              <a:t>Area with snow machines</a:t>
            </a:r>
          </a:p>
          <a:p>
            <a:pPr lvl="1"/>
            <a:r>
              <a:rPr lang="en-US" sz="2200"/>
              <a:t>Vertical drop height</a:t>
            </a:r>
          </a:p>
          <a:p>
            <a:r>
              <a:rPr lang="en-US" sz="2200"/>
              <a:t>Consider dropping least-used runs (proposal #1), increasing vertical drop (proposal #2)</a:t>
            </a:r>
          </a:p>
        </p:txBody>
      </p:sp>
    </p:spTree>
    <p:extLst>
      <p:ext uri="{BB962C8B-B14F-4D97-AF65-F5344CB8AC3E}">
        <p14:creationId xmlns:p14="http://schemas.microsoft.com/office/powerpoint/2010/main" val="30235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81C8-0FC8-5041-AB13-2B187099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Market segment ticket prices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35C8-8F71-8348-9EB6-2848C7D8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Though Big Mountain is the most expensive resort in Montana, it has room to grow within its market segment</a:t>
            </a:r>
          </a:p>
        </p:txBody>
      </p:sp>
      <p:pic>
        <p:nvPicPr>
          <p:cNvPr id="38" name="Picture 37" descr="Chart, histogram&#10;&#10;Description automatically generated">
            <a:extLst>
              <a:ext uri="{FF2B5EF4-FFF2-40B4-BE49-F238E27FC236}">
                <a16:creationId xmlns:a16="http://schemas.microsoft.com/office/drawing/2014/main" id="{377EE01B-56B4-8F49-B5B5-0496ADCC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039285"/>
            <a:ext cx="5481509" cy="2864087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15F1E78E-8466-3F4D-B55E-3EF7F598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83654"/>
            <a:ext cx="5523082" cy="27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9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5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81C8-0FC8-5041-AB13-2B187099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500" kern="1200" dirty="0">
                <a:latin typeface="+mj-lt"/>
                <a:ea typeface="+mj-ea"/>
                <a:cs typeface="+mj-cs"/>
              </a:rPr>
              <a:t>Most important resort features supporting higher ticket price</a:t>
            </a:r>
          </a:p>
        </p:txBody>
      </p:sp>
      <p:sp>
        <p:nvSpPr>
          <p:cNvPr id="75" name="Rectangle 6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46EDD30-B1A8-9A40-ACC7-3B362F725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0" r="-1" b="10194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BE3076F1-CC57-4F35-82EC-7E365CF4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Big Mountain has among the highest in the four most important categories, except for vertical drop, where there is still room for growth</a:t>
            </a:r>
          </a:p>
        </p:txBody>
      </p:sp>
    </p:spTree>
    <p:extLst>
      <p:ext uri="{BB962C8B-B14F-4D97-AF65-F5344CB8AC3E}">
        <p14:creationId xmlns:p14="http://schemas.microsoft.com/office/powerpoint/2010/main" val="252590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81C8-0FC8-5041-AB13-2B187099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Most promising proposals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035C8-8F71-8348-9EB6-2848C7D8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Proposal #1: Permanently closing down up to 10 of the least used runs. This doesn't impact any other resort statistics.</a:t>
            </a:r>
          </a:p>
          <a:p>
            <a:pPr lvl="1"/>
            <a:r>
              <a:rPr lang="en-US" sz="2200"/>
              <a:t>One run can be closed without affecting ticket price support</a:t>
            </a:r>
          </a:p>
          <a:p>
            <a:pPr lvl="1"/>
            <a:r>
              <a:rPr lang="en-US" sz="2200"/>
              <a:t>Further closures will affect price support but not linearly – further investigation required</a:t>
            </a:r>
          </a:p>
          <a:p>
            <a:r>
              <a:rPr lang="en-US" sz="2200"/>
              <a:t>Proposal #2: Increase the vertical drop by adding a run to a point 150 feet lower down but requiring the installation of an additional chair lift to bring skiers back up, without additional snow making coverage</a:t>
            </a:r>
          </a:p>
          <a:p>
            <a:pPr lvl="1"/>
            <a:r>
              <a:rPr lang="en-US" sz="2200"/>
              <a:t>Increases support for ticket price by $7</a:t>
            </a:r>
          </a:p>
          <a:p>
            <a:pPr lvl="1"/>
            <a:r>
              <a:rPr lang="en-US" sz="2200"/>
              <a:t>Over the season this could be expected to amount to $12,250,324</a:t>
            </a:r>
          </a:p>
        </p:txBody>
      </p:sp>
    </p:spTree>
    <p:extLst>
      <p:ext uri="{BB962C8B-B14F-4D97-AF65-F5344CB8AC3E}">
        <p14:creationId xmlns:p14="http://schemas.microsoft.com/office/powerpoint/2010/main" val="178426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63EF6-8CC1-D744-947B-36B2724B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95AA-CD0E-C44A-8967-EE71C482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There is definite room for growth in ticket pricing</a:t>
            </a:r>
          </a:p>
          <a:p>
            <a:pPr lvl="1"/>
            <a:r>
              <a:rPr lang="en-US" sz="2200"/>
              <a:t>Our model predicts an ideal ticket price based on resort features of $97.96 with a mean average error of $10.37</a:t>
            </a:r>
          </a:p>
          <a:p>
            <a:pPr lvl="1"/>
            <a:r>
              <a:rPr lang="en-US" sz="2200"/>
              <a:t>There is room for growth from our current price of $81 even when accounting for model error</a:t>
            </a:r>
          </a:p>
          <a:p>
            <a:r>
              <a:rPr lang="en-US" sz="2200"/>
              <a:t>We should further investigate proposals #1 and #2 in order to increase ticket price support levels</a:t>
            </a:r>
          </a:p>
          <a:p>
            <a:r>
              <a:rPr lang="en-US" sz="2200"/>
              <a:t>Need more data on operating costs to make definite recommendations on those proposals</a:t>
            </a:r>
          </a:p>
        </p:txBody>
      </p:sp>
    </p:spTree>
    <p:extLst>
      <p:ext uri="{BB962C8B-B14F-4D97-AF65-F5344CB8AC3E}">
        <p14:creationId xmlns:p14="http://schemas.microsoft.com/office/powerpoint/2010/main" val="42615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320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Big Mountain Resort</vt:lpstr>
      <vt:lpstr>Recommendations</vt:lpstr>
      <vt:lpstr>Market segment ticket prices</vt:lpstr>
      <vt:lpstr>Most important resort features supporting higher ticket price</vt:lpstr>
      <vt:lpstr>Most promising proposals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Maddi R. Ross</dc:creator>
  <cp:lastModifiedBy>Maddi R. Ross</cp:lastModifiedBy>
  <cp:revision>25</cp:revision>
  <dcterms:created xsi:type="dcterms:W3CDTF">2021-11-10T13:06:48Z</dcterms:created>
  <dcterms:modified xsi:type="dcterms:W3CDTF">2021-11-10T17:34:45Z</dcterms:modified>
</cp:coreProperties>
</file>