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78" r:id="rId3"/>
    <p:sldId id="279" r:id="rId4"/>
    <p:sldId id="270" r:id="rId5"/>
    <p:sldId id="302" r:id="rId7"/>
    <p:sldId id="269" r:id="rId8"/>
    <p:sldId id="263" r:id="rId9"/>
    <p:sldId id="261" r:id="rId10"/>
    <p:sldId id="303" r:id="rId11"/>
    <p:sldId id="304" r:id="rId12"/>
    <p:sldId id="305" r:id="rId13"/>
    <p:sldId id="306" r:id="rId14"/>
    <p:sldId id="276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FDFDFD"/>
    <a:srgbClr val="555A5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58"/>
    <p:restoredTop sz="77230"/>
  </p:normalViewPr>
  <p:slideViewPr>
    <p:cSldViewPr snapToGrid="0">
      <p:cViewPr>
        <p:scale>
          <a:sx n="75" d="100"/>
          <a:sy n="75" d="100"/>
        </p:scale>
        <p:origin x="16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9A2D56-6FAA-4766-9FD7-19FBCBBA57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89857" y="234496"/>
            <a:ext cx="475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>
              <a:defRPr lang="zh-CN" altLang="en-US" sz="2000" b="1">
                <a:solidFill>
                  <a:srgbClr val="FDFDFD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/>
            <a:r>
              <a:rPr smtClean="0">
                <a:sym typeface="+mn-ea"/>
              </a:rPr>
              <a:t>Click here to edit the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组合 6"/>
          <p:cNvGrpSpPr/>
          <p:nvPr userDrawn="1"/>
        </p:nvGrpSpPr>
        <p:grpSpPr>
          <a:xfrm flipH="1">
            <a:off x="0" y="0"/>
            <a:ext cx="12198350" cy="852488"/>
            <a:chOff x="0" y="12624"/>
            <a:chExt cx="12198350" cy="2324100"/>
          </a:xfrm>
        </p:grpSpPr>
        <p:sp>
          <p:nvSpPr>
            <p:cNvPr id="8" name="矩形 7"/>
            <p:cNvSpPr/>
            <p:nvPr/>
          </p:nvSpPr>
          <p:spPr>
            <a:xfrm>
              <a:off x="0" y="12624"/>
              <a:ext cx="12192000" cy="2324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10914529" y="1052903"/>
              <a:ext cx="2324100" cy="243542"/>
            </a:xfrm>
            <a:custGeom>
              <a:avLst/>
              <a:gdLst>
                <a:gd name="connsiteX0" fmla="*/ 0 w 2467054"/>
                <a:gd name="connsiteY0" fmla="*/ 243542 h 243542"/>
                <a:gd name="connsiteX1" fmla="*/ 0 w 2467054"/>
                <a:gd name="connsiteY1" fmla="*/ 0 h 243542"/>
                <a:gd name="connsiteX2" fmla="*/ 2467054 w 2467054"/>
                <a:gd name="connsiteY2" fmla="*/ 0 h 243542"/>
                <a:gd name="connsiteX3" fmla="*/ 2467054 w 2467054"/>
                <a:gd name="connsiteY3" fmla="*/ 243542 h 24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7054" h="243542">
                  <a:moveTo>
                    <a:pt x="0" y="243542"/>
                  </a:moveTo>
                  <a:lnTo>
                    <a:pt x="0" y="0"/>
                  </a:lnTo>
                  <a:lnTo>
                    <a:pt x="2467054" y="0"/>
                  </a:lnTo>
                  <a:lnTo>
                    <a:pt x="2467054" y="24354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774065" y="2291715"/>
            <a:ext cx="10295255" cy="1751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4800" b="1" kern="1200" cap="none" spc="0" normalizeH="0" baseline="0" noProof="0">
                <a:solidFill>
                  <a:prstClr val="white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 </a:t>
            </a:r>
            <a:r>
              <a:rPr kumimoji="0" lang="en-US" altLang="ru-RU" sz="5400" b="1" kern="1200" cap="none" spc="0" normalizeH="0" baseline="0" noProof="0">
                <a:solidFill>
                  <a:prstClr val="white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Employee Attendance System</a:t>
            </a:r>
            <a:r>
              <a:rPr kumimoji="0" lang="en-US" altLang="zh-CN" sz="5400" b="1" kern="1200" cap="none" spc="0" normalizeH="0" baseline="0" noProof="0">
                <a:solidFill>
                  <a:prstClr val="white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kumimoji="0" lang="zh-CN" altLang="en-US" sz="5400" b="1" kern="1200" cap="none" spc="0" normalizeH="0" baseline="0" noProof="0">
              <a:solidFill>
                <a:prstClr val="white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3438" y="846138"/>
            <a:ext cx="92837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8800" b="1" kern="1200" cap="none" spc="0" normalizeH="0" baseline="0" noProof="0">
                <a:solidFill>
                  <a:srgbClr val="FFC000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Project Title: </a:t>
            </a:r>
            <a:endParaRPr kumimoji="0" lang="en-US" altLang="ru-RU" sz="8800" b="1" kern="1200" cap="none" spc="0" normalizeH="0" baseline="0" noProof="0">
              <a:solidFill>
                <a:srgbClr val="FFC000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0750" y="3534410"/>
            <a:ext cx="5883910" cy="977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solidFill>
                  <a:srgbClr val="FFC000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reporter </a:t>
            </a:r>
            <a:r>
              <a:rPr kumimoji="0" lang="en-US" altLang="zh-CN" sz="2400" b="1" kern="1200" cap="none" spc="0" normalizeH="0" baseline="0" noProof="0">
                <a:solidFill>
                  <a:srgbClr val="FFC000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: Mitalipova Saiida</a:t>
            </a:r>
            <a:endParaRPr kumimoji="0" lang="en-US" altLang="zh-CN" sz="2400" b="1" kern="1200" cap="none" spc="0" normalizeH="0" baseline="0" noProof="0">
              <a:solidFill>
                <a:srgbClr val="FFC000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082675"/>
            <a:ext cx="139700" cy="1049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20115" y="4511675"/>
            <a:ext cx="762444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>
                <a:solidFill>
                  <a:schemeClr val="bg1"/>
                </a:solidFill>
              </a:rPr>
              <a:t>Description:</a:t>
            </a:r>
            <a:endParaRPr lang="en-US" altLang="ru-RU">
              <a:solidFill>
                <a:schemeClr val="bg1"/>
              </a:solidFill>
            </a:endParaRPr>
          </a:p>
          <a:p>
            <a:r>
              <a:rPr lang="en-US" altLang="ru-RU">
                <a:solidFill>
                  <a:schemeClr val="bg1"/>
                </a:solidFill>
              </a:rPr>
              <a:t>The Employee Attendance System is a Java console application that manages employee records and tracks daily attendance. It supports CRUD operations, clock-in/out monitoring, CSV data import/export, and summary reporting to analyze attendance trends.</a:t>
            </a:r>
            <a:endParaRPr lang="en-US" alt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707390" y="1278890"/>
            <a:ext cx="4755515" cy="532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b="1"/>
              <a:t>Reading with `BufferedReader</a:t>
            </a:r>
            <a:endParaRPr lang="en-US" altLang="ru-RU" b="1"/>
          </a:p>
          <a:p>
            <a:r>
              <a:rPr lang="en-US" altLang="ru-RU"/>
              <a:t>- Efficient line-by-line reading from CSV  </a:t>
            </a:r>
            <a:endParaRPr lang="en-US" altLang="ru-RU"/>
          </a:p>
          <a:p>
            <a:r>
              <a:rPr lang="en-US" altLang="ru-RU"/>
              <a:t>- Used in import functions (e.g., `importEmployeeData()`)  </a:t>
            </a:r>
            <a:endParaRPr lang="en-US" altLang="ru-RU"/>
          </a:p>
          <a:p>
            <a:endParaRPr lang="en-US" altLang="ru-RU"/>
          </a:p>
          <a:p>
            <a:r>
              <a:rPr lang="en-US" altLang="ru-RU"/>
              <a:t>- Example:</a:t>
            </a:r>
            <a:endParaRPr lang="en-US" altLang="ru-RU"/>
          </a:p>
          <a:p>
            <a:endParaRPr lang="en-US" altLang="ru-RU"/>
          </a:p>
          <a:p>
            <a:r>
              <a:rPr lang="en-US" altLang="ru-RU"/>
              <a:t>   try (BufferedReader reader = new BufferedReader(</a:t>
            </a:r>
            <a:endParaRPr lang="en-US" altLang="ru-RU"/>
          </a:p>
          <a:p>
            <a:r>
              <a:rPr lang="en-US" altLang="ru-RU"/>
              <a:t>         new FileReader(filePath))) {</a:t>
            </a:r>
            <a:endParaRPr lang="en-US" altLang="ru-RU"/>
          </a:p>
          <a:p>
            <a:r>
              <a:rPr lang="en-US" altLang="ru-RU"/>
              <a:t>      String line;</a:t>
            </a:r>
            <a:endParaRPr lang="en-US" altLang="ru-RU"/>
          </a:p>
          <a:p>
            <a:r>
              <a:rPr lang="en-US" altLang="ru-RU"/>
              <a:t>      while ((line = reader.readLine()) != null) {</a:t>
            </a:r>
            <a:endParaRPr lang="en-US" altLang="ru-RU"/>
          </a:p>
          <a:p>
            <a:r>
              <a:rPr lang="en-US" altLang="ru-RU"/>
              <a:t>          // Process line</a:t>
            </a:r>
            <a:endParaRPr lang="en-US" altLang="ru-RU"/>
          </a:p>
          <a:p>
            <a:r>
              <a:rPr lang="en-US" altLang="ru-RU"/>
              <a:t>      }</a:t>
            </a:r>
            <a:endParaRPr lang="en-US" altLang="ru-RU"/>
          </a:p>
          <a:p>
            <a:r>
              <a:rPr lang="en-US" altLang="ru-RU"/>
              <a:t>  } catch (IOException e) {</a:t>
            </a:r>
            <a:endParaRPr lang="en-US" altLang="ru-RU"/>
          </a:p>
          <a:p>
            <a:r>
              <a:rPr lang="en-US" altLang="ru-RU"/>
              <a:t>      System.out.println("Error: " + e.getMessage());</a:t>
            </a:r>
            <a:endParaRPr lang="en-US" altLang="ru-RU"/>
          </a:p>
          <a:p>
            <a:r>
              <a:rPr lang="en-US" altLang="ru-RU"/>
              <a:t>  }</a:t>
            </a:r>
            <a:endParaRPr lang="en-US" altLang="ru-RU"/>
          </a:p>
          <a:p>
            <a:r>
              <a:rPr lang="en-US" altLang="ru-RU"/>
              <a:t> </a:t>
            </a:r>
            <a:endParaRPr lang="en-US" altLang="ru-RU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428105" y="1350645"/>
            <a:ext cx="4883785" cy="5146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b="1">
                <a:sym typeface="+mn-ea"/>
              </a:rPr>
              <a:t>Writing with `PrintWriter`</a:t>
            </a:r>
            <a:endParaRPr lang="en-US" altLang="ru-RU" b="1"/>
          </a:p>
          <a:p>
            <a:r>
              <a:rPr lang="en-US" altLang="ru-RU">
                <a:sym typeface="+mn-ea"/>
              </a:rPr>
              <a:t>- Used for exporting data to CSV  </a:t>
            </a:r>
            <a:endParaRPr lang="en-US" altLang="ru-RU"/>
          </a:p>
          <a:p>
            <a:r>
              <a:rPr lang="en-US" altLang="ru-RU">
                <a:sym typeface="+mn-ea"/>
              </a:rPr>
              <a:t>- `try-with-resources` ensures automatic resource closing  </a:t>
            </a:r>
            <a:endParaRPr lang="en-US" altLang="ru-RU">
              <a:sym typeface="+mn-ea"/>
            </a:endParaRPr>
          </a:p>
          <a:p>
            <a:endParaRPr lang="en-US" altLang="ru-RU"/>
          </a:p>
          <a:p>
            <a:r>
              <a:rPr lang="en-US" altLang="ru-RU">
                <a:sym typeface="+mn-ea"/>
              </a:rPr>
              <a:t>- Example:</a:t>
            </a:r>
            <a:endParaRPr lang="en-US" altLang="ru-RU"/>
          </a:p>
          <a:p>
            <a:r>
              <a:rPr lang="en-US" altLang="ru-RU">
                <a:sym typeface="+mn-ea"/>
              </a:rPr>
              <a:t> </a:t>
            </a:r>
            <a:endParaRPr lang="en-US" altLang="ru-RU"/>
          </a:p>
          <a:p>
            <a:r>
              <a:rPr lang="en-US" altLang="ru-RU">
                <a:sym typeface="+mn-ea"/>
              </a:rPr>
              <a:t>  try (PrintWriter writer = new PrintWriter(</a:t>
            </a:r>
            <a:endParaRPr lang="en-US" altLang="ru-RU"/>
          </a:p>
          <a:p>
            <a:r>
              <a:rPr lang="en-US" altLang="ru-RU">
                <a:sym typeface="+mn-ea"/>
              </a:rPr>
              <a:t>         new FileWriter(filePath))) {</a:t>
            </a:r>
            <a:endParaRPr lang="en-US" altLang="ru-RU"/>
          </a:p>
          <a:p>
            <a:r>
              <a:rPr lang="en-US" altLang="ru-RU">
                <a:sym typeface="+mn-ea"/>
              </a:rPr>
              <a:t>      writer.println("id,name,dept,email");</a:t>
            </a:r>
            <a:endParaRPr lang="en-US" altLang="ru-RU"/>
          </a:p>
          <a:p>
            <a:r>
              <a:rPr lang="en-US" altLang="ru-RU">
                <a:sym typeface="+mn-ea"/>
              </a:rPr>
              <a:t>      // Loop to write data</a:t>
            </a:r>
            <a:endParaRPr lang="en-US" altLang="ru-RU"/>
          </a:p>
          <a:p>
            <a:r>
              <a:rPr lang="en-US" altLang="ru-RU">
                <a:sym typeface="+mn-ea"/>
              </a:rPr>
              <a:t>  } catch (IOException e) {</a:t>
            </a:r>
            <a:endParaRPr lang="en-US" altLang="ru-RU"/>
          </a:p>
          <a:p>
            <a:r>
              <a:rPr lang="en-US" altLang="ru-RU">
                <a:sym typeface="+mn-ea"/>
              </a:rPr>
              <a:t>      System.out.println("Error: " + e.getMessage());</a:t>
            </a:r>
            <a:endParaRPr lang="en-US" altLang="ru-RU"/>
          </a:p>
          <a:p>
            <a:r>
              <a:rPr lang="en-US" altLang="ru-RU">
                <a:sym typeface="+mn-ea"/>
              </a:rPr>
              <a:t>  }</a:t>
            </a:r>
            <a:endParaRPr lang="en-US" altLang="ru-RU"/>
          </a:p>
          <a:p>
            <a:r>
              <a:rPr lang="en-US" altLang="ru-RU">
                <a:sym typeface="+mn-ea"/>
              </a:rPr>
              <a:t> </a:t>
            </a:r>
            <a:endParaRPr lang="en-US" altLang="ru-RU"/>
          </a:p>
          <a:p>
            <a:endParaRPr lang="ru-RU" altLang="en-US"/>
          </a:p>
        </p:txBody>
      </p:sp>
      <p:sp>
        <p:nvSpPr>
          <p:cNvPr id="5" name="Заголовок 4"/>
          <p:cNvSpPr/>
          <p:nvPr>
            <p:ph type="title"/>
          </p:nvPr>
        </p:nvSpPr>
        <p:spPr>
          <a:xfrm>
            <a:off x="489857" y="234496"/>
            <a:ext cx="3490595" cy="368300"/>
          </a:xfrm>
        </p:spPr>
        <p:txBody>
          <a:bodyPr/>
          <a:p>
            <a:r>
              <a:rPr lang="en-US" altLang="ru-RU"/>
              <a:t>Reading &amp; Wruting to a File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212725" y="713740"/>
            <a:ext cx="11599545" cy="6002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ru-RU" sz="1400"/>
          </a:p>
          <a:p>
            <a:r>
              <a:rPr lang="en-US" altLang="ru-RU" sz="1400"/>
              <a:t>The `AttendanceSystem` class includes dedicated functions for importing and exporting both employee and attendance data to and from CSV files. These functions handle file reading, data parsing, object creation, and file writing.</a:t>
            </a:r>
            <a:endParaRPr lang="en-US" altLang="ru-RU" sz="1400"/>
          </a:p>
          <a:p>
            <a:endParaRPr lang="en-US" altLang="ru-RU" sz="1400"/>
          </a:p>
          <a:p>
            <a:r>
              <a:rPr lang="en-US" altLang="ru-RU" sz="1400"/>
              <a:t>Example (Importing Employee Data):</a:t>
            </a:r>
            <a:endParaRPr lang="en-US" altLang="ru-RU" sz="1400"/>
          </a:p>
          <a:p>
            <a:r>
              <a:rPr lang="en-US" altLang="ru-RU" sz="1400"/>
              <a:t>                          private static void importEmployeeData() {</a:t>
            </a:r>
            <a:endParaRPr lang="en-US" altLang="ru-RU" sz="1400"/>
          </a:p>
          <a:p>
            <a:pPr lvl="2"/>
            <a:r>
              <a:rPr lang="en-US" altLang="ru-RU" sz="1400"/>
              <a:t>        System.out.print("Enter the file path for employee data : ");</a:t>
            </a:r>
            <a:endParaRPr lang="en-US" altLang="ru-RU" sz="1400"/>
          </a:p>
          <a:p>
            <a:pPr lvl="2"/>
            <a:r>
              <a:rPr lang="en-US" altLang="ru-RU" sz="1400"/>
              <a:t>        String filename = scanner.nextLine();</a:t>
            </a:r>
            <a:endParaRPr lang="en-US" altLang="ru-RU" sz="1400"/>
          </a:p>
          <a:p>
            <a:pPr lvl="2"/>
            <a:endParaRPr lang="en-US" altLang="ru-RU" sz="1400"/>
          </a:p>
          <a:p>
            <a:pPr lvl="2"/>
            <a:r>
              <a:rPr lang="en-US" altLang="ru-RU" sz="1400"/>
              <a:t>        try (BufferedReader reader = new BufferedReader(new FileReader(filename))) {</a:t>
            </a:r>
            <a:endParaRPr lang="en-US" altLang="ru-RU" sz="1400"/>
          </a:p>
          <a:p>
            <a:pPr lvl="2"/>
            <a:r>
              <a:rPr lang="en-US" altLang="ru-RU" sz="1400"/>
              <a:t>            reader.readLine(); // Skip header line</a:t>
            </a:r>
            <a:endParaRPr lang="en-US" altLang="ru-RU" sz="1400"/>
          </a:p>
          <a:p>
            <a:pPr lvl="2"/>
            <a:r>
              <a:rPr lang="en-US" altLang="ru-RU" sz="1400"/>
              <a:t>            String line;</a:t>
            </a:r>
            <a:endParaRPr lang="en-US" altLang="ru-RU" sz="1400"/>
          </a:p>
          <a:p>
            <a:pPr lvl="2"/>
            <a:r>
              <a:rPr lang="en-US" altLang="ru-RU" sz="1400"/>
              <a:t>            while ((line = reader.readLine()) != null) {</a:t>
            </a:r>
            <a:endParaRPr lang="en-US" altLang="ru-RU" sz="1400"/>
          </a:p>
          <a:p>
            <a:pPr lvl="2"/>
            <a:r>
              <a:rPr lang="en-US" altLang="ru-RU" sz="1400"/>
              <a:t>                String[] data = line.split(",");</a:t>
            </a:r>
            <a:endParaRPr lang="en-US" altLang="ru-RU" sz="1400"/>
          </a:p>
          <a:p>
            <a:pPr lvl="2"/>
            <a:r>
              <a:rPr lang="en-US" altLang="ru-RU" sz="1400"/>
              <a:t>                if (data.length &gt;= 4) {</a:t>
            </a:r>
            <a:endParaRPr lang="en-US" altLang="ru-RU" sz="1400"/>
          </a:p>
          <a:p>
            <a:pPr lvl="2"/>
            <a:r>
              <a:rPr lang="en-US" altLang="ru-RU" sz="1400"/>
              <a:t>                    employees.add(new Employee(data[0], data[1], data[2], data[3]));</a:t>
            </a:r>
            <a:endParaRPr lang="en-US" altLang="ru-RU" sz="1400"/>
          </a:p>
          <a:p>
            <a:pPr lvl="2"/>
            <a:r>
              <a:rPr lang="en-US" altLang="ru-RU" sz="1400"/>
              <a:t>                    // ... (rest of import logic)</a:t>
            </a:r>
            <a:endParaRPr lang="en-US" altLang="ru-RU" sz="1400"/>
          </a:p>
          <a:p>
            <a:pPr lvl="2"/>
            <a:r>
              <a:rPr lang="en-US" altLang="ru-RU" sz="1400"/>
              <a:t>                }</a:t>
            </a:r>
            <a:endParaRPr lang="en-US" altLang="ru-RU" sz="1400"/>
          </a:p>
          <a:p>
            <a:pPr lvl="2"/>
            <a:r>
              <a:rPr lang="en-US" altLang="ru-RU" sz="1400"/>
              <a:t>            }</a:t>
            </a:r>
            <a:endParaRPr lang="en-US" altLang="ru-RU" sz="1400"/>
          </a:p>
          <a:p>
            <a:pPr lvl="2"/>
            <a:r>
              <a:rPr lang="en-US" altLang="ru-RU" sz="1400"/>
              <a:t>        } catch (IOException e) {</a:t>
            </a:r>
            <a:endParaRPr lang="en-US" altLang="ru-RU" sz="1400"/>
          </a:p>
          <a:p>
            <a:pPr lvl="2"/>
            <a:r>
              <a:rPr lang="en-US" altLang="ru-RU" sz="1400"/>
              <a:t>            System.out.println("Error importing employee data: " + e.getMessage());</a:t>
            </a:r>
            <a:endParaRPr lang="en-US" altLang="ru-RU" sz="1400"/>
          </a:p>
          <a:p>
            <a:pPr lvl="2"/>
            <a:r>
              <a:rPr lang="en-US" altLang="ru-RU" sz="1400"/>
              <a:t>        }</a:t>
            </a:r>
            <a:endParaRPr lang="en-US" altLang="ru-RU" sz="1400"/>
          </a:p>
          <a:p>
            <a:pPr lvl="2"/>
            <a:r>
              <a:rPr lang="en-US" altLang="ru-RU" sz="1400"/>
              <a:t>    }</a:t>
            </a:r>
            <a:endParaRPr lang="en-US" altLang="ru-RU" sz="1400"/>
          </a:p>
          <a:p>
            <a:r>
              <a:rPr lang="en-US" altLang="ru-RU" sz="1400"/>
              <a:t>    The `importEmployeeData()` function prompts the user for a CSV file, reads it line by line (skipping the header), splits each line into data fields, and creates new `Employee` objects, adding them to the `employees` list. Similar logic is implemented for exporting employee and attendance data and importing attendance data.</a:t>
            </a:r>
            <a:endParaRPr lang="en-US" altLang="ru-RU" sz="1400"/>
          </a:p>
        </p:txBody>
      </p:sp>
      <p:sp>
        <p:nvSpPr>
          <p:cNvPr id="5" name="Заголовок 4"/>
          <p:cNvSpPr/>
          <p:nvPr>
            <p:ph type="title"/>
          </p:nvPr>
        </p:nvSpPr>
        <p:spPr>
          <a:xfrm>
            <a:off x="489857" y="234496"/>
            <a:ext cx="3735070" cy="368300"/>
          </a:xfrm>
        </p:spPr>
        <p:txBody>
          <a:bodyPr/>
          <a:p>
            <a:pPr algn="l"/>
            <a:r>
              <a:rPr lang="en-US" altLang="ru-RU">
                <a:sym typeface="+mn-ea"/>
              </a:rPr>
              <a:t>Import and Export Functions:</a:t>
            </a:r>
            <a:endParaRPr lang="en-US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274763" y="2508250"/>
            <a:ext cx="9283700" cy="144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kern="1200" cap="none" spc="0" normalizeH="0" baseline="0" noProof="0" smtClean="0">
                <a:solidFill>
                  <a:prstClr val="white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THANKS</a:t>
            </a:r>
            <a:endParaRPr kumimoji="0" lang="zh-CN" altLang="en-US" sz="8800" b="1" kern="1200" cap="none" spc="0" normalizeH="0" baseline="0" noProof="0">
              <a:solidFill>
                <a:prstClr val="white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808038" y="1128713"/>
            <a:ext cx="139700" cy="1047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2150" y="1562100"/>
            <a:ext cx="4962525" cy="609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19750" y="2438400"/>
            <a:ext cx="1524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2150" y="2438400"/>
            <a:ext cx="4962525" cy="609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black">
          <a:xfrm>
            <a:off x="5861050" y="2559050"/>
            <a:ext cx="4010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Persistent storage using CSV files</a:t>
            </a:r>
            <a:endParaRPr kumimoji="0" lang="en-US" altLang="ru-RU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9750" y="3314700"/>
            <a:ext cx="1524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2150" y="3314700"/>
            <a:ext cx="4962525" cy="609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black">
          <a:xfrm>
            <a:off x="5861050" y="3435350"/>
            <a:ext cx="4010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Report generation and summaries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19750" y="4191000"/>
            <a:ext cx="1524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2150" y="4191000"/>
            <a:ext cx="4962525" cy="609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">
          <a:xfrm>
            <a:off x="5861050" y="4311650"/>
            <a:ext cx="4010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Data import/export</a:t>
            </a:r>
            <a:endParaRPr kumimoji="0" lang="en-US" altLang="ru-RU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19750" y="5057775"/>
            <a:ext cx="1524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72150" y="5057775"/>
            <a:ext cx="4962525" cy="609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black">
          <a:xfrm>
            <a:off x="5861050" y="5178425"/>
            <a:ext cx="4010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Error handling and user-friendly CLI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black">
          <a:xfrm>
            <a:off x="1063625" y="838200"/>
            <a:ext cx="238696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O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bjectives:</a:t>
            </a:r>
            <a:endParaRPr kumimoji="0" lang="en-US" altLang="ru-RU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19750" y="1562100"/>
            <a:ext cx="1524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矩形 40"/>
          <p:cNvSpPr/>
          <p:nvPr/>
        </p:nvSpPr>
        <p:spPr>
          <a:xfrm>
            <a:off x="5594350" y="685800"/>
            <a:ext cx="1524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矩形 23"/>
          <p:cNvSpPr/>
          <p:nvPr/>
        </p:nvSpPr>
        <p:spPr>
          <a:xfrm>
            <a:off x="5746115" y="685165"/>
            <a:ext cx="4987925" cy="610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772150" y="838200"/>
            <a:ext cx="4547870" cy="335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ru-RU">
                <a:solidFill>
                  <a:schemeClr val="bg1"/>
                </a:solidFill>
              </a:rPr>
              <a:t>Employee management (CRUD)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861050" y="1719580"/>
            <a:ext cx="4239895" cy="340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ru-RU">
                <a:solidFill>
                  <a:schemeClr val="bg1"/>
                </a:solidFill>
              </a:rPr>
              <a:t>Attendance tracking (check-in/out)</a:t>
            </a:r>
            <a:endParaRPr lang="en-US" alt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90538" y="234950"/>
            <a:ext cx="2129155" cy="368300"/>
          </a:xfr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Class Overview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42900" y="1156970"/>
            <a:ext cx="5880100" cy="510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3200" b="1"/>
              <a:t>Key Classes:</a:t>
            </a:r>
            <a:endParaRPr lang="en-US" altLang="ru-RU" sz="3200" b="1"/>
          </a:p>
          <a:p>
            <a:endParaRPr lang="en-US" altLang="ru-RU"/>
          </a:p>
          <a:p>
            <a:r>
              <a:rPr lang="en-US" altLang="ru-RU" b="1"/>
              <a:t>1. Employee</a:t>
            </a:r>
            <a:endParaRPr lang="en-US" altLang="ru-RU" b="1"/>
          </a:p>
          <a:p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Attributes: id, name, department, email</a:t>
            </a:r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Methods: Getters/setters, toCSV()</a:t>
            </a:r>
            <a:endParaRPr lang="en-US" altLang="ru-RU"/>
          </a:p>
          <a:p>
            <a:endParaRPr lang="en-US" altLang="ru-RU"/>
          </a:p>
          <a:p>
            <a:r>
              <a:rPr lang="en-US" altLang="ru-RU" b="1"/>
              <a:t>2. AttendanceRecord</a:t>
            </a:r>
            <a:endParaRPr lang="en-US" altLang="ru-RU" b="1"/>
          </a:p>
          <a:p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Attributes: employeeId, clockIn, clockOut, status</a:t>
            </a:r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Methods: Getters/setters, toCSV()</a:t>
            </a:r>
            <a:endParaRPr lang="en-US" altLang="ru-RU"/>
          </a:p>
          <a:p>
            <a:endParaRPr lang="en-US" altLang="ru-RU"/>
          </a:p>
          <a:p>
            <a:r>
              <a:rPr lang="en-US" altLang="ru-RU" b="1"/>
              <a:t>3. AttendanceSystem (Main class)</a:t>
            </a:r>
            <a:endParaRPr lang="en-US" altLang="ru-RU" b="1"/>
          </a:p>
          <a:p>
            <a:endParaRPr lang="en-US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Manages menus, file I/O, and business logic.</a:t>
            </a:r>
            <a:endParaRPr lang="ru-RU" altLang="en-US"/>
          </a:p>
        </p:txBody>
      </p:sp>
      <p:sp>
        <p:nvSpPr>
          <p:cNvPr id="5124" name="Rectangle 6"/>
          <p:cNvSpPr/>
          <p:nvPr/>
        </p:nvSpPr>
        <p:spPr>
          <a:xfrm>
            <a:off x="7397115" y="1914525"/>
            <a:ext cx="4317365" cy="4349115"/>
          </a:xfrm>
          <a:prstGeom prst="rect">
            <a:avLst/>
          </a:prstGeom>
          <a:solidFill>
            <a:srgbClr val="595959"/>
          </a:solidFill>
          <a:ln w="9525">
            <a:noFill/>
          </a:ln>
        </p:spPr>
        <p:txBody>
          <a:bodyPr lIns="0" tIns="0" rIns="0" bIns="0"/>
          <a:p>
            <a:pPr eaLnBrk="1" hangingPunct="1"/>
            <a:endParaRPr lang="id-ID" altLang="zh-CN" dirty="0">
              <a:latin typeface="Arial" panose="020B0604020202020204" pitchFamily="34" charset="0"/>
            </a:endParaRPr>
          </a:p>
        </p:txBody>
      </p:sp>
      <p:sp>
        <p:nvSpPr>
          <p:cNvPr id="2" name="Rectangle 5"/>
          <p:cNvSpPr/>
          <p:nvPr/>
        </p:nvSpPr>
        <p:spPr>
          <a:xfrm flipH="1">
            <a:off x="6223000" y="1377950"/>
            <a:ext cx="3898900" cy="29425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3" name="组合 3"/>
          <p:cNvGrpSpPr/>
          <p:nvPr/>
        </p:nvGrpSpPr>
        <p:grpSpPr>
          <a:xfrm>
            <a:off x="2698750" y="3084513"/>
            <a:ext cx="1046163" cy="1046162"/>
            <a:chOff x="1764792" y="2734056"/>
            <a:chExt cx="1170432" cy="1170432"/>
          </a:xfrm>
        </p:grpSpPr>
        <p:grpSp>
          <p:nvGrpSpPr>
            <p:cNvPr id="5" name="组合 4"/>
            <p:cNvGrpSpPr/>
            <p:nvPr/>
          </p:nvGrpSpPr>
          <p:grpSpPr>
            <a:xfrm>
              <a:off x="2003329" y="3103456"/>
              <a:ext cx="675069" cy="543157"/>
              <a:chOff x="3836988" y="3163888"/>
              <a:chExt cx="276225" cy="222249"/>
            </a:xfrm>
            <a:solidFill>
              <a:schemeClr val="bg1"/>
            </a:solidFill>
          </p:grpSpPr>
          <p:sp>
            <p:nvSpPr>
              <p:cNvPr id="7" name="Oval 298"/>
              <p:cNvSpPr>
                <a:spLocks noChangeArrowheads="1"/>
              </p:cNvSpPr>
              <p:nvPr/>
            </p:nvSpPr>
            <p:spPr bwMode="auto">
              <a:xfrm>
                <a:off x="3944938" y="3346450"/>
                <a:ext cx="39688" cy="396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Oval 299"/>
              <p:cNvSpPr>
                <a:spLocks noChangeArrowheads="1"/>
              </p:cNvSpPr>
              <p:nvPr/>
            </p:nvSpPr>
            <p:spPr bwMode="auto">
              <a:xfrm>
                <a:off x="4038601" y="3346450"/>
                <a:ext cx="39688" cy="396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300"/>
              <p:cNvSpPr/>
              <p:nvPr/>
            </p:nvSpPr>
            <p:spPr bwMode="auto">
              <a:xfrm>
                <a:off x="3836988" y="3163888"/>
                <a:ext cx="254000" cy="166687"/>
              </a:xfrm>
              <a:custGeom>
                <a:avLst/>
                <a:gdLst>
                  <a:gd name="T0" fmla="*/ 256 w 266"/>
                  <a:gd name="T1" fmla="*/ 153 h 174"/>
                  <a:gd name="T2" fmla="*/ 113 w 266"/>
                  <a:gd name="T3" fmla="*/ 153 h 174"/>
                  <a:gd name="T4" fmla="*/ 64 w 266"/>
                  <a:gd name="T5" fmla="*/ 7 h 174"/>
                  <a:gd name="T6" fmla="*/ 54 w 266"/>
                  <a:gd name="T7" fmla="*/ 0 h 174"/>
                  <a:gd name="T8" fmla="*/ 11 w 266"/>
                  <a:gd name="T9" fmla="*/ 0 h 174"/>
                  <a:gd name="T10" fmla="*/ 0 w 266"/>
                  <a:gd name="T11" fmla="*/ 10 h 174"/>
                  <a:gd name="T12" fmla="*/ 11 w 266"/>
                  <a:gd name="T13" fmla="*/ 21 h 174"/>
                  <a:gd name="T14" fmla="*/ 47 w 266"/>
                  <a:gd name="T15" fmla="*/ 21 h 174"/>
                  <a:gd name="T16" fmla="*/ 96 w 266"/>
                  <a:gd name="T17" fmla="*/ 167 h 174"/>
                  <a:gd name="T18" fmla="*/ 106 w 266"/>
                  <a:gd name="T19" fmla="*/ 174 h 174"/>
                  <a:gd name="T20" fmla="*/ 256 w 266"/>
                  <a:gd name="T21" fmla="*/ 174 h 174"/>
                  <a:gd name="T22" fmla="*/ 266 w 266"/>
                  <a:gd name="T23" fmla="*/ 164 h 174"/>
                  <a:gd name="T24" fmla="*/ 256 w 266"/>
                  <a:gd name="T25" fmla="*/ 15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6" h="174">
                    <a:moveTo>
                      <a:pt x="256" y="153"/>
                    </a:moveTo>
                    <a:cubicBezTo>
                      <a:pt x="113" y="153"/>
                      <a:pt x="113" y="153"/>
                      <a:pt x="113" y="153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3"/>
                      <a:pt x="59" y="0"/>
                      <a:pt x="5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96" y="167"/>
                      <a:pt x="96" y="167"/>
                      <a:pt x="96" y="167"/>
                    </a:cubicBezTo>
                    <a:cubicBezTo>
                      <a:pt x="97" y="171"/>
                      <a:pt x="101" y="174"/>
                      <a:pt x="106" y="174"/>
                    </a:cubicBezTo>
                    <a:cubicBezTo>
                      <a:pt x="256" y="174"/>
                      <a:pt x="256" y="174"/>
                      <a:pt x="256" y="174"/>
                    </a:cubicBezTo>
                    <a:cubicBezTo>
                      <a:pt x="262" y="174"/>
                      <a:pt x="266" y="169"/>
                      <a:pt x="266" y="164"/>
                    </a:cubicBezTo>
                    <a:cubicBezTo>
                      <a:pt x="266" y="158"/>
                      <a:pt x="262" y="153"/>
                      <a:pt x="256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301"/>
              <p:cNvSpPr>
                <a:spLocks noEditPoints="1"/>
              </p:cNvSpPr>
              <p:nvPr/>
            </p:nvSpPr>
            <p:spPr bwMode="auto">
              <a:xfrm>
                <a:off x="3925888" y="3187700"/>
                <a:ext cx="187325" cy="106362"/>
              </a:xfrm>
              <a:custGeom>
                <a:avLst/>
                <a:gdLst>
                  <a:gd name="T0" fmla="*/ 185 w 195"/>
                  <a:gd name="T1" fmla="*/ 16 h 111"/>
                  <a:gd name="T2" fmla="*/ 9 w 195"/>
                  <a:gd name="T3" fmla="*/ 0 h 111"/>
                  <a:gd name="T4" fmla="*/ 1 w 195"/>
                  <a:gd name="T5" fmla="*/ 9 h 111"/>
                  <a:gd name="T6" fmla="*/ 32 w 195"/>
                  <a:gd name="T7" fmla="*/ 101 h 111"/>
                  <a:gd name="T8" fmla="*/ 46 w 195"/>
                  <a:gd name="T9" fmla="*/ 111 h 111"/>
                  <a:gd name="T10" fmla="*/ 175 w 195"/>
                  <a:gd name="T11" fmla="*/ 111 h 111"/>
                  <a:gd name="T12" fmla="*/ 187 w 195"/>
                  <a:gd name="T13" fmla="*/ 100 h 111"/>
                  <a:gd name="T14" fmla="*/ 195 w 195"/>
                  <a:gd name="T15" fmla="*/ 27 h 111"/>
                  <a:gd name="T16" fmla="*/ 185 w 195"/>
                  <a:gd name="T17" fmla="*/ 16 h 111"/>
                  <a:gd name="T18" fmla="*/ 96 w 195"/>
                  <a:gd name="T19" fmla="*/ 76 h 111"/>
                  <a:gd name="T20" fmla="*/ 59 w 195"/>
                  <a:gd name="T21" fmla="*/ 76 h 111"/>
                  <a:gd name="T22" fmla="*/ 54 w 195"/>
                  <a:gd name="T23" fmla="*/ 73 h 111"/>
                  <a:gd name="T24" fmla="*/ 43 w 195"/>
                  <a:gd name="T25" fmla="*/ 41 h 111"/>
                  <a:gd name="T26" fmla="*/ 46 w 195"/>
                  <a:gd name="T27" fmla="*/ 38 h 111"/>
                  <a:gd name="T28" fmla="*/ 86 w 195"/>
                  <a:gd name="T29" fmla="*/ 41 h 111"/>
                  <a:gd name="T30" fmla="*/ 90 w 195"/>
                  <a:gd name="T31" fmla="*/ 45 h 111"/>
                  <a:gd name="T32" fmla="*/ 99 w 195"/>
                  <a:gd name="T33" fmla="*/ 73 h 111"/>
                  <a:gd name="T34" fmla="*/ 96 w 195"/>
                  <a:gd name="T35" fmla="*/ 76 h 111"/>
                  <a:gd name="T36" fmla="*/ 162 w 195"/>
                  <a:gd name="T37" fmla="*/ 73 h 111"/>
                  <a:gd name="T38" fmla="*/ 158 w 195"/>
                  <a:gd name="T39" fmla="*/ 76 h 111"/>
                  <a:gd name="T40" fmla="*/ 135 w 195"/>
                  <a:gd name="T41" fmla="*/ 76 h 111"/>
                  <a:gd name="T42" fmla="*/ 131 w 195"/>
                  <a:gd name="T43" fmla="*/ 73 h 111"/>
                  <a:gd name="T44" fmla="*/ 122 w 195"/>
                  <a:gd name="T45" fmla="*/ 48 h 111"/>
                  <a:gd name="T46" fmla="*/ 125 w 195"/>
                  <a:gd name="T47" fmla="*/ 45 h 111"/>
                  <a:gd name="T48" fmla="*/ 161 w 195"/>
                  <a:gd name="T49" fmla="*/ 48 h 111"/>
                  <a:gd name="T50" fmla="*/ 164 w 195"/>
                  <a:gd name="T51" fmla="*/ 51 h 111"/>
                  <a:gd name="T52" fmla="*/ 162 w 195"/>
                  <a:gd name="T53" fmla="*/ 7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11">
                    <a:moveTo>
                      <a:pt x="185" y="16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3" y="0"/>
                      <a:pt x="0" y="4"/>
                      <a:pt x="1" y="9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4" y="106"/>
                      <a:pt x="40" y="111"/>
                      <a:pt x="46" y="111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81" y="111"/>
                      <a:pt x="186" y="106"/>
                      <a:pt x="187" y="100"/>
                    </a:cubicBezTo>
                    <a:cubicBezTo>
                      <a:pt x="195" y="27"/>
                      <a:pt x="195" y="27"/>
                      <a:pt x="195" y="27"/>
                    </a:cubicBezTo>
                    <a:cubicBezTo>
                      <a:pt x="195" y="21"/>
                      <a:pt x="191" y="16"/>
                      <a:pt x="185" y="16"/>
                    </a:cubicBezTo>
                    <a:close/>
                    <a:moveTo>
                      <a:pt x="96" y="76"/>
                    </a:moveTo>
                    <a:cubicBezTo>
                      <a:pt x="59" y="76"/>
                      <a:pt x="59" y="76"/>
                      <a:pt x="59" y="76"/>
                    </a:cubicBezTo>
                    <a:cubicBezTo>
                      <a:pt x="57" y="76"/>
                      <a:pt x="55" y="75"/>
                      <a:pt x="54" y="73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9"/>
                      <a:pt x="44" y="38"/>
                      <a:pt x="46" y="38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8" y="42"/>
                      <a:pt x="90" y="43"/>
                      <a:pt x="90" y="45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99" y="75"/>
                      <a:pt x="98" y="76"/>
                      <a:pt x="96" y="76"/>
                    </a:cubicBezTo>
                    <a:close/>
                    <a:moveTo>
                      <a:pt x="162" y="73"/>
                    </a:moveTo>
                    <a:cubicBezTo>
                      <a:pt x="161" y="75"/>
                      <a:pt x="160" y="76"/>
                      <a:pt x="158" y="76"/>
                    </a:cubicBezTo>
                    <a:cubicBezTo>
                      <a:pt x="135" y="76"/>
                      <a:pt x="135" y="76"/>
                      <a:pt x="135" y="76"/>
                    </a:cubicBezTo>
                    <a:cubicBezTo>
                      <a:pt x="133" y="76"/>
                      <a:pt x="131" y="75"/>
                      <a:pt x="131" y="73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6"/>
                      <a:pt x="123" y="45"/>
                      <a:pt x="125" y="45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3" y="48"/>
                      <a:pt x="164" y="50"/>
                      <a:pt x="164" y="51"/>
                    </a:cubicBezTo>
                    <a:lnTo>
                      <a:pt x="162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764792" y="2734056"/>
              <a:ext cx="1170432" cy="11704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74" name="文本框 14"/>
          <p:cNvSpPr txBox="1"/>
          <p:nvPr/>
        </p:nvSpPr>
        <p:spPr>
          <a:xfrm>
            <a:off x="489585" y="1058545"/>
            <a:ext cx="8925560" cy="35217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class Employee {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private String id, name, department, email;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// Constructor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public Employee(String id, String name, String department, String email) { ... }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// CSV Serialization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public String toCSV() {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    return String.join(",", id, name, department, email);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20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ru-RU" sz="20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TextBox 10"/>
          <p:cNvSpPr txBox="1"/>
          <p:nvPr/>
        </p:nvSpPr>
        <p:spPr>
          <a:xfrm rot="10800000" flipV="1">
            <a:off x="587375" y="5557520"/>
            <a:ext cx="1014095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l" eaLnBrk="1" hangingPunct="1"/>
            <a:r>
              <a:rPr lang="en-US" altLang="ru-RU" sz="2400" b="1" dirty="0">
                <a:solidFill>
                  <a:srgbClr val="555A5E"/>
                </a:solidFill>
                <a:latin typeface="Microsoft YaHei" panose="020B0503020204020204" pitchFamily="34" charset="-122"/>
              </a:rPr>
              <a:t>Purpose: Stores employee data and converts it to CSV format.</a:t>
            </a:r>
            <a:endParaRPr lang="en-US" altLang="ru-RU" sz="2400" b="1" dirty="0">
              <a:solidFill>
                <a:srgbClr val="555A5E"/>
              </a:solidFill>
              <a:latin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78803" y="5410200"/>
            <a:ext cx="9753600" cy="1524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/>
          <p:nvPr>
            <p:ph type="title"/>
          </p:nvPr>
        </p:nvSpPr>
        <p:spPr>
          <a:xfrm>
            <a:off x="489857" y="234496"/>
            <a:ext cx="2129155" cy="368300"/>
          </a:xfrm>
        </p:spPr>
        <p:txBody>
          <a:bodyPr/>
          <a:p>
            <a:pPr algn="l"/>
            <a:r>
              <a:rPr lang="en-US" altLang="ru-RU"/>
              <a:t>Employee Class</a:t>
            </a:r>
            <a:endParaRPr lang="en-US" altLang="ru-RU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3" name="组合 3"/>
          <p:cNvGrpSpPr/>
          <p:nvPr/>
        </p:nvGrpSpPr>
        <p:grpSpPr>
          <a:xfrm>
            <a:off x="2698750" y="3084513"/>
            <a:ext cx="1046163" cy="1046162"/>
            <a:chOff x="1764792" y="2734056"/>
            <a:chExt cx="1170432" cy="1170432"/>
          </a:xfrm>
        </p:grpSpPr>
        <p:grpSp>
          <p:nvGrpSpPr>
            <p:cNvPr id="5" name="组合 4"/>
            <p:cNvGrpSpPr/>
            <p:nvPr/>
          </p:nvGrpSpPr>
          <p:grpSpPr>
            <a:xfrm>
              <a:off x="2003329" y="3103456"/>
              <a:ext cx="675069" cy="543157"/>
              <a:chOff x="3836988" y="3163888"/>
              <a:chExt cx="276225" cy="222249"/>
            </a:xfrm>
            <a:solidFill>
              <a:schemeClr val="bg1"/>
            </a:solidFill>
          </p:grpSpPr>
          <p:sp>
            <p:nvSpPr>
              <p:cNvPr id="7" name="Oval 298"/>
              <p:cNvSpPr>
                <a:spLocks noChangeArrowheads="1"/>
              </p:cNvSpPr>
              <p:nvPr/>
            </p:nvSpPr>
            <p:spPr bwMode="auto">
              <a:xfrm>
                <a:off x="3944938" y="3346450"/>
                <a:ext cx="39688" cy="396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Oval 299"/>
              <p:cNvSpPr>
                <a:spLocks noChangeArrowheads="1"/>
              </p:cNvSpPr>
              <p:nvPr/>
            </p:nvSpPr>
            <p:spPr bwMode="auto">
              <a:xfrm>
                <a:off x="4038601" y="3346450"/>
                <a:ext cx="39688" cy="396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300"/>
              <p:cNvSpPr/>
              <p:nvPr/>
            </p:nvSpPr>
            <p:spPr bwMode="auto">
              <a:xfrm>
                <a:off x="3836988" y="3163888"/>
                <a:ext cx="254000" cy="166687"/>
              </a:xfrm>
              <a:custGeom>
                <a:avLst/>
                <a:gdLst>
                  <a:gd name="T0" fmla="*/ 256 w 266"/>
                  <a:gd name="T1" fmla="*/ 153 h 174"/>
                  <a:gd name="T2" fmla="*/ 113 w 266"/>
                  <a:gd name="T3" fmla="*/ 153 h 174"/>
                  <a:gd name="T4" fmla="*/ 64 w 266"/>
                  <a:gd name="T5" fmla="*/ 7 h 174"/>
                  <a:gd name="T6" fmla="*/ 54 w 266"/>
                  <a:gd name="T7" fmla="*/ 0 h 174"/>
                  <a:gd name="T8" fmla="*/ 11 w 266"/>
                  <a:gd name="T9" fmla="*/ 0 h 174"/>
                  <a:gd name="T10" fmla="*/ 0 w 266"/>
                  <a:gd name="T11" fmla="*/ 10 h 174"/>
                  <a:gd name="T12" fmla="*/ 11 w 266"/>
                  <a:gd name="T13" fmla="*/ 21 h 174"/>
                  <a:gd name="T14" fmla="*/ 47 w 266"/>
                  <a:gd name="T15" fmla="*/ 21 h 174"/>
                  <a:gd name="T16" fmla="*/ 96 w 266"/>
                  <a:gd name="T17" fmla="*/ 167 h 174"/>
                  <a:gd name="T18" fmla="*/ 106 w 266"/>
                  <a:gd name="T19" fmla="*/ 174 h 174"/>
                  <a:gd name="T20" fmla="*/ 256 w 266"/>
                  <a:gd name="T21" fmla="*/ 174 h 174"/>
                  <a:gd name="T22" fmla="*/ 266 w 266"/>
                  <a:gd name="T23" fmla="*/ 164 h 174"/>
                  <a:gd name="T24" fmla="*/ 256 w 266"/>
                  <a:gd name="T25" fmla="*/ 15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6" h="174">
                    <a:moveTo>
                      <a:pt x="256" y="153"/>
                    </a:moveTo>
                    <a:cubicBezTo>
                      <a:pt x="113" y="153"/>
                      <a:pt x="113" y="153"/>
                      <a:pt x="113" y="153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3"/>
                      <a:pt x="59" y="0"/>
                      <a:pt x="5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96" y="167"/>
                      <a:pt x="96" y="167"/>
                      <a:pt x="96" y="167"/>
                    </a:cubicBezTo>
                    <a:cubicBezTo>
                      <a:pt x="97" y="171"/>
                      <a:pt x="101" y="174"/>
                      <a:pt x="106" y="174"/>
                    </a:cubicBezTo>
                    <a:cubicBezTo>
                      <a:pt x="256" y="174"/>
                      <a:pt x="256" y="174"/>
                      <a:pt x="256" y="174"/>
                    </a:cubicBezTo>
                    <a:cubicBezTo>
                      <a:pt x="262" y="174"/>
                      <a:pt x="266" y="169"/>
                      <a:pt x="266" y="164"/>
                    </a:cubicBezTo>
                    <a:cubicBezTo>
                      <a:pt x="266" y="158"/>
                      <a:pt x="262" y="153"/>
                      <a:pt x="256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301"/>
              <p:cNvSpPr>
                <a:spLocks noEditPoints="1"/>
              </p:cNvSpPr>
              <p:nvPr/>
            </p:nvSpPr>
            <p:spPr bwMode="auto">
              <a:xfrm>
                <a:off x="3925888" y="3187700"/>
                <a:ext cx="187325" cy="106362"/>
              </a:xfrm>
              <a:custGeom>
                <a:avLst/>
                <a:gdLst>
                  <a:gd name="T0" fmla="*/ 185 w 195"/>
                  <a:gd name="T1" fmla="*/ 16 h 111"/>
                  <a:gd name="T2" fmla="*/ 9 w 195"/>
                  <a:gd name="T3" fmla="*/ 0 h 111"/>
                  <a:gd name="T4" fmla="*/ 1 w 195"/>
                  <a:gd name="T5" fmla="*/ 9 h 111"/>
                  <a:gd name="T6" fmla="*/ 32 w 195"/>
                  <a:gd name="T7" fmla="*/ 101 h 111"/>
                  <a:gd name="T8" fmla="*/ 46 w 195"/>
                  <a:gd name="T9" fmla="*/ 111 h 111"/>
                  <a:gd name="T10" fmla="*/ 175 w 195"/>
                  <a:gd name="T11" fmla="*/ 111 h 111"/>
                  <a:gd name="T12" fmla="*/ 187 w 195"/>
                  <a:gd name="T13" fmla="*/ 100 h 111"/>
                  <a:gd name="T14" fmla="*/ 195 w 195"/>
                  <a:gd name="T15" fmla="*/ 27 h 111"/>
                  <a:gd name="T16" fmla="*/ 185 w 195"/>
                  <a:gd name="T17" fmla="*/ 16 h 111"/>
                  <a:gd name="T18" fmla="*/ 96 w 195"/>
                  <a:gd name="T19" fmla="*/ 76 h 111"/>
                  <a:gd name="T20" fmla="*/ 59 w 195"/>
                  <a:gd name="T21" fmla="*/ 76 h 111"/>
                  <a:gd name="T22" fmla="*/ 54 w 195"/>
                  <a:gd name="T23" fmla="*/ 73 h 111"/>
                  <a:gd name="T24" fmla="*/ 43 w 195"/>
                  <a:gd name="T25" fmla="*/ 41 h 111"/>
                  <a:gd name="T26" fmla="*/ 46 w 195"/>
                  <a:gd name="T27" fmla="*/ 38 h 111"/>
                  <a:gd name="T28" fmla="*/ 86 w 195"/>
                  <a:gd name="T29" fmla="*/ 41 h 111"/>
                  <a:gd name="T30" fmla="*/ 90 w 195"/>
                  <a:gd name="T31" fmla="*/ 45 h 111"/>
                  <a:gd name="T32" fmla="*/ 99 w 195"/>
                  <a:gd name="T33" fmla="*/ 73 h 111"/>
                  <a:gd name="T34" fmla="*/ 96 w 195"/>
                  <a:gd name="T35" fmla="*/ 76 h 111"/>
                  <a:gd name="T36" fmla="*/ 162 w 195"/>
                  <a:gd name="T37" fmla="*/ 73 h 111"/>
                  <a:gd name="T38" fmla="*/ 158 w 195"/>
                  <a:gd name="T39" fmla="*/ 76 h 111"/>
                  <a:gd name="T40" fmla="*/ 135 w 195"/>
                  <a:gd name="T41" fmla="*/ 76 h 111"/>
                  <a:gd name="T42" fmla="*/ 131 w 195"/>
                  <a:gd name="T43" fmla="*/ 73 h 111"/>
                  <a:gd name="T44" fmla="*/ 122 w 195"/>
                  <a:gd name="T45" fmla="*/ 48 h 111"/>
                  <a:gd name="T46" fmla="*/ 125 w 195"/>
                  <a:gd name="T47" fmla="*/ 45 h 111"/>
                  <a:gd name="T48" fmla="*/ 161 w 195"/>
                  <a:gd name="T49" fmla="*/ 48 h 111"/>
                  <a:gd name="T50" fmla="*/ 164 w 195"/>
                  <a:gd name="T51" fmla="*/ 51 h 111"/>
                  <a:gd name="T52" fmla="*/ 162 w 195"/>
                  <a:gd name="T53" fmla="*/ 7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11">
                    <a:moveTo>
                      <a:pt x="185" y="16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3" y="0"/>
                      <a:pt x="0" y="4"/>
                      <a:pt x="1" y="9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4" y="106"/>
                      <a:pt x="40" y="111"/>
                      <a:pt x="46" y="111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81" y="111"/>
                      <a:pt x="186" y="106"/>
                      <a:pt x="187" y="100"/>
                    </a:cubicBezTo>
                    <a:cubicBezTo>
                      <a:pt x="195" y="27"/>
                      <a:pt x="195" y="27"/>
                      <a:pt x="195" y="27"/>
                    </a:cubicBezTo>
                    <a:cubicBezTo>
                      <a:pt x="195" y="21"/>
                      <a:pt x="191" y="16"/>
                      <a:pt x="185" y="16"/>
                    </a:cubicBezTo>
                    <a:close/>
                    <a:moveTo>
                      <a:pt x="96" y="76"/>
                    </a:moveTo>
                    <a:cubicBezTo>
                      <a:pt x="59" y="76"/>
                      <a:pt x="59" y="76"/>
                      <a:pt x="59" y="76"/>
                    </a:cubicBezTo>
                    <a:cubicBezTo>
                      <a:pt x="57" y="76"/>
                      <a:pt x="55" y="75"/>
                      <a:pt x="54" y="73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9"/>
                      <a:pt x="44" y="38"/>
                      <a:pt x="46" y="38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8" y="42"/>
                      <a:pt x="90" y="43"/>
                      <a:pt x="90" y="45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99" y="75"/>
                      <a:pt x="98" y="76"/>
                      <a:pt x="96" y="76"/>
                    </a:cubicBezTo>
                    <a:close/>
                    <a:moveTo>
                      <a:pt x="162" y="73"/>
                    </a:moveTo>
                    <a:cubicBezTo>
                      <a:pt x="161" y="75"/>
                      <a:pt x="160" y="76"/>
                      <a:pt x="158" y="76"/>
                    </a:cubicBezTo>
                    <a:cubicBezTo>
                      <a:pt x="135" y="76"/>
                      <a:pt x="135" y="76"/>
                      <a:pt x="135" y="76"/>
                    </a:cubicBezTo>
                    <a:cubicBezTo>
                      <a:pt x="133" y="76"/>
                      <a:pt x="131" y="75"/>
                      <a:pt x="131" y="73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6"/>
                      <a:pt x="123" y="45"/>
                      <a:pt x="125" y="45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3" y="48"/>
                      <a:pt x="164" y="50"/>
                      <a:pt x="164" y="51"/>
                    </a:cubicBezTo>
                    <a:lnTo>
                      <a:pt x="162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764792" y="2734056"/>
              <a:ext cx="1170432" cy="11704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74" name="文本框 14"/>
          <p:cNvSpPr txBox="1"/>
          <p:nvPr/>
        </p:nvSpPr>
        <p:spPr>
          <a:xfrm>
            <a:off x="489585" y="1058545"/>
            <a:ext cx="10847070" cy="40659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class AttendanceRecord {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private String employeeId;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private LocalDateTime clockIn, clockOut;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private String status;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// Constructor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public AttendanceRecord(...) { ... }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// CSV Serialization (handles null clockOut)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public String toCSV() {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    return String.join(",", employeeId, clockIn.toString(), 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           clockOut != null ? clockOut.toString() : "null", status);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ru-RU" sz="1800" dirty="0">
                <a:solidFill>
                  <a:srgbClr val="222A35"/>
                </a:solidFill>
                <a:latin typeface="Microsoft YaHei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ru-RU" sz="1800" dirty="0">
              <a:solidFill>
                <a:srgbClr val="222A35"/>
              </a:solidFill>
              <a:latin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TextBox 10"/>
          <p:cNvSpPr txBox="1"/>
          <p:nvPr/>
        </p:nvSpPr>
        <p:spPr>
          <a:xfrm rot="10800000" flipV="1">
            <a:off x="587375" y="5862320"/>
            <a:ext cx="10749915" cy="695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l" eaLnBrk="1" hangingPunct="1"/>
            <a:r>
              <a:rPr lang="en-US" altLang="ru-RU" sz="2000" b="1" dirty="0">
                <a:solidFill>
                  <a:srgbClr val="555A5E"/>
                </a:solidFill>
                <a:latin typeface="Microsoft YaHei" panose="020B0503020204020204" pitchFamily="34" charset="-122"/>
              </a:rPr>
              <a:t>Purpose: Tracks attendance timestamps and status (e.g., "Late", "Early Departure").</a:t>
            </a:r>
            <a:endParaRPr lang="en-US" altLang="ru-RU" sz="2000" b="1" dirty="0">
              <a:solidFill>
                <a:srgbClr val="555A5E"/>
              </a:solidFill>
              <a:latin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4043" y="5775960"/>
            <a:ext cx="9890760" cy="15240"/>
          </a:xfrm>
          <a:prstGeom prst="line">
            <a:avLst/>
          </a:prstGeom>
          <a:ln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/>
          <p:nvPr>
            <p:ph type="title"/>
          </p:nvPr>
        </p:nvSpPr>
        <p:spPr>
          <a:xfrm>
            <a:off x="489857" y="234496"/>
            <a:ext cx="3185795" cy="368300"/>
          </a:xfrm>
        </p:spPr>
        <p:txBody>
          <a:bodyPr/>
          <a:p>
            <a:pPr algn="l"/>
            <a:r>
              <a:rPr lang="en-US" altLang="ru-RU"/>
              <a:t>AttendanceRecord Class</a:t>
            </a:r>
            <a:endParaRPr lang="en-US" altLang="ru-RU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reeform 7"/>
          <p:cNvSpPr/>
          <p:nvPr/>
        </p:nvSpPr>
        <p:spPr>
          <a:xfrm flipV="1">
            <a:off x="8689975" y="334962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Teardrop 16"/>
          <p:cNvSpPr/>
          <p:nvPr/>
        </p:nvSpPr>
        <p:spPr>
          <a:xfrm rot="8100000">
            <a:off x="2130425" y="3101975"/>
            <a:ext cx="419100" cy="419100"/>
          </a:xfrm>
          <a:prstGeom prst="teardrop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16" name="Freeform 6"/>
          <p:cNvSpPr>
            <a:spLocks noEditPoints="1"/>
          </p:cNvSpPr>
          <p:nvPr/>
        </p:nvSpPr>
        <p:spPr>
          <a:xfrm>
            <a:off x="2239963" y="3189288"/>
            <a:ext cx="209550" cy="230187"/>
          </a:xfrm>
          <a:custGeom>
            <a:avLst/>
            <a:gdLst/>
            <a:ahLst/>
            <a:cxnLst>
              <a:cxn ang="0">
                <a:pos x="193598" y="174294"/>
              </a:cxn>
              <a:cxn ang="0">
                <a:pos x="193598" y="146064"/>
              </a:cxn>
              <a:cxn ang="0">
                <a:pos x="155102" y="103717"/>
              </a:cxn>
              <a:cxn ang="0">
                <a:pos x="132785" y="103717"/>
              </a:cxn>
              <a:cxn ang="0">
                <a:pos x="115489" y="90829"/>
              </a:cxn>
              <a:cxn ang="0">
                <a:pos x="115489" y="56462"/>
              </a:cxn>
              <a:cxn ang="0">
                <a:pos x="131669" y="29458"/>
              </a:cxn>
              <a:cxn ang="0">
                <a:pos x="104889" y="0"/>
              </a:cxn>
              <a:cxn ang="0">
                <a:pos x="78109" y="29458"/>
              </a:cxn>
              <a:cxn ang="0">
                <a:pos x="94289" y="56462"/>
              </a:cxn>
              <a:cxn ang="0">
                <a:pos x="94289" y="90829"/>
              </a:cxn>
              <a:cxn ang="0">
                <a:pos x="76993" y="103717"/>
              </a:cxn>
              <a:cxn ang="0">
                <a:pos x="54676" y="103717"/>
              </a:cxn>
              <a:cxn ang="0">
                <a:pos x="16180" y="146064"/>
              </a:cxn>
              <a:cxn ang="0">
                <a:pos x="16180" y="174294"/>
              </a:cxn>
              <a:cxn ang="0">
                <a:pos x="0" y="201298"/>
              </a:cxn>
              <a:cxn ang="0">
                <a:pos x="26780" y="230756"/>
              </a:cxn>
              <a:cxn ang="0">
                <a:pos x="53560" y="201298"/>
              </a:cxn>
              <a:cxn ang="0">
                <a:pos x="37381" y="174294"/>
              </a:cxn>
              <a:cxn ang="0">
                <a:pos x="37381" y="146064"/>
              </a:cxn>
              <a:cxn ang="0">
                <a:pos x="54676" y="127039"/>
              </a:cxn>
              <a:cxn ang="0">
                <a:pos x="76993" y="127039"/>
              </a:cxn>
              <a:cxn ang="0">
                <a:pos x="94289" y="123970"/>
              </a:cxn>
              <a:cxn ang="0">
                <a:pos x="94289" y="174294"/>
              </a:cxn>
              <a:cxn ang="0">
                <a:pos x="78109" y="201298"/>
              </a:cxn>
              <a:cxn ang="0">
                <a:pos x="104889" y="230756"/>
              </a:cxn>
              <a:cxn ang="0">
                <a:pos x="131669" y="201298"/>
              </a:cxn>
              <a:cxn ang="0">
                <a:pos x="115489" y="174294"/>
              </a:cxn>
              <a:cxn ang="0">
                <a:pos x="115489" y="123970"/>
              </a:cxn>
              <a:cxn ang="0">
                <a:pos x="132785" y="127039"/>
              </a:cxn>
              <a:cxn ang="0">
                <a:pos x="155102" y="127039"/>
              </a:cxn>
              <a:cxn ang="0">
                <a:pos x="172397" y="146064"/>
              </a:cxn>
              <a:cxn ang="0">
                <a:pos x="172397" y="174294"/>
              </a:cxn>
              <a:cxn ang="0">
                <a:pos x="156218" y="201298"/>
              </a:cxn>
              <a:cxn ang="0">
                <a:pos x="182998" y="230756"/>
              </a:cxn>
              <a:cxn ang="0">
                <a:pos x="209778" y="201298"/>
              </a:cxn>
              <a:cxn ang="0">
                <a:pos x="193598" y="174294"/>
              </a:cxn>
              <a:cxn ang="0">
                <a:pos x="41844" y="201298"/>
              </a:cxn>
              <a:cxn ang="0">
                <a:pos x="26780" y="218482"/>
              </a:cxn>
              <a:cxn ang="0">
                <a:pos x="11158" y="201298"/>
              </a:cxn>
              <a:cxn ang="0">
                <a:pos x="26780" y="184114"/>
              </a:cxn>
              <a:cxn ang="0">
                <a:pos x="41844" y="201298"/>
              </a:cxn>
              <a:cxn ang="0">
                <a:pos x="89267" y="29458"/>
              </a:cxn>
              <a:cxn ang="0">
                <a:pos x="104889" y="12274"/>
              </a:cxn>
              <a:cxn ang="0">
                <a:pos x="119953" y="29458"/>
              </a:cxn>
              <a:cxn ang="0">
                <a:pos x="104889" y="46642"/>
              </a:cxn>
              <a:cxn ang="0">
                <a:pos x="89267" y="29458"/>
              </a:cxn>
              <a:cxn ang="0">
                <a:pos x="119953" y="201298"/>
              </a:cxn>
              <a:cxn ang="0">
                <a:pos x="104889" y="218482"/>
              </a:cxn>
              <a:cxn ang="0">
                <a:pos x="89267" y="201298"/>
              </a:cxn>
              <a:cxn ang="0">
                <a:pos x="104889" y="184114"/>
              </a:cxn>
              <a:cxn ang="0">
                <a:pos x="119953" y="201298"/>
              </a:cxn>
              <a:cxn ang="0">
                <a:pos x="182998" y="218482"/>
              </a:cxn>
              <a:cxn ang="0">
                <a:pos x="167376" y="201298"/>
              </a:cxn>
              <a:cxn ang="0">
                <a:pos x="182998" y="184114"/>
              </a:cxn>
              <a:cxn ang="0">
                <a:pos x="198062" y="201298"/>
              </a:cxn>
              <a:cxn ang="0">
                <a:pos x="182998" y="218482"/>
              </a:cxn>
            </a:cxnLst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" name="Teardrop 19"/>
          <p:cNvSpPr/>
          <p:nvPr/>
        </p:nvSpPr>
        <p:spPr>
          <a:xfrm rot="8100000">
            <a:off x="5854700" y="3101975"/>
            <a:ext cx="419100" cy="419100"/>
          </a:xfrm>
          <a:prstGeom prst="teardrop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18" name="Freeform 11"/>
          <p:cNvSpPr/>
          <p:nvPr/>
        </p:nvSpPr>
        <p:spPr>
          <a:xfrm>
            <a:off x="5934075" y="3235325"/>
            <a:ext cx="258763" cy="168275"/>
          </a:xfrm>
          <a:custGeom>
            <a:avLst/>
            <a:gdLst/>
            <a:ahLst/>
            <a:cxnLst>
              <a:cxn ang="0">
                <a:pos x="196643" y="47228"/>
              </a:cxn>
              <a:cxn ang="0">
                <a:pos x="186294" y="47875"/>
              </a:cxn>
              <a:cxn ang="0">
                <a:pos x="120315" y="0"/>
              </a:cxn>
              <a:cxn ang="0">
                <a:pos x="51748" y="67284"/>
              </a:cxn>
              <a:cxn ang="0">
                <a:pos x="52395" y="76988"/>
              </a:cxn>
              <a:cxn ang="0">
                <a:pos x="46573" y="76341"/>
              </a:cxn>
              <a:cxn ang="0">
                <a:pos x="0" y="122275"/>
              </a:cxn>
              <a:cxn ang="0">
                <a:pos x="46573" y="168209"/>
              </a:cxn>
              <a:cxn ang="0">
                <a:pos x="111259" y="168209"/>
              </a:cxn>
              <a:cxn ang="0">
                <a:pos x="111259" y="119040"/>
              </a:cxn>
              <a:cxn ang="0">
                <a:pos x="84091" y="119040"/>
              </a:cxn>
              <a:cxn ang="0">
                <a:pos x="129371" y="59520"/>
              </a:cxn>
              <a:cxn ang="0">
                <a:pos x="174650" y="119040"/>
              </a:cxn>
              <a:cxn ang="0">
                <a:pos x="147482" y="119040"/>
              </a:cxn>
              <a:cxn ang="0">
                <a:pos x="147482" y="168209"/>
              </a:cxn>
              <a:cxn ang="0">
                <a:pos x="196643" y="168209"/>
              </a:cxn>
              <a:cxn ang="0">
                <a:pos x="258741" y="107395"/>
              </a:cxn>
              <a:cxn ang="0">
                <a:pos x="196643" y="47228"/>
              </a:cxn>
            </a:cxnLst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270" y="184"/>
                  <a:pt x="270" y="184"/>
                  <a:pt x="270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" name="Teardrop 22"/>
          <p:cNvSpPr/>
          <p:nvPr/>
        </p:nvSpPr>
        <p:spPr>
          <a:xfrm rot="8100000">
            <a:off x="3987800" y="3101975"/>
            <a:ext cx="417513" cy="4191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20" name="Freeform 16"/>
          <p:cNvSpPr>
            <a:spLocks noEditPoints="1"/>
          </p:cNvSpPr>
          <p:nvPr/>
        </p:nvSpPr>
        <p:spPr>
          <a:xfrm>
            <a:off x="4075113" y="3200400"/>
            <a:ext cx="239712" cy="239713"/>
          </a:xfrm>
          <a:custGeom>
            <a:avLst/>
            <a:gdLst/>
            <a:ahLst/>
            <a:cxnLst>
              <a:cxn ang="0">
                <a:pos x="118059" y="646"/>
              </a:cxn>
              <a:cxn ang="0">
                <a:pos x="1290" y="120827"/>
              </a:cxn>
              <a:cxn ang="0">
                <a:pos x="121284" y="238424"/>
              </a:cxn>
              <a:cxn ang="0">
                <a:pos x="238698" y="117597"/>
              </a:cxn>
              <a:cxn ang="0">
                <a:pos x="118059" y="646"/>
              </a:cxn>
              <a:cxn ang="0">
                <a:pos x="118704" y="16153"/>
              </a:cxn>
              <a:cxn ang="0">
                <a:pos x="167734" y="27784"/>
              </a:cxn>
              <a:cxn ang="0">
                <a:pos x="151605" y="54275"/>
              </a:cxn>
              <a:cxn ang="0">
                <a:pos x="119994" y="47168"/>
              </a:cxn>
              <a:cxn ang="0">
                <a:pos x="88383" y="54275"/>
              </a:cxn>
              <a:cxn ang="0">
                <a:pos x="72254" y="27784"/>
              </a:cxn>
              <a:cxn ang="0">
                <a:pos x="118704" y="16153"/>
              </a:cxn>
              <a:cxn ang="0">
                <a:pos x="54836" y="151196"/>
              </a:cxn>
              <a:cxn ang="0">
                <a:pos x="28386" y="167349"/>
              </a:cxn>
              <a:cxn ang="0">
                <a:pos x="16773" y="120827"/>
              </a:cxn>
              <a:cxn ang="0">
                <a:pos x="28386" y="71721"/>
              </a:cxn>
              <a:cxn ang="0">
                <a:pos x="54836" y="87874"/>
              </a:cxn>
              <a:cxn ang="0">
                <a:pos x="47740" y="119535"/>
              </a:cxn>
              <a:cxn ang="0">
                <a:pos x="54836" y="151196"/>
              </a:cxn>
              <a:cxn ang="0">
                <a:pos x="121284" y="222917"/>
              </a:cxn>
              <a:cxn ang="0">
                <a:pos x="72254" y="211286"/>
              </a:cxn>
              <a:cxn ang="0">
                <a:pos x="88383" y="184795"/>
              </a:cxn>
              <a:cxn ang="0">
                <a:pos x="119994" y="191902"/>
              </a:cxn>
              <a:cxn ang="0">
                <a:pos x="151605" y="184795"/>
              </a:cxn>
              <a:cxn ang="0">
                <a:pos x="167734" y="211286"/>
              </a:cxn>
              <a:cxn ang="0">
                <a:pos x="121284" y="222917"/>
              </a:cxn>
              <a:cxn ang="0">
                <a:pos x="119994" y="176395"/>
              </a:cxn>
              <a:cxn ang="0">
                <a:pos x="63223" y="119535"/>
              </a:cxn>
              <a:cxn ang="0">
                <a:pos x="119994" y="62675"/>
              </a:cxn>
              <a:cxn ang="0">
                <a:pos x="176765" y="119535"/>
              </a:cxn>
              <a:cxn ang="0">
                <a:pos x="119994" y="176395"/>
              </a:cxn>
              <a:cxn ang="0">
                <a:pos x="184507" y="151196"/>
              </a:cxn>
              <a:cxn ang="0">
                <a:pos x="192249" y="119535"/>
              </a:cxn>
              <a:cxn ang="0">
                <a:pos x="184507" y="87874"/>
              </a:cxn>
              <a:cxn ang="0">
                <a:pos x="211602" y="71721"/>
              </a:cxn>
              <a:cxn ang="0">
                <a:pos x="223215" y="118243"/>
              </a:cxn>
              <a:cxn ang="0">
                <a:pos x="211602" y="167349"/>
              </a:cxn>
              <a:cxn ang="0">
                <a:pos x="184507" y="151196"/>
              </a:cxn>
            </a:cxnLst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1" name="Freeform 7"/>
          <p:cNvSpPr/>
          <p:nvPr/>
        </p:nvSpPr>
        <p:spPr>
          <a:xfrm>
            <a:off x="6838950" y="22637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2" name="Freeform 7"/>
          <p:cNvSpPr/>
          <p:nvPr/>
        </p:nvSpPr>
        <p:spPr>
          <a:xfrm flipV="1">
            <a:off x="4986338" y="33305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3" name="Freeform 7"/>
          <p:cNvSpPr/>
          <p:nvPr/>
        </p:nvSpPr>
        <p:spPr>
          <a:xfrm>
            <a:off x="3133725" y="22637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4" name="Freeform 7"/>
          <p:cNvSpPr/>
          <p:nvPr/>
        </p:nvSpPr>
        <p:spPr>
          <a:xfrm>
            <a:off x="1282700" y="22637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5" name="Freeform 7"/>
          <p:cNvSpPr/>
          <p:nvPr/>
        </p:nvSpPr>
        <p:spPr>
          <a:xfrm flipV="1">
            <a:off x="1282700" y="33305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6" name="Freeform 7"/>
          <p:cNvSpPr/>
          <p:nvPr/>
        </p:nvSpPr>
        <p:spPr>
          <a:xfrm flipV="1">
            <a:off x="3133725" y="33305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7" name="Freeform 7"/>
          <p:cNvSpPr/>
          <p:nvPr/>
        </p:nvSpPr>
        <p:spPr>
          <a:xfrm>
            <a:off x="4986338" y="22637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8" name="Freeform 7"/>
          <p:cNvSpPr/>
          <p:nvPr/>
        </p:nvSpPr>
        <p:spPr>
          <a:xfrm flipV="1">
            <a:off x="6838950" y="333057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" name="Teardrop 34"/>
          <p:cNvSpPr/>
          <p:nvPr/>
        </p:nvSpPr>
        <p:spPr>
          <a:xfrm rot="8100000">
            <a:off x="7707313" y="3101975"/>
            <a:ext cx="419100" cy="4191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30" name="Freeform 26"/>
          <p:cNvSpPr>
            <a:spLocks noEditPoints="1"/>
          </p:cNvSpPr>
          <p:nvPr/>
        </p:nvSpPr>
        <p:spPr>
          <a:xfrm>
            <a:off x="7837488" y="3209925"/>
            <a:ext cx="174625" cy="220663"/>
          </a:xfrm>
          <a:custGeom>
            <a:avLst/>
            <a:gdLst/>
            <a:ahLst/>
            <a:cxnLst>
              <a:cxn ang="0">
                <a:pos x="170101" y="54133"/>
              </a:cxn>
              <a:cxn ang="0">
                <a:pos x="103373" y="6015"/>
              </a:cxn>
              <a:cxn ang="0">
                <a:pos x="51413" y="68896"/>
              </a:cxn>
              <a:cxn ang="0">
                <a:pos x="59617" y="95142"/>
              </a:cxn>
              <a:cxn ang="0">
                <a:pos x="3282" y="179348"/>
              </a:cxn>
              <a:cxn ang="0">
                <a:pos x="547" y="191925"/>
              </a:cxn>
              <a:cxn ang="0">
                <a:pos x="4376" y="213249"/>
              </a:cxn>
              <a:cxn ang="0">
                <a:pos x="12033" y="219264"/>
              </a:cxn>
              <a:cxn ang="0">
                <a:pos x="28441" y="215983"/>
              </a:cxn>
              <a:cxn ang="0">
                <a:pos x="38833" y="208875"/>
              </a:cxn>
              <a:cxn ang="0">
                <a:pos x="60711" y="172787"/>
              </a:cxn>
              <a:cxn ang="0">
                <a:pos x="61258" y="172787"/>
              </a:cxn>
              <a:cxn ang="0">
                <a:pos x="76573" y="170053"/>
              </a:cxn>
              <a:cxn ang="0">
                <a:pos x="102279" y="127403"/>
              </a:cxn>
              <a:cxn ang="0">
                <a:pos x="130720" y="126856"/>
              </a:cxn>
              <a:cxn ang="0">
                <a:pos x="170101" y="54133"/>
              </a:cxn>
              <a:cxn ang="0">
                <a:pos x="142206" y="71083"/>
              </a:cxn>
              <a:cxn ang="0">
                <a:pos x="112671" y="65615"/>
              </a:cxn>
              <a:cxn ang="0">
                <a:pos x="97904" y="38822"/>
              </a:cxn>
              <a:cxn ang="0">
                <a:pos x="135643" y="31714"/>
              </a:cxn>
              <a:cxn ang="0">
                <a:pos x="142206" y="71083"/>
              </a:cxn>
            </a:cxnLst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31" name="Freeform 7"/>
          <p:cNvSpPr/>
          <p:nvPr/>
        </p:nvSpPr>
        <p:spPr>
          <a:xfrm>
            <a:off x="8689975" y="2282825"/>
            <a:ext cx="2139950" cy="1066800"/>
          </a:xfrm>
          <a:custGeom>
            <a:avLst/>
            <a:gdLst/>
            <a:ahLst/>
            <a:cxnLst>
              <a:cxn ang="0">
                <a:pos x="1067485" y="289560"/>
              </a:cxn>
              <a:cxn ang="0">
                <a:pos x="1850308" y="1066800"/>
              </a:cxn>
              <a:cxn ang="0">
                <a:pos x="2140054" y="1066800"/>
              </a:cxn>
              <a:cxn ang="0">
                <a:pos x="1067485" y="0"/>
              </a:cxn>
              <a:cxn ang="0">
                <a:pos x="0" y="1066800"/>
              </a:cxn>
              <a:cxn ang="0">
                <a:pos x="289746" y="1066800"/>
              </a:cxn>
              <a:cxn ang="0">
                <a:pos x="1067485" y="289560"/>
              </a:cxn>
            </a:cxnLst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" name="Teardrop 45"/>
          <p:cNvSpPr/>
          <p:nvPr/>
        </p:nvSpPr>
        <p:spPr>
          <a:xfrm rot="8100000">
            <a:off x="9558338" y="3121025"/>
            <a:ext cx="417513" cy="419100"/>
          </a:xfrm>
          <a:prstGeom prst="teardrop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Freeform 16"/>
          <p:cNvSpPr>
            <a:spLocks noChangeAspect="1" noEditPoints="1"/>
          </p:cNvSpPr>
          <p:nvPr/>
        </p:nvSpPr>
        <p:spPr bwMode="auto">
          <a:xfrm>
            <a:off x="9644063" y="3200400"/>
            <a:ext cx="215900" cy="25082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34" name="TextBox 13"/>
          <p:cNvSpPr txBox="1"/>
          <p:nvPr/>
        </p:nvSpPr>
        <p:spPr>
          <a:xfrm>
            <a:off x="1565275" y="4670425"/>
            <a:ext cx="137795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x-none" sz="1600" b="1" dirty="0">
                <a:solidFill>
                  <a:srgbClr val="445469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Employee management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35" name="TextBox 13"/>
          <p:cNvSpPr txBox="1"/>
          <p:nvPr/>
        </p:nvSpPr>
        <p:spPr>
          <a:xfrm>
            <a:off x="1397635" y="5299710"/>
            <a:ext cx="1735455" cy="8674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noAutofit/>
          </a:bodyPr>
          <a:p>
            <a:pPr defTabSz="1216025" eaLnBrk="1" hangingPunct="1">
              <a:spcBef>
                <a:spcPct val="20000"/>
              </a:spcBef>
            </a:pPr>
            <a:r>
              <a:rPr lang="en-US" altLang="ru-RU" sz="1200" dirty="0">
                <a:solidFill>
                  <a:srgbClr val="445469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(Create, Read, Update, Delete)</a:t>
            </a:r>
            <a:endParaRPr lang="en-US" altLang="ru-RU" sz="1200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36" name="TextBox 13"/>
          <p:cNvSpPr txBox="1"/>
          <p:nvPr/>
        </p:nvSpPr>
        <p:spPr>
          <a:xfrm>
            <a:off x="3417888" y="4670425"/>
            <a:ext cx="137795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ru-RU" sz="1600" b="1" dirty="0">
                <a:solidFill>
                  <a:srgbClr val="445469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Clock In / Clock Out</a:t>
            </a:r>
            <a:endParaRPr lang="en-US" altLang="ru-RU" sz="1600" b="1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38" name="TextBox 13"/>
          <p:cNvSpPr txBox="1"/>
          <p:nvPr/>
        </p:nvSpPr>
        <p:spPr>
          <a:xfrm>
            <a:off x="5272088" y="4670425"/>
            <a:ext cx="1376362" cy="7385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ru-RU" sz="1600" b="1" dirty="0">
                <a:solidFill>
                  <a:srgbClr val="445469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View Attendance Records</a:t>
            </a:r>
            <a:endParaRPr lang="en-US" altLang="ru-RU" sz="1600" b="1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40" name="TextBox 13"/>
          <p:cNvSpPr txBox="1"/>
          <p:nvPr/>
        </p:nvSpPr>
        <p:spPr>
          <a:xfrm>
            <a:off x="7121525" y="4670425"/>
            <a:ext cx="1377950" cy="7385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ru-RU" sz="1600" b="1" dirty="0">
                <a:solidFill>
                  <a:srgbClr val="445469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 Import/Export (CSV)</a:t>
            </a:r>
            <a:endParaRPr lang="en-US" altLang="ru-RU" sz="1600" b="1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42" name="TextBox 13"/>
          <p:cNvSpPr txBox="1"/>
          <p:nvPr/>
        </p:nvSpPr>
        <p:spPr>
          <a:xfrm>
            <a:off x="9163050" y="4670425"/>
            <a:ext cx="137795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ru-RU" sz="1600" b="1" dirty="0">
                <a:solidFill>
                  <a:srgbClr val="445469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Generate Reports</a:t>
            </a:r>
            <a:endParaRPr lang="en-US" altLang="ru-RU" sz="1600" b="1" dirty="0">
              <a:solidFill>
                <a:srgbClr val="445469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/>
        </p:nvSpPr>
        <p:spPr>
          <a:xfrm>
            <a:off x="490538" y="234950"/>
            <a:ext cx="2861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kern="1200">
                <a:solidFill>
                  <a:srgbClr val="FDFDFD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Main System Features</a:t>
            </a:r>
            <a:endParaRPr kumimoji="0" lang="en-US" altLang="ru-RU" sz="2000" b="1" i="0" u="none" strike="noStrike" kern="120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370695" y="5161915"/>
            <a:ext cx="1388745" cy="567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ru-RU" sz="1200"/>
              <a:t>Total Employees &amp; etc.</a:t>
            </a:r>
            <a:endParaRPr lang="en-US" altLang="ru-RU" sz="12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TextBox 24"/>
          <p:cNvSpPr txBox="1"/>
          <p:nvPr/>
        </p:nvSpPr>
        <p:spPr>
          <a:xfrm>
            <a:off x="1608138" y="2894013"/>
            <a:ext cx="8016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85%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4" name="TextBox 27"/>
          <p:cNvSpPr txBox="1"/>
          <p:nvPr/>
        </p:nvSpPr>
        <p:spPr>
          <a:xfrm>
            <a:off x="4352925" y="2894013"/>
            <a:ext cx="8016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73%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7" name="TextBox 28"/>
          <p:cNvSpPr txBox="1"/>
          <p:nvPr/>
        </p:nvSpPr>
        <p:spPr>
          <a:xfrm>
            <a:off x="7045325" y="2895600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78%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0" name="TextBox 29"/>
          <p:cNvSpPr txBox="1"/>
          <p:nvPr/>
        </p:nvSpPr>
        <p:spPr>
          <a:xfrm>
            <a:off x="9772650" y="2894013"/>
            <a:ext cx="8016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90%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1" name="TextBox 13"/>
          <p:cNvSpPr txBox="1"/>
          <p:nvPr/>
        </p:nvSpPr>
        <p:spPr>
          <a:xfrm>
            <a:off x="612775" y="4171950"/>
            <a:ext cx="271907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2" name="TextBox 13"/>
          <p:cNvSpPr txBox="1"/>
          <p:nvPr/>
        </p:nvSpPr>
        <p:spPr>
          <a:xfrm>
            <a:off x="805815" y="4459605"/>
            <a:ext cx="24098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3" name="TextBox 13"/>
          <p:cNvSpPr txBox="1"/>
          <p:nvPr/>
        </p:nvSpPr>
        <p:spPr>
          <a:xfrm>
            <a:off x="3368675" y="4171950"/>
            <a:ext cx="26663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4" name="TextBox 13"/>
          <p:cNvSpPr txBox="1"/>
          <p:nvPr/>
        </p:nvSpPr>
        <p:spPr>
          <a:xfrm>
            <a:off x="3535045" y="4459605"/>
            <a:ext cx="249999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5" name="TextBox 13"/>
          <p:cNvSpPr txBox="1"/>
          <p:nvPr/>
        </p:nvSpPr>
        <p:spPr>
          <a:xfrm>
            <a:off x="2740661" y="3357880"/>
            <a:ext cx="28003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6" name="TextBox 13"/>
          <p:cNvSpPr txBox="1"/>
          <p:nvPr/>
        </p:nvSpPr>
        <p:spPr>
          <a:xfrm>
            <a:off x="6418580" y="4459605"/>
            <a:ext cx="24060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7" name="TextBox 13"/>
          <p:cNvSpPr txBox="1"/>
          <p:nvPr/>
        </p:nvSpPr>
        <p:spPr>
          <a:xfrm>
            <a:off x="8982075" y="4171950"/>
            <a:ext cx="278447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8" name="TextBox 13"/>
          <p:cNvSpPr txBox="1"/>
          <p:nvPr/>
        </p:nvSpPr>
        <p:spPr>
          <a:xfrm>
            <a:off x="9207500" y="4459605"/>
            <a:ext cx="244094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90538" y="234950"/>
            <a:ext cx="4051935" cy="368300"/>
          </a:xfr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System Architecture / Structure</a:t>
            </a:r>
            <a:endParaRPr kumimoji="0" lang="en-US" altLang="ru-RU" sz="2000" b="1" i="0" u="none" strike="noStrike" kern="120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27660" y="1113155"/>
            <a:ext cx="9590405" cy="557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1600" b="1"/>
              <a:t>1. Data Structures:</a:t>
            </a:r>
            <a:endParaRPr lang="en-US" altLang="ru-RU" sz="1600" b="1"/>
          </a:p>
          <a:p>
            <a:endParaRPr lang="en-US" altLang="ru-RU" sz="1600"/>
          </a:p>
          <a:p>
            <a:r>
              <a:rPr lang="en-US" altLang="ru-RU" sz="1600"/>
              <a:t>- ArrayList&lt;Employee&gt;: Dynamic list holding all employee records.</a:t>
            </a:r>
            <a:endParaRPr lang="en-US" altLang="ru-RU" sz="1600"/>
          </a:p>
          <a:p>
            <a:r>
              <a:rPr lang="en-US" altLang="ru-RU" sz="1600"/>
              <a:t>- ArrayList&lt;AttendanceRecord&gt;: Maintains all clock-in/out records in order of entry.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 b="1"/>
              <a:t>2. File Paths and Constants:</a:t>
            </a:r>
            <a:endParaRPr lang="en-US" altLang="ru-RU" sz="1600" b="1"/>
          </a:p>
          <a:p>
            <a:endParaRPr lang="en-US" altLang="ru-RU" sz="1600"/>
          </a:p>
          <a:p>
            <a:r>
              <a:rPr lang="en-US" altLang="ru-RU" sz="1600"/>
              <a:t>The project uses constants for file paths to maintain organized file handling and easy future changes to paths.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/>
              <a:t>EMPLOYEE_FILE = "employees.csv": Path for storing employee data.</a:t>
            </a:r>
            <a:endParaRPr lang="en-US" altLang="ru-RU" sz="1600"/>
          </a:p>
          <a:p>
            <a:r>
              <a:rPr lang="en-US" altLang="ru-RU" sz="1600"/>
              <a:t>ATTENDANCE_FILE = "attendance.csv": Path for storing attendance records.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 b="1"/>
              <a:t>3. Methods:</a:t>
            </a:r>
            <a:endParaRPr lang="en-US" altLang="ru-RU" sz="1600" b="1"/>
          </a:p>
          <a:p>
            <a:endParaRPr lang="en-US" altLang="ru-RU" sz="1600"/>
          </a:p>
          <a:p>
            <a:r>
              <a:rPr lang="en-US" altLang="ru-RU" sz="1600"/>
              <a:t>loadData(): Reads CSV files on startup.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/>
              <a:t>saveData(): Writes data to CSV on exit.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/>
              <a:t>Uses BufferedReader and PrintWriter.</a:t>
            </a:r>
            <a:endParaRPr lang="en-US" altLang="ru-RU" sz="16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TextBox 24"/>
          <p:cNvSpPr txBox="1"/>
          <p:nvPr/>
        </p:nvSpPr>
        <p:spPr>
          <a:xfrm>
            <a:off x="1608138" y="2894013"/>
            <a:ext cx="8016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85%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4" name="TextBox 27"/>
          <p:cNvSpPr txBox="1"/>
          <p:nvPr/>
        </p:nvSpPr>
        <p:spPr>
          <a:xfrm>
            <a:off x="4352925" y="2894013"/>
            <a:ext cx="8016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73%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7" name="TextBox 28"/>
          <p:cNvSpPr txBox="1"/>
          <p:nvPr/>
        </p:nvSpPr>
        <p:spPr>
          <a:xfrm>
            <a:off x="7045325" y="2895600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78%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0" name="TextBox 29"/>
          <p:cNvSpPr txBox="1"/>
          <p:nvPr/>
        </p:nvSpPr>
        <p:spPr>
          <a:xfrm>
            <a:off x="9772650" y="2894013"/>
            <a:ext cx="8016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90%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1" name="TextBox 13"/>
          <p:cNvSpPr txBox="1"/>
          <p:nvPr/>
        </p:nvSpPr>
        <p:spPr>
          <a:xfrm>
            <a:off x="612775" y="4171950"/>
            <a:ext cx="271907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2" name="TextBox 13"/>
          <p:cNvSpPr txBox="1"/>
          <p:nvPr/>
        </p:nvSpPr>
        <p:spPr>
          <a:xfrm>
            <a:off x="805815" y="4459605"/>
            <a:ext cx="24098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3" name="TextBox 13"/>
          <p:cNvSpPr txBox="1"/>
          <p:nvPr/>
        </p:nvSpPr>
        <p:spPr>
          <a:xfrm>
            <a:off x="3368675" y="4171950"/>
            <a:ext cx="26663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4" name="TextBox 13"/>
          <p:cNvSpPr txBox="1"/>
          <p:nvPr/>
        </p:nvSpPr>
        <p:spPr>
          <a:xfrm>
            <a:off x="3535045" y="4459605"/>
            <a:ext cx="249999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5" name="TextBox 13"/>
          <p:cNvSpPr txBox="1"/>
          <p:nvPr/>
        </p:nvSpPr>
        <p:spPr>
          <a:xfrm>
            <a:off x="2740661" y="3357880"/>
            <a:ext cx="28003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6" name="TextBox 13"/>
          <p:cNvSpPr txBox="1"/>
          <p:nvPr/>
        </p:nvSpPr>
        <p:spPr>
          <a:xfrm>
            <a:off x="6418580" y="4459605"/>
            <a:ext cx="24060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7" name="TextBox 13"/>
          <p:cNvSpPr txBox="1"/>
          <p:nvPr/>
        </p:nvSpPr>
        <p:spPr>
          <a:xfrm>
            <a:off x="8982075" y="4171950"/>
            <a:ext cx="278447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8" name="TextBox 13"/>
          <p:cNvSpPr txBox="1"/>
          <p:nvPr/>
        </p:nvSpPr>
        <p:spPr>
          <a:xfrm>
            <a:off x="9207500" y="4459605"/>
            <a:ext cx="244094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90538" y="234950"/>
            <a:ext cx="4045585" cy="368300"/>
          </a:xfr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Java Features &amp; Concepts Used</a:t>
            </a:r>
            <a:endParaRPr kumimoji="0" lang="en-US" altLang="ru-RU" sz="2000" b="1" i="0" u="none" strike="noStrike" kern="120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27660" y="1113155"/>
            <a:ext cx="9590405" cy="557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1600" b="1"/>
              <a:t>Stream API</a:t>
            </a:r>
            <a:endParaRPr lang="en-US" altLang="ru-RU" sz="1600" b="1"/>
          </a:p>
          <a:p>
            <a:r>
              <a:rPr lang="en-US" altLang="ru-RU" sz="1600"/>
              <a:t>- Used for filtering/searching employees &amp; attendance records  </a:t>
            </a:r>
            <a:endParaRPr lang="en-US" altLang="ru-RU" sz="1600"/>
          </a:p>
          <a:p>
            <a:r>
              <a:rPr lang="en-US" altLang="ru-RU" sz="1600"/>
              <a:t>- Example:  </a:t>
            </a:r>
            <a:endParaRPr lang="en-US" altLang="ru-RU" sz="1600"/>
          </a:p>
          <a:p>
            <a:r>
              <a:rPr lang="en-US" altLang="ru-RU" sz="1600"/>
              <a:t>  </a:t>
            </a:r>
            <a:endParaRPr lang="en-US" altLang="ru-RU" sz="1600"/>
          </a:p>
          <a:p>
            <a:pPr lvl="3"/>
            <a:r>
              <a:rPr lang="en-US" altLang="ru-RU" sz="1600"/>
              <a:t>  employees.stream()</a:t>
            </a:r>
            <a:endParaRPr lang="en-US" altLang="ru-RU" sz="1600"/>
          </a:p>
          <a:p>
            <a:pPr lvl="3"/>
            <a:r>
              <a:rPr lang="en-US" altLang="ru-RU" sz="1600"/>
              <a:t>    .filter(e -&gt; e.getId().equals(id))</a:t>
            </a:r>
            <a:endParaRPr lang="en-US" altLang="ru-RU" sz="1600"/>
          </a:p>
          <a:p>
            <a:pPr lvl="3"/>
            <a:r>
              <a:rPr lang="en-US" altLang="ru-RU" sz="1600"/>
              <a:t>    .findFirst();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/>
              <a:t>- Improves readability over traditional loops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 b="1"/>
              <a:t> Error Handling</a:t>
            </a:r>
            <a:endParaRPr lang="en-US" altLang="ru-RU" sz="1600" b="1"/>
          </a:p>
          <a:p>
            <a:r>
              <a:rPr lang="en-US" altLang="ru-RU" sz="1600"/>
              <a:t>- `try-catch` blocks handle:</a:t>
            </a:r>
            <a:endParaRPr lang="en-US" altLang="ru-RU" sz="1600"/>
          </a:p>
          <a:p>
            <a:r>
              <a:rPr lang="en-US" altLang="ru-RU" sz="1600"/>
              <a:t>  - `IOException` / `FileNotFoundException`</a:t>
            </a:r>
            <a:endParaRPr lang="en-US" altLang="ru-RU" sz="1600"/>
          </a:p>
          <a:p>
            <a:r>
              <a:rPr lang="en-US" altLang="ru-RU" sz="1600"/>
              <a:t>  - `NumberFormatException`</a:t>
            </a:r>
            <a:endParaRPr lang="en-US" altLang="ru-RU" sz="1600"/>
          </a:p>
          <a:p>
            <a:r>
              <a:rPr lang="en-US" altLang="ru-RU" sz="1600"/>
              <a:t>  - General exceptions for graceful error messages  </a:t>
            </a:r>
            <a:endParaRPr lang="en-US" altLang="ru-RU" sz="1600"/>
          </a:p>
          <a:p>
            <a:r>
              <a:rPr lang="en-US" altLang="ru-RU" sz="1600"/>
              <a:t>- Example:</a:t>
            </a:r>
            <a:endParaRPr lang="en-US" altLang="ru-RU" sz="1600"/>
          </a:p>
          <a:p>
            <a:r>
              <a:rPr lang="en-US" altLang="ru-RU" sz="1600"/>
              <a:t>  </a:t>
            </a:r>
            <a:endParaRPr lang="en-US" altLang="ru-RU" sz="1600"/>
          </a:p>
          <a:p>
            <a:pPr lvl="3"/>
            <a:r>
              <a:rPr lang="en-US" altLang="ru-RU" sz="1600"/>
              <a:t>  try { /* read file */ } </a:t>
            </a:r>
            <a:endParaRPr lang="en-US" altLang="ru-RU" sz="1600"/>
          </a:p>
          <a:p>
            <a:pPr lvl="3"/>
            <a:r>
              <a:rPr lang="en-US" altLang="ru-RU" sz="1600"/>
              <a:t>  catch (IOException e) {</a:t>
            </a:r>
            <a:endParaRPr lang="en-US" altLang="ru-RU" sz="1600"/>
          </a:p>
          <a:p>
            <a:pPr lvl="3"/>
            <a:r>
              <a:rPr lang="en-US" altLang="ru-RU" sz="1600"/>
              <a:t>    System.out.println("Error: " + e.getMessage());</a:t>
            </a:r>
            <a:endParaRPr lang="en-US" altLang="ru-RU" sz="1600"/>
          </a:p>
          <a:p>
            <a:pPr lvl="3"/>
            <a:r>
              <a:rPr lang="en-US" altLang="ru-RU" sz="1600"/>
              <a:t>  }</a:t>
            </a:r>
            <a:endParaRPr lang="en-US" altLang="ru-RU" sz="1600"/>
          </a:p>
          <a:p>
            <a:r>
              <a:rPr lang="en-US" altLang="ru-RU" sz="1600"/>
              <a:t>  </a:t>
            </a:r>
            <a:endParaRPr lang="en-US" altLang="ru-RU" sz="1600"/>
          </a:p>
          <a:p>
            <a:endParaRPr lang="en-US" altLang="ru-RU" sz="160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TextBox 24"/>
          <p:cNvSpPr txBox="1"/>
          <p:nvPr/>
        </p:nvSpPr>
        <p:spPr>
          <a:xfrm>
            <a:off x="1608138" y="2894013"/>
            <a:ext cx="8016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85%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4" name="TextBox 27"/>
          <p:cNvSpPr txBox="1"/>
          <p:nvPr/>
        </p:nvSpPr>
        <p:spPr>
          <a:xfrm>
            <a:off x="4352925" y="2894013"/>
            <a:ext cx="8016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73%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7" name="TextBox 28"/>
          <p:cNvSpPr txBox="1"/>
          <p:nvPr/>
        </p:nvSpPr>
        <p:spPr>
          <a:xfrm>
            <a:off x="7045325" y="2895600"/>
            <a:ext cx="801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78%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0" name="TextBox 29"/>
          <p:cNvSpPr txBox="1"/>
          <p:nvPr/>
        </p:nvSpPr>
        <p:spPr>
          <a:xfrm>
            <a:off x="9772650" y="2894013"/>
            <a:ext cx="8016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90%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1" name="TextBox 13"/>
          <p:cNvSpPr txBox="1"/>
          <p:nvPr/>
        </p:nvSpPr>
        <p:spPr>
          <a:xfrm>
            <a:off x="612775" y="4171950"/>
            <a:ext cx="271907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2" name="TextBox 13"/>
          <p:cNvSpPr txBox="1"/>
          <p:nvPr/>
        </p:nvSpPr>
        <p:spPr>
          <a:xfrm>
            <a:off x="805815" y="4459605"/>
            <a:ext cx="24098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3" name="TextBox 13"/>
          <p:cNvSpPr txBox="1"/>
          <p:nvPr/>
        </p:nvSpPr>
        <p:spPr>
          <a:xfrm>
            <a:off x="3368675" y="4171950"/>
            <a:ext cx="26663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4" name="TextBox 13"/>
          <p:cNvSpPr txBox="1"/>
          <p:nvPr/>
        </p:nvSpPr>
        <p:spPr>
          <a:xfrm>
            <a:off x="3535045" y="4459605"/>
            <a:ext cx="249999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5" name="TextBox 13"/>
          <p:cNvSpPr txBox="1"/>
          <p:nvPr/>
        </p:nvSpPr>
        <p:spPr>
          <a:xfrm>
            <a:off x="2740661" y="3357880"/>
            <a:ext cx="280035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6" name="TextBox 13"/>
          <p:cNvSpPr txBox="1"/>
          <p:nvPr/>
        </p:nvSpPr>
        <p:spPr>
          <a:xfrm>
            <a:off x="6418580" y="4459605"/>
            <a:ext cx="24060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7" name="TextBox 13"/>
          <p:cNvSpPr txBox="1"/>
          <p:nvPr/>
        </p:nvSpPr>
        <p:spPr>
          <a:xfrm>
            <a:off x="8982075" y="4171950"/>
            <a:ext cx="278447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8" name="TextBox 13"/>
          <p:cNvSpPr txBox="1"/>
          <p:nvPr/>
        </p:nvSpPr>
        <p:spPr>
          <a:xfrm>
            <a:off x="9207500" y="4459605"/>
            <a:ext cx="244094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your words here,according to your need to draw the text box size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90538" y="234950"/>
            <a:ext cx="4045585" cy="368300"/>
          </a:xfrm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ru-RU" sz="2000" b="1" i="0" u="none" strike="noStrike" kern="1200" cap="none" spc="0" normalizeH="0" baseline="0" noProof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Java Features &amp; Concepts Used</a:t>
            </a:r>
            <a:endParaRPr kumimoji="0" lang="en-US" altLang="ru-RU" sz="2000" b="1" i="0" u="none" strike="noStrike" kern="120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27660" y="1113155"/>
            <a:ext cx="11438890" cy="5521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1600" b="1"/>
              <a:t>Switch Statements</a:t>
            </a:r>
            <a:endParaRPr lang="en-US" altLang="ru-RU" sz="1600" b="1"/>
          </a:p>
          <a:p>
            <a:r>
              <a:rPr lang="en-US" altLang="ru-RU" sz="1600"/>
              <a:t>- Used in all major menus (`mainMenu`, `employeeMenu`, etc.)</a:t>
            </a:r>
            <a:endParaRPr lang="en-US" altLang="ru-RU" sz="1600"/>
          </a:p>
          <a:p>
            <a:r>
              <a:rPr lang="en-US" altLang="ru-RU" sz="1600"/>
              <a:t>- Organizes user choices clearly  </a:t>
            </a:r>
            <a:endParaRPr lang="en-US" altLang="ru-RU" sz="1600"/>
          </a:p>
          <a:p>
            <a:r>
              <a:rPr lang="en-US" altLang="ru-RU" sz="1600"/>
              <a:t>- Example:</a:t>
            </a:r>
            <a:endParaRPr lang="en-US" altLang="ru-RU" sz="1600"/>
          </a:p>
          <a:p>
            <a:pPr lvl="3"/>
            <a:r>
              <a:rPr lang="en-US" altLang="ru-RU" sz="1600"/>
              <a:t>   switch (choice) {</a:t>
            </a:r>
            <a:endParaRPr lang="en-US" altLang="ru-RU" sz="1600"/>
          </a:p>
          <a:p>
            <a:pPr lvl="3"/>
            <a:r>
              <a:rPr lang="en-US" altLang="ru-RU" sz="1600"/>
              <a:t>    case 1: addEmployee(); break;</a:t>
            </a:r>
            <a:endParaRPr lang="en-US" altLang="ru-RU" sz="1600"/>
          </a:p>
          <a:p>
            <a:pPr lvl="3"/>
            <a:r>
              <a:rPr lang="en-US" altLang="ru-RU" sz="1600"/>
              <a:t>    case 2: clockIn(); break;</a:t>
            </a:r>
            <a:endParaRPr lang="en-US" altLang="ru-RU" sz="1600"/>
          </a:p>
          <a:p>
            <a:pPr lvl="3"/>
            <a:r>
              <a:rPr lang="en-US" altLang="ru-RU" sz="1600"/>
              <a:t>  }</a:t>
            </a:r>
            <a:endParaRPr lang="en-US" altLang="ru-RU" sz="1600"/>
          </a:p>
          <a:p>
            <a:r>
              <a:rPr lang="en-US" altLang="ru-RU" sz="1600" b="1"/>
              <a:t>LocalTime / LocalDate</a:t>
            </a:r>
            <a:endParaRPr lang="en-US" altLang="ru-RU" sz="1600" b="1"/>
          </a:p>
          <a:p>
            <a:r>
              <a:rPr lang="en-US" altLang="ru-RU" sz="1600"/>
              <a:t>- Modern time API for accurate date/time</a:t>
            </a:r>
            <a:endParaRPr lang="en-US" altLang="ru-RU" sz="1600"/>
          </a:p>
          <a:p>
            <a:r>
              <a:rPr lang="en-US" altLang="ru-RU" sz="1600"/>
              <a:t>- Example:  </a:t>
            </a:r>
            <a:endParaRPr lang="en-US" altLang="ru-RU" sz="1600"/>
          </a:p>
          <a:p>
            <a:r>
              <a:rPr lang="en-US" altLang="ru-RU" sz="1600"/>
              <a:t>                          LocalTime clockInTime = LocalTime.now();</a:t>
            </a:r>
            <a:endParaRPr lang="en-US" altLang="ru-RU" sz="1600"/>
          </a:p>
          <a:p>
            <a:endParaRPr lang="en-US" altLang="ru-RU" sz="1600"/>
          </a:p>
          <a:p>
            <a:r>
              <a:rPr lang="en-US" altLang="ru-RU" sz="1600" b="1"/>
              <a:t>String Processing for CSV</a:t>
            </a:r>
            <a:endParaRPr lang="en-US" altLang="ru-RU" sz="1600" b="1"/>
          </a:p>
          <a:p>
            <a:r>
              <a:rPr lang="en-US" altLang="ru-RU" sz="1600"/>
              <a:t>- Converts objects to CSV (serialization):  </a:t>
            </a:r>
            <a:endParaRPr lang="en-US" altLang="ru-RU" sz="1600"/>
          </a:p>
          <a:p>
            <a:pPr lvl="3"/>
            <a:r>
              <a:rPr lang="en-US" altLang="ru-RU" sz="1600"/>
              <a:t>  public String toCSV() {</a:t>
            </a:r>
            <a:endParaRPr lang="en-US" altLang="ru-RU" sz="1600"/>
          </a:p>
          <a:p>
            <a:pPr lvl="3"/>
            <a:r>
              <a:rPr lang="en-US" altLang="ru-RU" sz="1600"/>
              <a:t>      return String.join(",", id, name, dept, email);</a:t>
            </a:r>
            <a:endParaRPr lang="en-US" altLang="ru-RU" sz="1600"/>
          </a:p>
          <a:p>
            <a:pPr lvl="3"/>
            <a:r>
              <a:rPr lang="en-US" altLang="ru-RU" sz="1600"/>
              <a:t>  }</a:t>
            </a:r>
            <a:endParaRPr lang="en-US" altLang="ru-RU" sz="1600"/>
          </a:p>
          <a:p>
            <a:r>
              <a:rPr lang="en-US" altLang="ru-RU" sz="1600"/>
              <a:t>  </a:t>
            </a:r>
            <a:endParaRPr lang="en-US" altLang="ru-RU" sz="1600"/>
          </a:p>
          <a:p>
            <a:r>
              <a:rPr lang="en-US" altLang="ru-RU" sz="1600"/>
              <a:t>- Parses CSV to object (deserialization):  </a:t>
            </a:r>
            <a:endParaRPr lang="en-US" altLang="ru-RU" sz="1600"/>
          </a:p>
          <a:p>
            <a:r>
              <a:rPr lang="en-US" altLang="ru-RU" sz="1600"/>
              <a:t>                          String[] data = line.split(",");</a:t>
            </a:r>
            <a:endParaRPr lang="en-US" altLang="ru-RU" sz="1600"/>
          </a:p>
          <a:p>
            <a:r>
              <a:rPr lang="en-US" altLang="ru-RU" sz="1600"/>
              <a:t>  </a:t>
            </a:r>
            <a:endParaRPr lang="en-US" altLang="ru-RU" sz="16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6818</Words>
  <Application>WPS Presentation</Application>
  <PresentationFormat>宽屏</PresentationFormat>
  <Paragraphs>297</Paragraphs>
  <Slides>12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Calibri</vt:lpstr>
      <vt:lpstr>Source Sans Pro ExtraLight</vt:lpstr>
      <vt:lpstr>Open Sans</vt:lpstr>
      <vt:lpstr>Segoe Print</vt:lpstr>
      <vt:lpstr>Open Sans</vt:lpstr>
      <vt:lpstr>Arial Unicode MS</vt:lpstr>
      <vt:lpstr>Helvetica Light</vt:lpstr>
      <vt:lpstr>MS PGothic</vt:lpstr>
      <vt:lpstr>Office Theme</vt:lpstr>
      <vt:lpstr>PowerPoint 演示文稿</vt:lpstr>
      <vt:lpstr>PowerPoint 演示文稿</vt:lpstr>
      <vt:lpstr>Click here to add your title </vt:lpstr>
      <vt:lpstr>Employee Class</vt:lpstr>
      <vt:lpstr>Click here to add your title</vt:lpstr>
      <vt:lpstr>Main System Features</vt:lpstr>
      <vt:lpstr>Click here to add your title</vt:lpstr>
      <vt:lpstr> System Architecture / Structure</vt:lpstr>
      <vt:lpstr>Java Features &amp; Concepts Used</vt:lpstr>
      <vt:lpstr>PowerPoint 演示文稿</vt:lpstr>
      <vt:lpstr>Reading &amp; Wruting to a File</vt:lpstr>
      <vt:lpstr>Click here to add your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向天歌PPT</dc:creator>
  <cp:lastModifiedBy>Saida Mitalipova</cp:lastModifiedBy>
  <cp:revision>40</cp:revision>
  <dcterms:created xsi:type="dcterms:W3CDTF">2015-06-30T19:59:00Z</dcterms:created>
  <dcterms:modified xsi:type="dcterms:W3CDTF">2025-04-11T21:00:41Z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1049-12.2.0.20782</vt:lpwstr>
  </property>
  <property fmtid="{D5CDD505-2E9C-101B-9397-08002B2CF9AE}" pid="3" name="ICV">
    <vt:lpwstr>F52AF5B48C1A41C78C294FFF3F8E8409_11</vt:lpwstr>
  </property>
</Properties>
</file>