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7"/>
  </p:handoutMasterIdLst>
  <p:sldIdLst>
    <p:sldId id="256" r:id="rId2"/>
    <p:sldId id="257" r:id="rId3"/>
    <p:sldId id="259" r:id="rId4"/>
    <p:sldId id="267" r:id="rId5"/>
    <p:sldId id="270" r:id="rId6"/>
    <p:sldId id="271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66" r:id="rId15"/>
    <p:sldId id="272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image" Target="../media/image9.w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387" tIns="48193" rIns="96387" bIns="4819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387" tIns="48193" rIns="96387" bIns="48193" rtlCol="0"/>
          <a:lstStyle>
            <a:lvl1pPr algn="r">
              <a:defRPr sz="1300"/>
            </a:lvl1pPr>
          </a:lstStyle>
          <a:p>
            <a:fld id="{4C3B2A17-3F91-4549-8100-92991AADC72B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387" tIns="48193" rIns="96387" bIns="4819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387" tIns="48193" rIns="96387" bIns="48193" rtlCol="0" anchor="b"/>
          <a:lstStyle>
            <a:lvl1pPr algn="r">
              <a:defRPr sz="1300"/>
            </a:lvl1pPr>
          </a:lstStyle>
          <a:p>
            <a:fld id="{78F1F3A4-F653-4041-8410-ADD0A40A06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2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983286-50B8-4A35-B3F7-BDBB32D7AFDF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81482-15C2-4A34-9600-C8586EE75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983286-50B8-4A35-B3F7-BDBB32D7AFDF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81482-15C2-4A34-9600-C8586EE75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983286-50B8-4A35-B3F7-BDBB32D7AFDF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81482-15C2-4A34-9600-C8586EE75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983286-50B8-4A35-B3F7-BDBB32D7AFDF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81482-15C2-4A34-9600-C8586EE75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983286-50B8-4A35-B3F7-BDBB32D7AFDF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81482-15C2-4A34-9600-C8586EE75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983286-50B8-4A35-B3F7-BDBB32D7AFDF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81482-15C2-4A34-9600-C8586EE75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983286-50B8-4A35-B3F7-BDBB32D7AFDF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81482-15C2-4A34-9600-C8586EE75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983286-50B8-4A35-B3F7-BDBB32D7AFDF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81482-15C2-4A34-9600-C8586EE75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983286-50B8-4A35-B3F7-BDBB32D7AFDF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81482-15C2-4A34-9600-C8586EE75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983286-50B8-4A35-B3F7-BDBB32D7AFDF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81482-15C2-4A34-9600-C8586EE75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983286-50B8-4A35-B3F7-BDBB32D7AFDF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C81482-15C2-4A34-9600-C8586EE759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A983286-50B8-4A35-B3F7-BDBB32D7AFDF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0C81482-15C2-4A34-9600-C8586EE75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3.emf"/><Relationship Id="rId18" Type="http://schemas.openxmlformats.org/officeDocument/2006/relationships/oleObject" Target="../embeddings/oleObject8.bin"/><Relationship Id="rId3" Type="http://schemas.openxmlformats.org/officeDocument/2006/relationships/image" Target="../media/image2.png"/><Relationship Id="rId7" Type="http://schemas.openxmlformats.org/officeDocument/2006/relationships/image" Target="../media/image10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5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emf"/><Relationship Id="rId5" Type="http://schemas.openxmlformats.org/officeDocument/2006/relationships/image" Target="../media/image9.wmf"/><Relationship Id="rId15" Type="http://schemas.openxmlformats.org/officeDocument/2006/relationships/image" Target="../media/image14.e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emf"/><Relationship Id="rId1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Right Triangles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Section 13.1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183880" cy="1051560"/>
          </a:xfrm>
        </p:spPr>
        <p:txBody>
          <a:bodyPr/>
          <a:lstStyle/>
          <a:p>
            <a:r>
              <a:rPr lang="en-US" dirty="0" smtClean="0"/>
              <a:t>Ex:  Solve the triangle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1600200"/>
            <a:ext cx="4572000" cy="3495020"/>
            <a:chOff x="762000" y="1600200"/>
            <a:chExt cx="4572000" cy="3495020"/>
          </a:xfrm>
        </p:grpSpPr>
        <p:grpSp>
          <p:nvGrpSpPr>
            <p:cNvPr id="5" name="Group 7"/>
            <p:cNvGrpSpPr/>
            <p:nvPr/>
          </p:nvGrpSpPr>
          <p:grpSpPr>
            <a:xfrm>
              <a:off x="914400" y="1600200"/>
              <a:ext cx="4419600" cy="3418820"/>
              <a:chOff x="914400" y="1600200"/>
              <a:chExt cx="4419600" cy="3418820"/>
            </a:xfrm>
          </p:grpSpPr>
          <p:sp>
            <p:nvSpPr>
              <p:cNvPr id="9" name="Right Triangle 2"/>
              <p:cNvSpPr/>
              <p:nvPr/>
            </p:nvSpPr>
            <p:spPr>
              <a:xfrm>
                <a:off x="1295400" y="1981200"/>
                <a:ext cx="3505200" cy="2590800"/>
              </a:xfrm>
              <a:prstGeom prst="rtTriangl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295400" y="4343400"/>
                <a:ext cx="3048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914400" y="160020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endParaRPr lang="en-US" sz="28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876800" y="441960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B</a:t>
                </a:r>
                <a:endParaRPr lang="en-US" sz="28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14400" y="449580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C</a:t>
                </a:r>
                <a:endParaRPr lang="en-US" sz="2800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743200" y="45720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21</a:t>
              </a:r>
              <a:endParaRPr 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2000" y="2895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endParaRPr lang="en-US" sz="2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24200" y="28194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30</a:t>
              </a:r>
              <a:endParaRPr lang="en-US" sz="28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191000" y="16764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 Pythagorean </a:t>
            </a:r>
            <a:r>
              <a:rPr lang="en-US" sz="2400" dirty="0" err="1" smtClean="0"/>
              <a:t>Thm</a:t>
            </a:r>
            <a:r>
              <a:rPr lang="en-US" sz="2400" dirty="0" smtClean="0"/>
              <a:t> to find the third side:</a:t>
            </a:r>
            <a:endParaRPr lang="en-US" sz="2400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0" y="2667000"/>
            <a:ext cx="3006436" cy="533400"/>
          </a:xfrm>
          <a:prstGeom prst="rect">
            <a:avLst/>
          </a:prstGeom>
          <a:noFill/>
        </p:spPr>
      </p:pic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3352800"/>
            <a:ext cx="3091295" cy="533400"/>
          </a:xfrm>
          <a:prstGeom prst="rect">
            <a:avLst/>
          </a:prstGeom>
          <a:noFill/>
        </p:spPr>
      </p:pic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3962400"/>
            <a:ext cx="1806286" cy="533400"/>
          </a:xfrm>
          <a:prstGeom prst="rect">
            <a:avLst/>
          </a:prstGeom>
          <a:noFill/>
        </p:spPr>
      </p:pic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1800" y="4495800"/>
            <a:ext cx="1939636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= 44.42</a:t>
            </a:r>
            <a:r>
              <a:rPr lang="en-US" baseline="30000" dirty="0" smtClean="0"/>
              <a:t>o</a:t>
            </a:r>
            <a:r>
              <a:rPr lang="en-US" dirty="0" smtClean="0"/>
              <a:t>, B = 45.58</a:t>
            </a:r>
            <a:r>
              <a:rPr lang="en-US" baseline="30000" dirty="0" smtClean="0"/>
              <a:t>o</a:t>
            </a:r>
            <a:r>
              <a:rPr lang="en-US" dirty="0" smtClean="0"/>
              <a:t>, b = 21.42 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62000" y="1600200"/>
            <a:ext cx="4572000" cy="3495020"/>
            <a:chOff x="762000" y="1600200"/>
            <a:chExt cx="4572000" cy="3495020"/>
          </a:xfrm>
        </p:grpSpPr>
        <p:grpSp>
          <p:nvGrpSpPr>
            <p:cNvPr id="4" name="Group 7"/>
            <p:cNvGrpSpPr/>
            <p:nvPr/>
          </p:nvGrpSpPr>
          <p:grpSpPr>
            <a:xfrm>
              <a:off x="914400" y="1600200"/>
              <a:ext cx="4419600" cy="3418820"/>
              <a:chOff x="914400" y="1600200"/>
              <a:chExt cx="4419600" cy="3418820"/>
            </a:xfrm>
          </p:grpSpPr>
          <p:sp>
            <p:nvSpPr>
              <p:cNvPr id="8" name="Right Triangle 2"/>
              <p:cNvSpPr/>
              <p:nvPr/>
            </p:nvSpPr>
            <p:spPr>
              <a:xfrm>
                <a:off x="1295400" y="1981200"/>
                <a:ext cx="3505200" cy="2590800"/>
              </a:xfrm>
              <a:prstGeom prst="rtTriangl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295400" y="4343400"/>
                <a:ext cx="3048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14400" y="160020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endParaRPr lang="en-US" sz="28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876800" y="441960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B</a:t>
                </a:r>
                <a:endParaRPr lang="en-US" sz="28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14400" y="449580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C</a:t>
                </a:r>
                <a:endParaRPr lang="en-US" sz="2800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2743200" y="45720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21</a:t>
              </a:r>
              <a:endParaRPr lang="en-US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2000" y="2895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endParaRPr 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24200" y="28194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30</a:t>
              </a:r>
              <a:endParaRPr lang="en-US" sz="28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8200" y="6858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 trig ratios to solve for the angles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183880" cy="5943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Angle of Elevation and Depression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Elevation: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16764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Depression:</a:t>
            </a:r>
            <a:endParaRPr lang="en-US" sz="2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5105400" y="2362200"/>
            <a:ext cx="2514600" cy="1143000"/>
            <a:chOff x="5105400" y="2362200"/>
            <a:chExt cx="2514600" cy="1143000"/>
          </a:xfrm>
        </p:grpSpPr>
        <p:grpSp>
          <p:nvGrpSpPr>
            <p:cNvPr id="15" name="Group 14"/>
            <p:cNvGrpSpPr/>
            <p:nvPr/>
          </p:nvGrpSpPr>
          <p:grpSpPr>
            <a:xfrm>
              <a:off x="5105400" y="2362200"/>
              <a:ext cx="2514600" cy="1143000"/>
              <a:chOff x="5105400" y="2362200"/>
              <a:chExt cx="2514600" cy="11430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5105400" y="2362200"/>
                <a:ext cx="2514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5105400" y="2362200"/>
                <a:ext cx="2362200" cy="1143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c 15"/>
            <p:cNvSpPr/>
            <p:nvPr/>
          </p:nvSpPr>
          <p:spPr>
            <a:xfrm rot="2700162">
              <a:off x="5562600" y="2286000"/>
              <a:ext cx="533400" cy="762000"/>
            </a:xfrm>
            <a:prstGeom prst="arc">
              <a:avLst>
                <a:gd name="adj1" fmla="val 16200000"/>
                <a:gd name="adj2" fmla="val 2071387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90600" y="2209800"/>
            <a:ext cx="1981200" cy="1334290"/>
            <a:chOff x="990600" y="2209800"/>
            <a:chExt cx="1981200" cy="1334290"/>
          </a:xfrm>
        </p:grpSpPr>
        <p:grpSp>
          <p:nvGrpSpPr>
            <p:cNvPr id="9" name="Group 8"/>
            <p:cNvGrpSpPr/>
            <p:nvPr/>
          </p:nvGrpSpPr>
          <p:grpSpPr>
            <a:xfrm>
              <a:off x="990600" y="2209800"/>
              <a:ext cx="1981200" cy="1219200"/>
              <a:chOff x="1219200" y="2133600"/>
              <a:chExt cx="1981200" cy="121920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1219200" y="3352800"/>
                <a:ext cx="19812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1219200" y="2133600"/>
                <a:ext cx="1676400" cy="1219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 rot="2700162">
              <a:off x="1258097" y="2896390"/>
              <a:ext cx="533400" cy="762000"/>
            </a:xfrm>
            <a:prstGeom prst="arc">
              <a:avLst>
                <a:gd name="adj1" fmla="val 15116347"/>
                <a:gd name="adj2" fmla="val 2071387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857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183880" cy="2438400"/>
          </a:xfrm>
        </p:spPr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chemeClr val="tx1"/>
                </a:solidFill>
              </a:rPr>
              <a:t>Ex: From a point on the ground 28 feet from the base of a flagpole, the angle of elevation to the top of the flagpole is 63</a:t>
            </a:r>
            <a:r>
              <a:rPr lang="en-US" b="0" baseline="30000" dirty="0" smtClean="0">
                <a:solidFill>
                  <a:schemeClr val="tx1"/>
                </a:solidFill>
              </a:rPr>
              <a:t>0</a:t>
            </a:r>
            <a:r>
              <a:rPr lang="en-US" b="0" dirty="0" smtClean="0">
                <a:solidFill>
                  <a:schemeClr val="tx1"/>
                </a:solidFill>
              </a:rPr>
              <a:t>. Estimate the height of the flagpole.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60198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Flagpole is 55 </a:t>
            </a:r>
            <a:r>
              <a:rPr lang="en-US" dirty="0" err="1" smtClean="0"/>
              <a:t>ft</a:t>
            </a:r>
            <a:r>
              <a:rPr lang="en-US" dirty="0" smtClean="0"/>
              <a:t> 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6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83880" cy="2989150"/>
          </a:xfrm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chemeClr val="tx1"/>
                </a:solidFill>
                <a:effectLst/>
              </a:rPr>
              <a:t>Ex: How far from the side of a house should a 12 foot ladder be placed to reach a point 8 feet from the ground?  What will the angle of elevation be?</a:t>
            </a:r>
            <a:endParaRPr lang="en-US" b="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828800"/>
            <a:ext cx="8183880" cy="1051560"/>
          </a:xfrm>
        </p:spPr>
        <p:txBody>
          <a:bodyPr/>
          <a:lstStyle/>
          <a:p>
            <a:r>
              <a:rPr lang="en-US" smtClean="0"/>
              <a:t>HW: p.856 (3-27 odd, 30-34)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0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SOH-CAH-TOA</a:t>
            </a:r>
            <a:endParaRPr lang="en-US" sz="4400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" name="Group 5"/>
          <p:cNvGrpSpPr/>
          <p:nvPr/>
        </p:nvGrpSpPr>
        <p:grpSpPr>
          <a:xfrm>
            <a:off x="1295400" y="1981200"/>
            <a:ext cx="4800600" cy="2971800"/>
            <a:chOff x="1295400" y="1981200"/>
            <a:chExt cx="4800600" cy="2971800"/>
          </a:xfrm>
        </p:grpSpPr>
        <p:sp>
          <p:nvSpPr>
            <p:cNvPr id="3" name="Right Triangle 2"/>
            <p:cNvSpPr/>
            <p:nvPr/>
          </p:nvSpPr>
          <p:spPr>
            <a:xfrm>
              <a:off x="1295400" y="1981200"/>
              <a:ext cx="4800600" cy="289560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457" name="Picture 1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29200" y="4343400"/>
              <a:ext cx="304800" cy="609600"/>
            </a:xfrm>
            <a:prstGeom prst="rect">
              <a:avLst/>
            </a:prstGeom>
            <a:noFill/>
          </p:spPr>
        </p:pic>
      </p:grpSp>
      <p:sp>
        <p:nvSpPr>
          <p:cNvPr id="7" name="TextBox 6"/>
          <p:cNvSpPr txBox="1"/>
          <p:nvPr/>
        </p:nvSpPr>
        <p:spPr>
          <a:xfrm>
            <a:off x="609600" y="3124200"/>
            <a:ext cx="45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O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3200400" y="4800600"/>
            <a:ext cx="45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2590800"/>
            <a:ext cx="45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</a:t>
            </a:r>
            <a:endParaRPr lang="en-US" sz="4400" dirty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38799" y="1371600"/>
            <a:ext cx="1662545" cy="9144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1200" y="2666999"/>
            <a:ext cx="1676400" cy="892277"/>
          </a:xfrm>
          <a:prstGeom prst="rect">
            <a:avLst/>
          </a:prstGeom>
          <a:noFill/>
        </p:spPr>
      </p:pic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9800" y="3962400"/>
            <a:ext cx="1549400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1143000"/>
            <a:ext cx="1662545" cy="914400"/>
          </a:xfrm>
          <a:prstGeom prst="rect">
            <a:avLst/>
          </a:prstGeom>
          <a:noFill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2514600"/>
            <a:ext cx="1676400" cy="892277"/>
          </a:xfrm>
          <a:prstGeom prst="rect">
            <a:avLst/>
          </a:prstGeom>
          <a:noFill/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3962400"/>
            <a:ext cx="1549400" cy="8382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1143000"/>
            <a:ext cx="1676400" cy="914400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2514600"/>
            <a:ext cx="1698171" cy="91440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2999" y="3810000"/>
            <a:ext cx="1654629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Ex: Find all six trig functions of the indicated angle </a:t>
            </a:r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962114"/>
            <a:ext cx="304800" cy="609600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990600" y="1752600"/>
            <a:ext cx="4038600" cy="1676400"/>
            <a:chOff x="914400" y="1752600"/>
            <a:chExt cx="4038600" cy="1676400"/>
          </a:xfrm>
        </p:grpSpPr>
        <p:grpSp>
          <p:nvGrpSpPr>
            <p:cNvPr id="6" name="Group 5"/>
            <p:cNvGrpSpPr/>
            <p:nvPr/>
          </p:nvGrpSpPr>
          <p:grpSpPr>
            <a:xfrm>
              <a:off x="914400" y="1752600"/>
              <a:ext cx="4038600" cy="1676400"/>
              <a:chOff x="1295400" y="1981200"/>
              <a:chExt cx="4800600" cy="2971800"/>
            </a:xfrm>
          </p:grpSpPr>
          <p:sp>
            <p:nvSpPr>
              <p:cNvPr id="7" name="Right Triangle 6"/>
              <p:cNvSpPr/>
              <p:nvPr/>
            </p:nvSpPr>
            <p:spPr>
              <a:xfrm>
                <a:off x="1295400" y="1981200"/>
                <a:ext cx="4800600" cy="2895600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Picture 1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029200" y="4343400"/>
                <a:ext cx="304800" cy="609600"/>
              </a:xfrm>
              <a:prstGeom prst="rect">
                <a:avLst/>
              </a:prstGeom>
              <a:noFill/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914400" y="3124200"/>
              <a:ext cx="304800" cy="228600"/>
            </a:xfrm>
            <a:prstGeom prst="rect">
              <a:avLst/>
            </a:prstGeom>
            <a:noFill/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3400" y="2362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62200" y="3505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976750"/>
              </p:ext>
            </p:extLst>
          </p:nvPr>
        </p:nvGraphicFramePr>
        <p:xfrm>
          <a:off x="955675" y="3962400"/>
          <a:ext cx="24098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Equation" r:id="rId4" imgW="888840" imgH="393480" progId="Equation.3">
                  <p:embed/>
                </p:oleObj>
              </mc:Choice>
              <mc:Fallback>
                <p:oleObj name="Equation" r:id="rId4" imgW="8888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5675" y="3962400"/>
                        <a:ext cx="240982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267200" y="1600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the hypotenuse: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275331"/>
              </p:ext>
            </p:extLst>
          </p:nvPr>
        </p:nvGraphicFramePr>
        <p:xfrm>
          <a:off x="4724400" y="1981200"/>
          <a:ext cx="2133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Equation" r:id="rId6" imgW="711200" imgH="203200" progId="Equation.3">
                  <p:embed/>
                </p:oleObj>
              </mc:Choice>
              <mc:Fallback>
                <p:oleObj name="Equation" r:id="rId6" imgW="711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24400" y="1981200"/>
                        <a:ext cx="21336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090187"/>
              </p:ext>
            </p:extLst>
          </p:nvPr>
        </p:nvGraphicFramePr>
        <p:xfrm>
          <a:off x="5562600" y="2590800"/>
          <a:ext cx="112541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8" imgW="406400" imgH="165100" progId="Equation.3">
                  <p:embed/>
                </p:oleObj>
              </mc:Choice>
              <mc:Fallback>
                <p:oleObj name="Equation" r:id="rId8" imgW="4064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62600" y="2590800"/>
                        <a:ext cx="112541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088760"/>
              </p:ext>
            </p:extLst>
          </p:nvPr>
        </p:nvGraphicFramePr>
        <p:xfrm>
          <a:off x="1371600" y="4038600"/>
          <a:ext cx="226879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10" imgW="901700" imgH="393700" progId="Equation.3">
                  <p:embed/>
                </p:oleObj>
              </mc:Choice>
              <mc:Fallback>
                <p:oleObj name="Equation" r:id="rId10" imgW="901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71600" y="4038600"/>
                        <a:ext cx="2268793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281409"/>
              </p:ext>
            </p:extLst>
          </p:nvPr>
        </p:nvGraphicFramePr>
        <p:xfrm>
          <a:off x="2209800" y="4038600"/>
          <a:ext cx="201049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Equation" r:id="rId12" imgW="825500" imgH="393700" progId="Equation.3">
                  <p:embed/>
                </p:oleObj>
              </mc:Choice>
              <mc:Fallback>
                <p:oleObj name="Equation" r:id="rId12" imgW="8255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09800" y="4038600"/>
                        <a:ext cx="2010492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09414"/>
              </p:ext>
            </p:extLst>
          </p:nvPr>
        </p:nvGraphicFramePr>
        <p:xfrm>
          <a:off x="3124200" y="3962400"/>
          <a:ext cx="233721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Equation" r:id="rId14" imgW="889000" imgH="393700" progId="Equation.3">
                  <p:embed/>
                </p:oleObj>
              </mc:Choice>
              <mc:Fallback>
                <p:oleObj name="Equation" r:id="rId14" imgW="8890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124200" y="3962400"/>
                        <a:ext cx="2337210" cy="103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078099"/>
              </p:ext>
            </p:extLst>
          </p:nvPr>
        </p:nvGraphicFramePr>
        <p:xfrm>
          <a:off x="3733800" y="3886200"/>
          <a:ext cx="240890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Equation" r:id="rId16" imgW="889000" imgH="393700" progId="Equation.3">
                  <p:embed/>
                </p:oleObj>
              </mc:Choice>
              <mc:Fallback>
                <p:oleObj name="Equation" r:id="rId16" imgW="8890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733800" y="3886200"/>
                        <a:ext cx="2408903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21937"/>
              </p:ext>
            </p:extLst>
          </p:nvPr>
        </p:nvGraphicFramePr>
        <p:xfrm>
          <a:off x="4692650" y="3962400"/>
          <a:ext cx="21399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Equation" r:id="rId18" imgW="850680" imgH="393480" progId="Equation.3">
                  <p:embed/>
                </p:oleObj>
              </mc:Choice>
              <mc:Fallback>
                <p:oleObj name="Equation" r:id="rId18" imgW="8506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692650" y="3962400"/>
                        <a:ext cx="213995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292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83880" cy="685800"/>
          </a:xfrm>
        </p:spPr>
        <p:txBody>
          <a:bodyPr/>
          <a:lstStyle/>
          <a:p>
            <a:r>
              <a:rPr lang="en-US" dirty="0" smtClean="0"/>
              <a:t>Special Right Triangles…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14400" y="1676400"/>
            <a:ext cx="3657600" cy="1981200"/>
            <a:chOff x="914400" y="3810000"/>
            <a:chExt cx="3657600" cy="1981200"/>
          </a:xfrm>
        </p:grpSpPr>
        <p:sp>
          <p:nvSpPr>
            <p:cNvPr id="4" name="Right Triangle 3"/>
            <p:cNvSpPr/>
            <p:nvPr/>
          </p:nvSpPr>
          <p:spPr>
            <a:xfrm>
              <a:off x="914400" y="3810000"/>
              <a:ext cx="3657600" cy="198120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90600" y="4191000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60</a:t>
              </a:r>
              <a:r>
                <a:rPr lang="en-US" sz="1600" baseline="30000" dirty="0" smtClean="0"/>
                <a:t>o</a:t>
              </a:r>
              <a:endParaRPr lang="en-US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52800" y="5410200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30</a:t>
              </a:r>
              <a:r>
                <a:rPr lang="en-US" sz="1600" baseline="30000" dirty="0" smtClean="0"/>
                <a:t>o</a:t>
              </a:r>
              <a:endParaRPr lang="en-US" sz="1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14400" y="5638800"/>
              <a:ext cx="2286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43600" y="1569220"/>
            <a:ext cx="1943100" cy="2057400"/>
            <a:chOff x="6096000" y="3657600"/>
            <a:chExt cx="1943100" cy="2057400"/>
          </a:xfrm>
        </p:grpSpPr>
        <p:sp>
          <p:nvSpPr>
            <p:cNvPr id="9" name="Right Triangle 8"/>
            <p:cNvSpPr/>
            <p:nvPr/>
          </p:nvSpPr>
          <p:spPr>
            <a:xfrm rot="16200000">
              <a:off x="6019800" y="3733800"/>
              <a:ext cx="2057400" cy="190500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24600" y="5334000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45</a:t>
              </a:r>
              <a:r>
                <a:rPr lang="en-US" sz="1600" baseline="30000" dirty="0" smtClean="0"/>
                <a:t>o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05700" y="3996086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45</a:t>
              </a:r>
              <a:r>
                <a:rPr lang="en-US" sz="1600" baseline="30000" dirty="0" smtClean="0"/>
                <a:t>o</a:t>
              </a:r>
              <a:endParaRPr 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72400" y="5562600"/>
              <a:ext cx="2286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3400" y="1989856"/>
            <a:ext cx="2362200" cy="2180492"/>
            <a:chOff x="457200" y="4114800"/>
            <a:chExt cx="2362200" cy="2180492"/>
          </a:xfrm>
        </p:grpSpPr>
        <p:sp>
          <p:nvSpPr>
            <p:cNvPr id="14" name="TextBox 13"/>
            <p:cNvSpPr txBox="1"/>
            <p:nvPr/>
          </p:nvSpPr>
          <p:spPr>
            <a:xfrm>
              <a:off x="2438400" y="4114800"/>
              <a:ext cx="38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7200" y="4419600"/>
              <a:ext cx="38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  <p:pic>
          <p:nvPicPr>
            <p:cNvPr id="16" name="Picture 1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33600" y="5791200"/>
              <a:ext cx="457200" cy="504092"/>
            </a:xfrm>
            <a:prstGeom prst="rect">
              <a:avLst/>
            </a:prstGeom>
            <a:noFill/>
          </p:spPr>
        </p:pic>
      </p:grpSp>
      <p:grpSp>
        <p:nvGrpSpPr>
          <p:cNvPr id="17" name="Group 16"/>
          <p:cNvGrpSpPr/>
          <p:nvPr/>
        </p:nvGrpSpPr>
        <p:grpSpPr>
          <a:xfrm>
            <a:off x="6346321" y="1956175"/>
            <a:ext cx="1981200" cy="2261175"/>
            <a:chOff x="6553200" y="4114800"/>
            <a:chExt cx="1981200" cy="2261175"/>
          </a:xfrm>
        </p:grpSpPr>
        <p:sp>
          <p:nvSpPr>
            <p:cNvPr id="18" name="TextBox 17"/>
            <p:cNvSpPr txBox="1"/>
            <p:nvPr/>
          </p:nvSpPr>
          <p:spPr>
            <a:xfrm>
              <a:off x="8153400" y="4495800"/>
              <a:ext cx="38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10400" y="5791200"/>
              <a:ext cx="38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553200" y="4114800"/>
              <a:ext cx="457200" cy="4953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19018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 all six trig functions of 30</a:t>
            </a:r>
            <a:r>
              <a:rPr lang="en-US" baseline="30000" dirty="0" smtClean="0"/>
              <a:t>o</a:t>
            </a:r>
            <a:r>
              <a:rPr lang="en-US" dirty="0" smtClean="0"/>
              <a:t>, 45</a:t>
            </a:r>
            <a:r>
              <a:rPr lang="en-US" baseline="30000" dirty="0" smtClean="0"/>
              <a:t>o</a:t>
            </a:r>
            <a:r>
              <a:rPr lang="en-US" dirty="0" smtClean="0"/>
              <a:t>, and 60</a:t>
            </a:r>
            <a:r>
              <a:rPr lang="en-US" baseline="30000" dirty="0" smtClean="0"/>
              <a:t>o</a:t>
            </a:r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548563"/>
              </p:ext>
            </p:extLst>
          </p:nvPr>
        </p:nvGraphicFramePr>
        <p:xfrm>
          <a:off x="533400" y="2514600"/>
          <a:ext cx="7848600" cy="2514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0600"/>
                <a:gridCol w="1066800"/>
                <a:gridCol w="1143000"/>
                <a:gridCol w="1219200"/>
                <a:gridCol w="1219200"/>
                <a:gridCol w="1066800"/>
                <a:gridCol w="1143000"/>
              </a:tblGrid>
              <a:tr h="3592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Angle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sine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cosine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tangent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cosecant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secant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cotangent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184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184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184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600" y="17526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the special right triangles and SOH-CAH-TOA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9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83880" cy="822960"/>
          </a:xfrm>
        </p:spPr>
        <p:txBody>
          <a:bodyPr/>
          <a:lstStyle/>
          <a:p>
            <a:r>
              <a:rPr lang="en-US" dirty="0" smtClean="0"/>
              <a:t>Solving a Right Triangle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37160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 solve a right triangle you find the measures of all angles and sides (a total of 6 values)</a:t>
            </a:r>
            <a:endParaRPr lang="en-US" sz="3200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2895600"/>
            <a:ext cx="4572000" cy="3495020"/>
            <a:chOff x="762000" y="1600200"/>
            <a:chExt cx="4572000" cy="3495020"/>
          </a:xfrm>
        </p:grpSpPr>
        <p:grpSp>
          <p:nvGrpSpPr>
            <p:cNvPr id="6" name="Group 7"/>
            <p:cNvGrpSpPr/>
            <p:nvPr/>
          </p:nvGrpSpPr>
          <p:grpSpPr>
            <a:xfrm>
              <a:off x="914400" y="1600200"/>
              <a:ext cx="4419600" cy="3418820"/>
              <a:chOff x="914400" y="1600200"/>
              <a:chExt cx="4419600" cy="3418820"/>
            </a:xfrm>
          </p:grpSpPr>
          <p:sp>
            <p:nvSpPr>
              <p:cNvPr id="10" name="Right Triangle 2"/>
              <p:cNvSpPr/>
              <p:nvPr/>
            </p:nvSpPr>
            <p:spPr>
              <a:xfrm>
                <a:off x="1295400" y="1981200"/>
                <a:ext cx="3505200" cy="2590800"/>
              </a:xfrm>
              <a:prstGeom prst="rtTriangl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295400" y="4343400"/>
                <a:ext cx="3048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14400" y="160020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endParaRPr lang="en-US" sz="28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876800" y="441960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B</a:t>
                </a:r>
                <a:endParaRPr lang="en-US" sz="28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14400" y="449580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C</a:t>
                </a:r>
                <a:endParaRPr lang="en-US" sz="2800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2743200" y="45720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2000" y="2895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24200" y="28194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</a:t>
              </a:r>
              <a:endParaRPr lang="en-US" sz="28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343400" y="2895600"/>
            <a:ext cx="4648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Remember that the sum of the angles in a triangle is 180</a:t>
            </a:r>
            <a:r>
              <a:rPr lang="en-US" sz="2800" baseline="30000" dirty="0" smtClean="0"/>
              <a:t>o</a:t>
            </a:r>
            <a:r>
              <a:rPr lang="en-US" sz="2800" dirty="0" smtClean="0"/>
              <a:t> and one angle in a right triangle is ALWAYS 90</a:t>
            </a:r>
            <a:r>
              <a:rPr lang="en-US" sz="2800" baseline="30000" dirty="0" smtClean="0"/>
              <a:t>o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762000" y="1600200"/>
            <a:ext cx="4572000" cy="3495020"/>
            <a:chOff x="762000" y="1600200"/>
            <a:chExt cx="4572000" cy="3495020"/>
          </a:xfrm>
        </p:grpSpPr>
        <p:grpSp>
          <p:nvGrpSpPr>
            <p:cNvPr id="8" name="Group 7"/>
            <p:cNvGrpSpPr/>
            <p:nvPr/>
          </p:nvGrpSpPr>
          <p:grpSpPr>
            <a:xfrm>
              <a:off x="914400" y="1600200"/>
              <a:ext cx="4419600" cy="3418820"/>
              <a:chOff x="914400" y="1600200"/>
              <a:chExt cx="4419600" cy="3418820"/>
            </a:xfrm>
          </p:grpSpPr>
          <p:sp>
            <p:nvSpPr>
              <p:cNvPr id="3" name="Right Triangle 2"/>
              <p:cNvSpPr/>
              <p:nvPr/>
            </p:nvSpPr>
            <p:spPr>
              <a:xfrm>
                <a:off x="1295400" y="1981200"/>
                <a:ext cx="3505200" cy="2590800"/>
              </a:xfrm>
              <a:prstGeom prst="rtTriangl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1295400" y="4343400"/>
                <a:ext cx="3048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914400" y="160020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endParaRPr lang="en-US" sz="28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876800" y="441960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B</a:t>
                </a:r>
                <a:endParaRPr lang="en-US" sz="28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914400" y="449580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C</a:t>
                </a:r>
                <a:endParaRPr lang="en-US" sz="28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2743200" y="45720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12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2000" y="2895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endParaRPr lang="en-US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24200" y="28194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</a:t>
              </a:r>
              <a:endParaRPr lang="en-US" sz="2800" dirty="0"/>
            </a:p>
          </p:txBody>
        </p:sp>
      </p:grp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83880" cy="1051560"/>
          </a:xfrm>
        </p:spPr>
        <p:txBody>
          <a:bodyPr/>
          <a:lstStyle/>
          <a:p>
            <a:r>
              <a:rPr lang="en-US" dirty="0" smtClean="0"/>
              <a:t>Ex:  Solve the triangle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2438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52</a:t>
            </a:r>
            <a:r>
              <a:rPr lang="en-US" baseline="30000" dirty="0" smtClean="0"/>
              <a:t>o</a:t>
            </a:r>
            <a:endParaRPr lang="en-US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1600200"/>
            <a:ext cx="2933700" cy="419100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1800" y="2133600"/>
            <a:ext cx="1095375" cy="41910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4495800" y="28956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Now use trig ratios to find the remaining sides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 = 38</a:t>
            </a:r>
            <a:r>
              <a:rPr lang="en-US" baseline="30000" dirty="0" smtClean="0"/>
              <a:t>o</a:t>
            </a:r>
            <a:r>
              <a:rPr lang="en-US" dirty="0" smtClean="0"/>
              <a:t>, b = 9.4, c = 15.2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62000" y="1600200"/>
            <a:ext cx="4572000" cy="3495020"/>
            <a:chOff x="762000" y="1600200"/>
            <a:chExt cx="4572000" cy="3495020"/>
          </a:xfrm>
        </p:grpSpPr>
        <p:grpSp>
          <p:nvGrpSpPr>
            <p:cNvPr id="4" name="Group 7"/>
            <p:cNvGrpSpPr/>
            <p:nvPr/>
          </p:nvGrpSpPr>
          <p:grpSpPr>
            <a:xfrm>
              <a:off x="914400" y="1600200"/>
              <a:ext cx="4419600" cy="3418820"/>
              <a:chOff x="914400" y="1600200"/>
              <a:chExt cx="4419600" cy="3418820"/>
            </a:xfrm>
          </p:grpSpPr>
          <p:sp>
            <p:nvSpPr>
              <p:cNvPr id="8" name="Right Triangle 2"/>
              <p:cNvSpPr/>
              <p:nvPr/>
            </p:nvSpPr>
            <p:spPr>
              <a:xfrm>
                <a:off x="1295400" y="1981200"/>
                <a:ext cx="3505200" cy="2590800"/>
              </a:xfrm>
              <a:prstGeom prst="rtTriangl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295400" y="4343400"/>
                <a:ext cx="3048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14400" y="160020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endParaRPr lang="en-US" sz="28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876800" y="441960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B</a:t>
                </a:r>
                <a:endParaRPr lang="en-US" sz="28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14400" y="449580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C</a:t>
                </a:r>
                <a:endParaRPr lang="en-US" sz="2800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2743200" y="45720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12</a:t>
              </a:r>
              <a:endParaRPr lang="en-US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2000" y="2895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endParaRPr 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24200" y="28194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</a:t>
              </a:r>
              <a:endParaRPr lang="en-US" sz="28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1600" y="2438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52</a:t>
            </a:r>
            <a:r>
              <a:rPr lang="en-US" baseline="30000" dirty="0" smtClean="0"/>
              <a:t>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358</TotalTime>
  <Words>299</Words>
  <Application>Microsoft Office PowerPoint</Application>
  <PresentationFormat>On-screen Show (4:3)</PresentationFormat>
  <Paragraphs>98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Aspect</vt:lpstr>
      <vt:lpstr>Microsoft Equation 3.0</vt:lpstr>
      <vt:lpstr>Equation</vt:lpstr>
      <vt:lpstr>Right Triangles</vt:lpstr>
      <vt:lpstr>SOH-CAH-TOA</vt:lpstr>
      <vt:lpstr>PowerPoint Presentation</vt:lpstr>
      <vt:lpstr>Ex: Find all six trig functions of the indicated angle </vt:lpstr>
      <vt:lpstr>Special Right Triangles…</vt:lpstr>
      <vt:lpstr>Find all six trig functions of 30o, 45o, and 60o…</vt:lpstr>
      <vt:lpstr>Solving a Right Triangle</vt:lpstr>
      <vt:lpstr>Ex:  Solve the triangle</vt:lpstr>
      <vt:lpstr>B = 38o, b = 9.4, c = 15.2</vt:lpstr>
      <vt:lpstr>Ex:  Solve the triangle</vt:lpstr>
      <vt:lpstr>A = 44.42o, B = 45.58o, b = 21.42 </vt:lpstr>
      <vt:lpstr>Angle of Elevation and Depression</vt:lpstr>
      <vt:lpstr>Ex: From a point on the ground 28 feet from the base of a flagpole, the angle of elevation to the top of the flagpole is 630. Estimate the height of the flagpole.</vt:lpstr>
      <vt:lpstr>Ex: How far from the side of a house should a 12 foot ladder be placed to reach a point 8 feet from the ground?  What will the angle of elevation be?</vt:lpstr>
      <vt:lpstr>HW: p.856 (3-27 odd, 30-34)</vt:lpstr>
    </vt:vector>
  </TitlesOfParts>
  <Company>Irvine Unified School District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csterner</dc:creator>
  <cp:lastModifiedBy>Christy Sterner</cp:lastModifiedBy>
  <cp:revision>51</cp:revision>
  <dcterms:created xsi:type="dcterms:W3CDTF">2008-09-16T20:57:11Z</dcterms:created>
  <dcterms:modified xsi:type="dcterms:W3CDTF">2015-05-28T17:04:07Z</dcterms:modified>
</cp:coreProperties>
</file>