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5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4" autoAdjust="0"/>
    <p:restoredTop sz="91005" autoAdjust="0"/>
  </p:normalViewPr>
  <p:slideViewPr>
    <p:cSldViewPr>
      <p:cViewPr varScale="1">
        <p:scale>
          <a:sx n="80" d="100"/>
          <a:sy n="80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0226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0226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A804A88B-F8FE-483C-92D5-BBE83089495C}" type="datetimeFigureOut">
              <a:rPr lang="en-US" smtClean="0"/>
              <a:pPr/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5"/>
            <a:ext cx="3169698" cy="480226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5"/>
            <a:ext cx="3169698" cy="480226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133F5FCF-956A-451E-BC3C-EB63602B1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4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3A507E1-4953-4229-8630-85FE68C127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F5A30-C4D3-43CA-854C-AB6986FE0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E05C9-921D-4DB1-8338-17EAAC837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E1483-680B-4F88-8167-4A5509E1A3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8584B-8877-4202-AF8A-5A6DA3293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0AE99-B012-4510-9977-170964AD66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74D7F-9BE8-4BCD-B0D3-16B63661FE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160B2-1CAB-41D2-A7A9-55F7B9A622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EB556-FDCB-48D3-9001-26B9517C3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5F49A-67AA-4169-ACDE-6B72B7F82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89C7-92D9-4212-8B27-F160E5BD3E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E906A8D9-67AC-4DDC-97AB-7370829E9D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8600"/>
            <a:ext cx="7772400" cy="2286000"/>
          </a:xfrm>
        </p:spPr>
        <p:txBody>
          <a:bodyPr/>
          <a:lstStyle/>
          <a:p>
            <a:pPr algn="ctr"/>
            <a:r>
              <a:rPr lang="en-US">
                <a:latin typeface="Kristen ITC" pitchFamily="66" charset="0"/>
              </a:rPr>
              <a:t>Angles and </a:t>
            </a:r>
            <a:br>
              <a:rPr lang="en-US">
                <a:latin typeface="Kristen ITC" pitchFamily="66" charset="0"/>
              </a:rPr>
            </a:br>
            <a:r>
              <a:rPr lang="en-US">
                <a:latin typeface="Kristen ITC" pitchFamily="66" charset="0"/>
              </a:rPr>
              <a:t>Their Measure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Section </a:t>
            </a:r>
            <a:r>
              <a:rPr lang="en-US" dirty="0" smtClean="0"/>
              <a:t>13-</a:t>
            </a:r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Angles</a:t>
            </a:r>
          </a:p>
        </p:txBody>
      </p: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4038600" y="2286000"/>
            <a:ext cx="2286000" cy="1981200"/>
            <a:chOff x="1728" y="624"/>
            <a:chExt cx="1440" cy="1248"/>
          </a:xfrm>
        </p:grpSpPr>
        <p:sp>
          <p:nvSpPr>
            <p:cNvPr id="25603" name="Line 3"/>
            <p:cNvSpPr>
              <a:spLocks noChangeShapeType="1"/>
            </p:cNvSpPr>
            <p:nvPr/>
          </p:nvSpPr>
          <p:spPr bwMode="auto">
            <a:xfrm flipV="1">
              <a:off x="1728" y="1248"/>
              <a:ext cx="14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 flipV="1">
              <a:off x="1728" y="624"/>
              <a:ext cx="62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V="1">
              <a:off x="1728" y="624"/>
              <a:ext cx="62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4038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667000" y="411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Vertex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3581400" y="4267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 rot="-1339556">
            <a:off x="4979862" y="3868202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Initial Side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 rot="-3674378">
            <a:off x="3168561" y="2693756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Terminal Side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utoUpdateAnimBg="0"/>
      <p:bldP spid="25609" grpId="0" animBg="1"/>
      <p:bldP spid="25610" grpId="0" autoUpdateAnimBg="0"/>
      <p:bldP spid="256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026"/>
          <p:cNvSpPr txBox="1">
            <a:spLocks noChangeArrowheads="1"/>
          </p:cNvSpPr>
          <p:nvPr/>
        </p:nvSpPr>
        <p:spPr bwMode="auto">
          <a:xfrm>
            <a:off x="1219200" y="609600"/>
            <a:ext cx="7467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latin typeface="Arial" charset="0"/>
              </a:rPr>
              <a:t>Standard Position</a:t>
            </a:r>
            <a:r>
              <a:rPr lang="en-US">
                <a:latin typeface="Arial" charset="0"/>
              </a:rPr>
              <a:t>:  Initial side is on the positive x-axis with the vertex at the origin.  Positive angles are measured counter-clockwise.  Negative angles are measured clockwise.</a:t>
            </a:r>
          </a:p>
        </p:txBody>
      </p:sp>
      <p:pic>
        <p:nvPicPr>
          <p:cNvPr id="26629" name="Picture 1029" descr="http://img.sparknotes.com/figures/0/00c2eddf1f42f8604bb07f6982122697/standar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057400"/>
            <a:ext cx="3886200" cy="3771900"/>
          </a:xfrm>
          <a:prstGeom prst="rect">
            <a:avLst/>
          </a:prstGeom>
          <a:noFill/>
        </p:spPr>
      </p:pic>
      <p:sp>
        <p:nvSpPr>
          <p:cNvPr id="26632" name="Text Box 1032"/>
          <p:cNvSpPr txBox="1">
            <a:spLocks noChangeArrowheads="1"/>
          </p:cNvSpPr>
          <p:nvPr/>
        </p:nvSpPr>
        <p:spPr bwMode="auto">
          <a:xfrm>
            <a:off x="2590800" y="3200400"/>
            <a:ext cx="152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Positive Angle</a:t>
            </a:r>
          </a:p>
        </p:txBody>
      </p:sp>
      <p:sp>
        <p:nvSpPr>
          <p:cNvPr id="26633" name="Text Box 1033"/>
          <p:cNvSpPr txBox="1">
            <a:spLocks noChangeArrowheads="1"/>
          </p:cNvSpPr>
          <p:nvPr/>
        </p:nvSpPr>
        <p:spPr bwMode="auto">
          <a:xfrm>
            <a:off x="6096000" y="3352800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Negative Angle</a:t>
            </a:r>
          </a:p>
        </p:txBody>
      </p:sp>
      <p:sp>
        <p:nvSpPr>
          <p:cNvPr id="26634" name="Text Box 1034"/>
          <p:cNvSpPr txBox="1">
            <a:spLocks noChangeArrowheads="1"/>
          </p:cNvSpPr>
          <p:nvPr/>
        </p:nvSpPr>
        <p:spPr bwMode="auto">
          <a:xfrm>
            <a:off x="1447800" y="56388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latin typeface="Arial" charset="0"/>
              </a:rPr>
              <a:t>Quadrantal Angle</a:t>
            </a:r>
            <a:r>
              <a:rPr lang="en-US">
                <a:latin typeface="Arial" charset="0"/>
              </a:rPr>
              <a:t>:  Angle in standard position with terminal side on an axis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utoUpdateAnimBg="0"/>
      <p:bldP spid="26633" grpId="0" autoUpdateAnimBg="0"/>
      <p:bldP spid="266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Kristen ITC" pitchFamily="66" charset="0"/>
              </a:rPr>
              <a:t>Measuring Angles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3200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There are two ways to measure angles:</a:t>
            </a:r>
          </a:p>
          <a:p>
            <a:r>
              <a:rPr lang="en-US" dirty="0"/>
              <a:t>Radians (One Circle = 2</a:t>
            </a:r>
            <a:r>
              <a:rPr lang="en-US" dirty="0">
                <a:sym typeface="Euclid Symbol" pitchFamily="18" charset="2"/>
              </a:rPr>
              <a:t> radians</a:t>
            </a:r>
            <a:r>
              <a:rPr lang="en-US" dirty="0" smtClean="0">
                <a:sym typeface="Euclid Symbol" pitchFamily="18" charset="2"/>
              </a:rPr>
              <a:t>)</a:t>
            </a:r>
          </a:p>
          <a:p>
            <a:pPr lvl="1"/>
            <a:r>
              <a:rPr lang="en-US" dirty="0" smtClean="0">
                <a:sym typeface="Euclid Symbol" pitchFamily="18" charset="2"/>
              </a:rPr>
              <a:t>Radians are the commonly used angle measure for Trig</a:t>
            </a:r>
            <a:endParaRPr lang="en-US" dirty="0"/>
          </a:p>
          <a:p>
            <a:r>
              <a:rPr lang="en-US" dirty="0"/>
              <a:t>Degrees (One circle = 360</a:t>
            </a:r>
            <a:r>
              <a:rPr lang="en-US" baseline="30000" dirty="0"/>
              <a:t>o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Ex: Draw each angle with the given measure in standard position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7526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1.  215</a:t>
            </a:r>
            <a:r>
              <a:rPr lang="en-US" baseline="30000" dirty="0" smtClean="0"/>
              <a:t>o</a:t>
            </a:r>
            <a:r>
              <a:rPr lang="en-US" dirty="0" smtClean="0"/>
              <a:t>				2.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499132"/>
              </p:ext>
            </p:extLst>
          </p:nvPr>
        </p:nvGraphicFramePr>
        <p:xfrm>
          <a:off x="6477000" y="1676400"/>
          <a:ext cx="533400" cy="82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54000" imgH="393700" progId="Equation.3">
                  <p:embed/>
                </p:oleObj>
              </mc:Choice>
              <mc:Fallback>
                <p:oleObj name="Equation" r:id="rId3" imgW="254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0" y="1676400"/>
                        <a:ext cx="533400" cy="82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3962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-305</a:t>
            </a:r>
            <a:r>
              <a:rPr lang="en-US" baseline="30000" dirty="0" smtClean="0"/>
              <a:t>o</a:t>
            </a:r>
            <a:r>
              <a:rPr lang="en-US" dirty="0" smtClean="0"/>
              <a:t>				4. 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35397"/>
              </p:ext>
            </p:extLst>
          </p:nvPr>
        </p:nvGraphicFramePr>
        <p:xfrm>
          <a:off x="6518787" y="3733800"/>
          <a:ext cx="796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342900" imgH="393700" progId="Equation.3">
                  <p:embed/>
                </p:oleObj>
              </mc:Choice>
              <mc:Fallback>
                <p:oleObj name="Equation" r:id="rId5" imgW="342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8787" y="3733800"/>
                        <a:ext cx="796413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1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risten ITC" pitchFamily="66" charset="0"/>
              </a:rPr>
              <a:t>Converting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360</a:t>
            </a:r>
            <a:r>
              <a:rPr lang="en-US" baseline="30000"/>
              <a:t>o</a:t>
            </a:r>
            <a:r>
              <a:rPr lang="en-US"/>
              <a:t> = 2</a:t>
            </a:r>
            <a:r>
              <a:rPr lang="en-US">
                <a:sym typeface="Euclid Symbol" pitchFamily="18" charset="2"/>
              </a:rPr>
              <a:t> radians, then 180</a:t>
            </a:r>
            <a:r>
              <a:rPr lang="en-US" baseline="30000"/>
              <a:t>o</a:t>
            </a:r>
            <a:r>
              <a:rPr lang="en-US">
                <a:sym typeface="Euclid Symbol" pitchFamily="18" charset="2"/>
              </a:rPr>
              <a:t> =  rad</a:t>
            </a:r>
          </a:p>
          <a:p>
            <a:r>
              <a:rPr lang="en-US" sz="2800">
                <a:sym typeface="Euclid Symbol" pitchFamily="18" charset="2"/>
              </a:rPr>
              <a:t>To convert degrees to rad, use the ratio</a:t>
            </a:r>
          </a:p>
          <a:p>
            <a:pPr>
              <a:buFont typeface="Wingdings" pitchFamily="2" charset="2"/>
              <a:buNone/>
            </a:pPr>
            <a:endParaRPr lang="en-US" sz="2800">
              <a:sym typeface="Euclid Symbol" pitchFamily="18" charset="2"/>
            </a:endParaRPr>
          </a:p>
          <a:p>
            <a:r>
              <a:rPr lang="en-US" sz="2800">
                <a:sym typeface="Euclid Symbol" pitchFamily="18" charset="2"/>
              </a:rPr>
              <a:t>To convert rad to degrees, use the ratio 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7924800" y="2438400"/>
          <a:ext cx="595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3" imgW="279360" imgH="393480" progId="">
                  <p:embed/>
                </p:oleObj>
              </mc:Choice>
              <mc:Fallback>
                <p:oleObj name="Equation" r:id="rId3" imgW="279360" imgH="3934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438400"/>
                        <a:ext cx="5953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7924800" y="3429000"/>
          <a:ext cx="595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5" imgW="279360" imgH="393480" progId="">
                  <p:embed/>
                </p:oleObj>
              </mc:Choice>
              <mc:Fallback>
                <p:oleObj name="Equation" r:id="rId5" imgW="279360" imgH="3934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429000"/>
                        <a:ext cx="5953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219200" y="4191000"/>
            <a:ext cx="7543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Ex:  Convert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1.  45</a:t>
            </a:r>
            <a:r>
              <a:rPr lang="en-US" sz="3200" baseline="30000">
                <a:latin typeface="Arial" charset="0"/>
              </a:rPr>
              <a:t>o</a:t>
            </a:r>
            <a:r>
              <a:rPr lang="en-US">
                <a:latin typeface="Arial" charset="0"/>
              </a:rPr>
              <a:t> to rad			2.        to degrees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5334000" y="4648200"/>
          <a:ext cx="514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7" imgW="241200" imgH="393480" progId="">
                  <p:embed/>
                </p:oleObj>
              </mc:Choice>
              <mc:Fallback>
                <p:oleObj name="Equation" r:id="rId7" imgW="241200" imgH="39348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5143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  <p:bldP spid="2970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Kristen ITC" pitchFamily="66" charset="0"/>
              </a:rPr>
              <a:t>Coterminal Angles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2286000"/>
          </a:xfrm>
        </p:spPr>
        <p:txBody>
          <a:bodyPr/>
          <a:lstStyle/>
          <a:p>
            <a:r>
              <a:rPr lang="en-US" dirty="0"/>
              <a:t>Two angles in standard position that have the same terminal side</a:t>
            </a:r>
          </a:p>
          <a:p>
            <a:pPr marL="0" indent="0">
              <a:buNone/>
            </a:pPr>
            <a:r>
              <a:rPr lang="en-US" sz="2800" dirty="0"/>
              <a:t>Ex:  Find one positive angle and one negative angle that are </a:t>
            </a:r>
            <a:r>
              <a:rPr lang="en-US" sz="2800" dirty="0" err="1"/>
              <a:t>coterminal</a:t>
            </a:r>
            <a:r>
              <a:rPr lang="en-US" sz="2800" dirty="0"/>
              <a:t> with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6400800" y="2971800"/>
          <a:ext cx="466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3" imgW="241200" imgH="393480" progId="">
                  <p:embed/>
                </p:oleObj>
              </mc:Choice>
              <mc:Fallback>
                <p:oleObj name="Equation" r:id="rId3" imgW="241200" imgH="393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4667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295400" y="57150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To find coterminal angles, add or subtract any number of full circles:  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343400" y="6096000"/>
          <a:ext cx="3124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5" imgW="1422360" imgH="203040" progId="">
                  <p:embed/>
                </p:oleObj>
              </mc:Choice>
              <mc:Fallback>
                <p:oleObj name="Equation" r:id="rId5" imgW="1422360" imgH="203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096000"/>
                        <a:ext cx="31242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09800"/>
            <a:ext cx="7772400" cy="1143000"/>
          </a:xfrm>
        </p:spPr>
        <p:txBody>
          <a:bodyPr/>
          <a:lstStyle/>
          <a:p>
            <a:r>
              <a:rPr lang="en-US" smtClean="0"/>
              <a:t>HW: </a:t>
            </a:r>
            <a:r>
              <a:rPr lang="en-US" dirty="0" smtClean="0"/>
              <a:t>p.862 (3 – 31, 39 – 41)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70059"/>
      </p:ext>
    </p:extLst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276</TotalTime>
  <Words>210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Dad`s Tie</vt:lpstr>
      <vt:lpstr>Equation</vt:lpstr>
      <vt:lpstr>Angles and  Their Measure</vt:lpstr>
      <vt:lpstr>Angles</vt:lpstr>
      <vt:lpstr>PowerPoint Presentation</vt:lpstr>
      <vt:lpstr>Measuring Angles</vt:lpstr>
      <vt:lpstr>Ex: Draw each angle with the given measure in standard position</vt:lpstr>
      <vt:lpstr>Converting</vt:lpstr>
      <vt:lpstr>Coterminal Angles</vt:lpstr>
      <vt:lpstr>HW: p.862 (3 – 31, 39 – 41)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Angles and  Their Measure</dc:title>
  <dc:creator>Christy Sterner</dc:creator>
  <cp:lastModifiedBy>Christy Sterner</cp:lastModifiedBy>
  <cp:revision>51</cp:revision>
  <cp:lastPrinted>1601-01-01T00:00:00Z</cp:lastPrinted>
  <dcterms:created xsi:type="dcterms:W3CDTF">2008-09-10T03:16:35Z</dcterms:created>
  <dcterms:modified xsi:type="dcterms:W3CDTF">2015-06-01T04:46:39Z</dcterms:modified>
</cp:coreProperties>
</file>