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handoutMasterIdLst>
    <p:handoutMasterId r:id="rId13"/>
  </p:handoutMasterIdLst>
  <p:sldIdLst>
    <p:sldId id="256" r:id="rId2"/>
    <p:sldId id="259" r:id="rId3"/>
    <p:sldId id="260" r:id="rId4"/>
    <p:sldId id="257" r:id="rId5"/>
    <p:sldId id="258" r:id="rId6"/>
    <p:sldId id="265" r:id="rId7"/>
    <p:sldId id="266" r:id="rId8"/>
    <p:sldId id="267" r:id="rId9"/>
    <p:sldId id="268" r:id="rId10"/>
    <p:sldId id="269" r:id="rId11"/>
    <p:sldId id="264" r:id="rId12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638" autoAdjust="0"/>
    <p:restoredTop sz="92769" autoAdjust="0"/>
  </p:normalViewPr>
  <p:slideViewPr>
    <p:cSldViewPr>
      <p:cViewPr varScale="1">
        <p:scale>
          <a:sx n="108" d="100"/>
          <a:sy n="108" d="100"/>
        </p:scale>
        <p:origin x="-17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58" tIns="48328" rIns="96658" bIns="48328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8" y="0"/>
            <a:ext cx="3169920" cy="480060"/>
          </a:xfrm>
          <a:prstGeom prst="rect">
            <a:avLst/>
          </a:prstGeom>
        </p:spPr>
        <p:txBody>
          <a:bodyPr vert="horz" lIns="96658" tIns="48328" rIns="96658" bIns="48328" rtlCol="0"/>
          <a:lstStyle>
            <a:lvl1pPr algn="r">
              <a:defRPr sz="1300"/>
            </a:lvl1pPr>
          </a:lstStyle>
          <a:p>
            <a:fld id="{FBE8EBA0-9636-49A9-8DD7-9A38DF0DCF21}" type="datetimeFigureOut">
              <a:rPr lang="en-US" smtClean="0"/>
              <a:pPr/>
              <a:t>6/2/2015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58" tIns="48328" rIns="96658" bIns="48328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8" y="9119474"/>
            <a:ext cx="3169920" cy="480060"/>
          </a:xfrm>
          <a:prstGeom prst="rect">
            <a:avLst/>
          </a:prstGeom>
        </p:spPr>
        <p:txBody>
          <a:bodyPr vert="horz" lIns="96658" tIns="48328" rIns="96658" bIns="48328" rtlCol="0" anchor="b"/>
          <a:lstStyle>
            <a:lvl1pPr algn="r">
              <a:defRPr sz="1300"/>
            </a:lvl1pPr>
          </a:lstStyle>
          <a:p>
            <a:fld id="{F74A5054-21FF-4660-AE97-CB8BAE65A1D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336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0645E-3C54-4180-B223-1BB041B09178}" type="datetimeFigureOut">
              <a:rPr lang="en-US" smtClean="0"/>
              <a:pPr/>
              <a:t>6/2/2015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FA48F08D-B3B9-47B1-ACA4-40CC9E4A3FE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0645E-3C54-4180-B223-1BB041B09178}" type="datetimeFigureOut">
              <a:rPr lang="en-US" smtClean="0"/>
              <a:pPr/>
              <a:t>6/2/2015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8F08D-B3B9-47B1-ACA4-40CC9E4A3F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0645E-3C54-4180-B223-1BB041B09178}" type="datetimeFigureOut">
              <a:rPr lang="en-US" smtClean="0"/>
              <a:pPr/>
              <a:t>6/2/2015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8F08D-B3B9-47B1-ACA4-40CC9E4A3F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0645E-3C54-4180-B223-1BB041B09178}" type="datetimeFigureOut">
              <a:rPr lang="en-US" smtClean="0"/>
              <a:pPr/>
              <a:t>6/2/2015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8F08D-B3B9-47B1-ACA4-40CC9E4A3FE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0645E-3C54-4180-B223-1BB041B09178}" type="datetimeFigureOut">
              <a:rPr lang="en-US" smtClean="0"/>
              <a:pPr/>
              <a:t>6/2/2015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FA48F08D-B3B9-47B1-ACA4-40CC9E4A3F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0645E-3C54-4180-B223-1BB041B09178}" type="datetimeFigureOut">
              <a:rPr lang="en-US" smtClean="0"/>
              <a:pPr/>
              <a:t>6/2/2015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8F08D-B3B9-47B1-ACA4-40CC9E4A3FE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0645E-3C54-4180-B223-1BB041B09178}" type="datetimeFigureOut">
              <a:rPr lang="en-US" smtClean="0"/>
              <a:pPr/>
              <a:t>6/2/2015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8F08D-B3B9-47B1-ACA4-40CC9E4A3FE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0645E-3C54-4180-B223-1BB041B09178}" type="datetimeFigureOut">
              <a:rPr lang="en-US" smtClean="0"/>
              <a:pPr/>
              <a:t>6/2/2015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8F08D-B3B9-47B1-ACA4-40CC9E4A3F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0645E-3C54-4180-B223-1BB041B09178}" type="datetimeFigureOut">
              <a:rPr lang="en-US" smtClean="0"/>
              <a:pPr/>
              <a:t>6/2/2015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8F08D-B3B9-47B1-ACA4-40CC9E4A3F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0645E-3C54-4180-B223-1BB041B09178}" type="datetimeFigureOut">
              <a:rPr lang="en-US" smtClean="0"/>
              <a:pPr/>
              <a:t>6/2/2015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8F08D-B3B9-47B1-ACA4-40CC9E4A3FE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0645E-3C54-4180-B223-1BB041B09178}" type="datetimeFigureOut">
              <a:rPr lang="en-US" smtClean="0"/>
              <a:pPr/>
              <a:t>6/2/2015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FA48F08D-B3B9-47B1-ACA4-40CC9E4A3FE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710645E-3C54-4180-B223-1BB041B09178}" type="datetimeFigureOut">
              <a:rPr lang="en-US" smtClean="0"/>
              <a:pPr/>
              <a:t>6/2/2015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FA48F08D-B3B9-47B1-ACA4-40CC9E4A3FE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8.png"/><Relationship Id="rId7" Type="http://schemas.openxmlformats.org/officeDocument/2006/relationships/image" Target="../media/image2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9.jpeg"/><Relationship Id="rId4" Type="http://schemas.openxmlformats.org/officeDocument/2006/relationships/image" Target="../media/image3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6600" dirty="0" smtClean="0"/>
              <a:t>Section 13.3</a:t>
            </a:r>
            <a:endParaRPr lang="en-US" sz="660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sz="5400" dirty="0" smtClean="0"/>
              <a:t>The Unit Circle</a:t>
            </a:r>
            <a:endParaRPr lang="en-US" sz="5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868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Ex: Use the unit circle to evaluate each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143000" y="1295400"/>
                <a:ext cx="1371600" cy="6146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1.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i="0" smtClean="0">
                            <a:latin typeface="Cambria Math"/>
                            <a:ea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f>
                          <m:fPr>
                            <m:ctrlPr>
                              <a:rPr lang="en-US" sz="240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𝜋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e>
                    </m:func>
                  </m:oMath>
                </a14:m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1295400"/>
                <a:ext cx="1371600" cy="614655"/>
              </a:xfrm>
              <a:prstGeom prst="rect">
                <a:avLst/>
              </a:prstGeom>
              <a:blipFill rotWithShape="1">
                <a:blip r:embed="rId2"/>
                <a:stretch>
                  <a:fillRect l="-7111"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486400" y="1371600"/>
                <a:ext cx="1371600" cy="6217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2.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/>
                            <a:ea typeface="Cambria Math" panose="02040503050406030204" pitchFamily="18" charset="0"/>
                          </a:rPr>
                          <m:t>co</m:t>
                        </m:r>
                        <m:r>
                          <m:rPr>
                            <m:sty m:val="p"/>
                          </m:rPr>
                          <a:rPr lang="en-US" sz="2400" i="0" smtClean="0">
                            <a:latin typeface="Cambria Math"/>
                            <a:ea typeface="Cambria Math" panose="02040503050406030204" pitchFamily="18" charset="0"/>
                          </a:rPr>
                          <m:t>s</m:t>
                        </m:r>
                      </m:fName>
                      <m:e>
                        <m:f>
                          <m:fPr>
                            <m:ctrlPr>
                              <a:rPr lang="en-US" sz="240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  <m:t>5</m:t>
                            </m:r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𝜋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e>
                    </m:func>
                  </m:oMath>
                </a14:m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400" y="1371600"/>
                <a:ext cx="1371600" cy="621773"/>
              </a:xfrm>
              <a:prstGeom prst="rect">
                <a:avLst/>
              </a:prstGeom>
              <a:blipFill rotWithShape="1">
                <a:blip r:embed="rId3"/>
                <a:stretch>
                  <a:fillRect l="-6667" b="-7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307122" y="3505200"/>
                <a:ext cx="1664677" cy="6161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3.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/>
                            <a:ea typeface="Cambria Math" panose="02040503050406030204" pitchFamily="18" charset="0"/>
                          </a:rPr>
                          <m:t>ta</m:t>
                        </m:r>
                        <m:r>
                          <m:rPr>
                            <m:sty m:val="p"/>
                          </m:rPr>
                          <a:rPr lang="en-US" sz="2400" i="0" smtClean="0">
                            <a:latin typeface="Cambria Math"/>
                            <a:ea typeface="Cambria Math" panose="02040503050406030204" pitchFamily="18" charset="0"/>
                          </a:rPr>
                          <m:t>n</m:t>
                        </m:r>
                      </m:fName>
                      <m:e>
                        <m:f>
                          <m:fPr>
                            <m:ctrlPr>
                              <a:rPr lang="en-US" sz="240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  <m:t>11</m:t>
                            </m:r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𝜋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  <m:t>6</m:t>
                            </m:r>
                          </m:den>
                        </m:f>
                      </m:e>
                    </m:func>
                  </m:oMath>
                </a14:m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7122" y="3505200"/>
                <a:ext cx="1664677" cy="616194"/>
              </a:xfrm>
              <a:prstGeom prst="rect">
                <a:avLst/>
              </a:prstGeom>
              <a:blipFill rotWithShape="1">
                <a:blip r:embed="rId4"/>
                <a:stretch>
                  <a:fillRect l="-5495" b="-79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486400" y="3505200"/>
                <a:ext cx="1371600" cy="616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4.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/>
                            <a:ea typeface="Cambria Math" panose="02040503050406030204" pitchFamily="18" charset="0"/>
                          </a:rPr>
                          <m:t>c</m:t>
                        </m:r>
                        <m:r>
                          <m:rPr>
                            <m:sty m:val="p"/>
                          </m:rPr>
                          <a:rPr lang="en-US" sz="2400" i="0" smtClean="0">
                            <a:latin typeface="Cambria Math"/>
                            <a:ea typeface="Cambria Math" panose="02040503050406030204" pitchFamily="18" charset="0"/>
                          </a:rPr>
                          <m:t>s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/>
                            <a:ea typeface="Cambria Math" panose="02040503050406030204" pitchFamily="18" charset="0"/>
                          </a:rPr>
                          <m:t>c</m:t>
                        </m:r>
                      </m:fName>
                      <m:e>
                        <m:f>
                          <m:fPr>
                            <m:ctrlPr>
                              <a:rPr lang="en-US" sz="240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𝜋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func>
                  </m:oMath>
                </a14:m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400" y="3505200"/>
                <a:ext cx="1371600" cy="616515"/>
              </a:xfrm>
              <a:prstGeom prst="rect">
                <a:avLst/>
              </a:prstGeom>
              <a:blipFill rotWithShape="1">
                <a:blip r:embed="rId5"/>
                <a:stretch>
                  <a:fillRect l="-6667" b="-79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447800" y="6172200"/>
                <a:ext cx="6705600" cy="5343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1.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i="1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  <m:t>3</m:t>
                            </m:r>
                          </m:e>
                        </m:rad>
                      </m:num>
                      <m:den>
                        <m:r>
                          <a:rPr lang="en-US" b="0" i="1" smtClean="0">
                            <a:latin typeface="Cambria Math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	2.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num>
                      <m:den>
                        <m:r>
                          <a:rPr lang="en-US" b="0" i="1" smtClean="0">
                            <a:latin typeface="Cambria Math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	3.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  <m:t>3</m:t>
                            </m:r>
                          </m:e>
                        </m:rad>
                      </m:num>
                      <m:den>
                        <m:r>
                          <a:rPr lang="en-US" b="0" i="1" smtClean="0">
                            <a:latin typeface="Cambria Math"/>
                            <a:ea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	4.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ea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6172200"/>
                <a:ext cx="6705600" cy="534313"/>
              </a:xfrm>
              <a:prstGeom prst="rect">
                <a:avLst/>
              </a:prstGeom>
              <a:blipFill rotWithShape="1">
                <a:blip r:embed="rId6"/>
                <a:stretch>
                  <a:fillRect l="-818" b="-45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7290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667000"/>
            <a:ext cx="7772400" cy="1143000"/>
          </a:xfrm>
        </p:spPr>
        <p:txBody>
          <a:bodyPr/>
          <a:lstStyle/>
          <a:p>
            <a:r>
              <a:rPr lang="en-US" dirty="0" smtClean="0"/>
              <a:t>HW:  Worksheet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Unit Circle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1447800"/>
            <a:ext cx="7543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Circle with r = 1</a:t>
            </a:r>
            <a:endParaRPr lang="en-US" sz="2400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8200" y="3200400"/>
            <a:ext cx="3657600" cy="33427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609600" y="2057400"/>
            <a:ext cx="7239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If the terminal side of an angle in standard position intersects the unit circle at a point (x, y) then </a:t>
            </a:r>
            <a:endParaRPr lang="en-US" sz="2400" dirty="0"/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8433" name="Picture 1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38199" y="3048000"/>
            <a:ext cx="1502535" cy="762000"/>
          </a:xfrm>
          <a:prstGeom prst="rect">
            <a:avLst/>
          </a:prstGeom>
          <a:noFill/>
        </p:spPr>
      </p:pic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514600" y="3048000"/>
            <a:ext cx="609600" cy="788894"/>
          </a:xfrm>
          <a:prstGeom prst="rect">
            <a:avLst/>
          </a:prstGeom>
          <a:noFill/>
        </p:spPr>
      </p:pic>
      <p:sp>
        <p:nvSpPr>
          <p:cNvPr id="1843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8437" name="Picture 5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276600" y="3124200"/>
            <a:ext cx="715879" cy="533400"/>
          </a:xfrm>
          <a:prstGeom prst="rect">
            <a:avLst/>
          </a:prstGeom>
          <a:noFill/>
        </p:spPr>
      </p:pic>
      <p:sp>
        <p:nvSpPr>
          <p:cNvPr id="1844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8439" name="Picture 7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90600" y="4191000"/>
            <a:ext cx="1448873" cy="762000"/>
          </a:xfrm>
          <a:prstGeom prst="rect">
            <a:avLst/>
          </a:prstGeom>
          <a:noFill/>
        </p:spPr>
      </p:pic>
      <p:sp>
        <p:nvSpPr>
          <p:cNvPr id="1844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8441" name="Picture 9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590800" y="4114800"/>
            <a:ext cx="647700" cy="838200"/>
          </a:xfrm>
          <a:prstGeom prst="rect">
            <a:avLst/>
          </a:prstGeom>
          <a:noFill/>
        </p:spPr>
      </p:pic>
      <p:sp>
        <p:nvSpPr>
          <p:cNvPr id="18444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8443" name="Picture 11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429000" y="4267200"/>
            <a:ext cx="613611" cy="457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84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84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84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84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84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84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8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8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8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22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477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Labeling all points on the unit circle might be difficult, but four points are easy to figure out:</a:t>
            </a:r>
            <a:endParaRPr lang="en-US" dirty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 cstate="print"/>
          <a:srcRect l="4438" t="2597" r="4577" b="3922"/>
          <a:stretch>
            <a:fillRect/>
          </a:stretch>
        </p:blipFill>
        <p:spPr bwMode="auto">
          <a:xfrm>
            <a:off x="457199" y="1905000"/>
            <a:ext cx="3558117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4267200" y="2057400"/>
            <a:ext cx="3810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Ex: Use the diagram to calculate the following values:</a:t>
            </a:r>
            <a:endParaRPr lang="en-US" sz="2800" dirty="0"/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495800" y="3429000"/>
            <a:ext cx="1292679" cy="381000"/>
          </a:xfrm>
          <a:prstGeom prst="rect">
            <a:avLst/>
          </a:prstGeom>
          <a:noFill/>
        </p:spPr>
      </p:pic>
      <p:sp>
        <p:nvSpPr>
          <p:cNvPr id="266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6629" name="Picture 5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172200" y="3429000"/>
            <a:ext cx="533400" cy="393700"/>
          </a:xfrm>
          <a:prstGeom prst="rect">
            <a:avLst/>
          </a:prstGeom>
          <a:noFill/>
        </p:spPr>
      </p:pic>
      <p:sp>
        <p:nvSpPr>
          <p:cNvPr id="2663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6631" name="Picture 7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495800" y="3962400"/>
            <a:ext cx="1020536" cy="381000"/>
          </a:xfrm>
          <a:prstGeom prst="rect">
            <a:avLst/>
          </a:prstGeom>
          <a:noFill/>
        </p:spPr>
      </p:pic>
      <p:sp>
        <p:nvSpPr>
          <p:cNvPr id="2663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6633" name="Picture 9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248400" y="3962400"/>
            <a:ext cx="762000" cy="381000"/>
          </a:xfrm>
          <a:prstGeom prst="rect">
            <a:avLst/>
          </a:prstGeom>
          <a:noFill/>
        </p:spPr>
      </p:pic>
      <p:sp>
        <p:nvSpPr>
          <p:cNvPr id="2663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6635" name="Picture 11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495800" y="4648200"/>
            <a:ext cx="1510393" cy="381000"/>
          </a:xfrm>
          <a:prstGeom prst="rect">
            <a:avLst/>
          </a:prstGeom>
          <a:noFill/>
        </p:spPr>
      </p:pic>
      <p:sp>
        <p:nvSpPr>
          <p:cNvPr id="26638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6637" name="Picture 13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324600" y="4648200"/>
            <a:ext cx="516194" cy="381000"/>
          </a:xfrm>
          <a:prstGeom prst="rect">
            <a:avLst/>
          </a:prstGeom>
          <a:noFill/>
        </p:spPr>
      </p:pic>
      <p:sp>
        <p:nvSpPr>
          <p:cNvPr id="26640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6639" name="Picture 15"/>
          <p:cNvPicPr>
            <a:picLocks noChangeAspect="1" noChangeArrowheads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572000" y="5333999"/>
            <a:ext cx="1219200" cy="774551"/>
          </a:xfrm>
          <a:prstGeom prst="rect">
            <a:avLst/>
          </a:prstGeom>
          <a:noFill/>
        </p:spPr>
      </p:pic>
      <p:sp>
        <p:nvSpPr>
          <p:cNvPr id="26642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6641" name="Picture 17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324600" y="5486400"/>
            <a:ext cx="619432" cy="457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722313" y="228600"/>
                <a:ext cx="7772400" cy="2085975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dirty="0" smtClean="0"/>
                  <a:t>Using the Unit Circle, it is easy </a:t>
                </a:r>
                <a:br>
                  <a:rPr lang="en-US" dirty="0" smtClean="0"/>
                </a:br>
                <a:r>
                  <a:rPr lang="en-US" dirty="0" smtClean="0"/>
                  <a:t>to find the six trig functions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0, 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𝜋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, 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𝜋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, 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3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𝜋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 smtClean="0"/>
                  <a:t>  </a:t>
                </a:r>
                <a:r>
                  <a:rPr lang="en-US" dirty="0" smtClean="0"/>
                  <a:t>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2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𝜋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722313" y="228600"/>
                <a:ext cx="7772400" cy="2085975"/>
              </a:xfrm>
              <a:blipFill rotWithShape="1">
                <a:blip r:embed="rId2"/>
                <a:stretch>
                  <a:fillRect l="-2353" t="-877" b="-29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3505200" y="2547938"/>
                <a:ext cx="5486399" cy="1185862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sz="3600" dirty="0" smtClean="0">
                    <a:solidFill>
                      <a:schemeClr val="tx1"/>
                    </a:solidFill>
                  </a:rPr>
                  <a:t>Ex:  Find the six trig functions of  </a:t>
                </a:r>
                <a14:m>
                  <m:oMath xmlns:m="http://schemas.openxmlformats.org/officeDocument/2006/math">
                    <m:r>
                      <a:rPr lang="en-US" sz="360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𝜋</m:t>
                    </m:r>
                  </m:oMath>
                </a14:m>
                <a:endParaRPr lang="en-US" sz="3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505200" y="2547938"/>
                <a:ext cx="5486399" cy="1185862"/>
              </a:xfrm>
              <a:blipFill rotWithShape="1">
                <a:blip r:embed="rId3"/>
                <a:stretch>
                  <a:fillRect l="-3333" t="-11282" b="-117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/>
          <a:srcRect l="4438" t="5193" r="6796" b="3922"/>
          <a:stretch>
            <a:fillRect/>
          </a:stretch>
        </p:blipFill>
        <p:spPr bwMode="auto">
          <a:xfrm>
            <a:off x="228600" y="2590800"/>
            <a:ext cx="30480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3657600" y="3505200"/>
            <a:ext cx="5257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Use the point (-1,0) and r = 1 to fill in the six trig ratios:</a:t>
            </a:r>
            <a:endParaRPr lang="en-US" sz="2800" dirty="0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038600" y="4386820"/>
                <a:ext cx="1665199" cy="8989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80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i="0" smtClean="0">
                              <a:latin typeface="Cambria Math"/>
                            </a:rPr>
                            <m:t>sin</m:t>
                          </m:r>
                        </m:fName>
                        <m:e>
                          <m:r>
                            <a:rPr lang="en-US" sz="2800" i="1" smtClean="0">
                              <a:latin typeface="Cambria Math"/>
                              <a:ea typeface="Cambria Math"/>
                            </a:rPr>
                            <m:t>𝜋</m:t>
                          </m:r>
                        </m:e>
                      </m:func>
                      <m:r>
                        <a:rPr lang="en-US" sz="28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/>
                            </a:rPr>
                            <m:t>0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/>
                            </a:rPr>
                            <m:t>1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600" y="4386820"/>
                <a:ext cx="1665199" cy="898964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715000" y="4658380"/>
                <a:ext cx="83106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5000" y="4658380"/>
                <a:ext cx="831061" cy="52322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009292" y="5312216"/>
                <a:ext cx="1982594" cy="8989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80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i="0" smtClean="0">
                              <a:latin typeface="Cambria Math"/>
                            </a:rPr>
                            <m:t>cos</m:t>
                          </m:r>
                        </m:fName>
                        <m:e>
                          <m:r>
                            <a:rPr lang="en-US" sz="2800" i="1" smtClean="0">
                              <a:latin typeface="Cambria Math"/>
                              <a:ea typeface="Cambria Math"/>
                            </a:rPr>
                            <m:t>𝜋</m:t>
                          </m:r>
                        </m:e>
                      </m:func>
                      <m:r>
                        <a:rPr lang="en-US" sz="28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/>
                            </a:rPr>
                            <m:t>−1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/>
                            </a:rPr>
                            <m:t>1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9292" y="5312216"/>
                <a:ext cx="1982594" cy="898964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943600" y="5572780"/>
                <a:ext cx="109876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=−1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600" y="5572780"/>
                <a:ext cx="1098762" cy="52322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  <p:bldP spid="4" grpId="0"/>
      <p:bldP spid="5" grpId="0"/>
      <p:bldP spid="8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36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368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370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372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374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914400" y="838200"/>
                <a:ext cx="158780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320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200" i="0" smtClean="0">
                              <a:latin typeface="Cambria Math"/>
                            </a:rPr>
                            <m:t>tan</m:t>
                          </m:r>
                        </m:fName>
                        <m:e>
                          <m:r>
                            <a:rPr lang="en-US" sz="3200" i="1" smtClean="0">
                              <a:latin typeface="Cambria Math"/>
                              <a:ea typeface="Cambria Math"/>
                            </a:rPr>
                            <m:t>𝜋</m:t>
                          </m:r>
                        </m:e>
                      </m:func>
                      <m:r>
                        <a:rPr lang="en-US" sz="3200" b="0" i="1" smtClean="0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838200"/>
                <a:ext cx="1587807" cy="58477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314133" y="585883"/>
                <a:ext cx="505267" cy="10143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2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/>
                            </a:rPr>
                            <m:t>0</m:t>
                          </m:r>
                        </m:num>
                        <m:den>
                          <m:r>
                            <a:rPr lang="en-US" sz="3200" b="0" i="1" smtClean="0">
                              <a:latin typeface="Cambria Math"/>
                            </a:rPr>
                            <m:t>1</m:t>
                          </m:r>
                        </m:den>
                      </m:f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4133" y="585883"/>
                <a:ext cx="505267" cy="101431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732154" y="838200"/>
                <a:ext cx="92544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2154" y="838200"/>
                <a:ext cx="925446" cy="58477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34285" y="2082225"/>
                <a:ext cx="131831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sz="320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i="0" smtClean="0">
                            <a:latin typeface="Cambria Math"/>
                          </a:rPr>
                          <m:t>csc</m:t>
                        </m:r>
                      </m:fName>
                      <m:e>
                        <m:r>
                          <a:rPr lang="en-US" sz="3200" i="1" smtClean="0">
                            <a:latin typeface="Cambria Math"/>
                            <a:ea typeface="Cambria Math"/>
                          </a:rPr>
                          <m:t>𝜋</m:t>
                        </m:r>
                      </m:e>
                    </m:func>
                  </m:oMath>
                </a14:m>
                <a:r>
                  <a:rPr lang="en-US" sz="3200" dirty="0" smtClean="0"/>
                  <a:t>=</a:t>
                </a:r>
                <a:endParaRPr lang="en-US" sz="32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4285" y="2082225"/>
                <a:ext cx="1318310" cy="584775"/>
              </a:xfrm>
              <a:prstGeom prst="rect">
                <a:avLst/>
              </a:prstGeom>
              <a:blipFill rotWithShape="1">
                <a:blip r:embed="rId5"/>
                <a:stretch>
                  <a:fillRect t="-11458" r="-11111" b="-354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376746" y="1752600"/>
                <a:ext cx="505267" cy="10175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2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3200" b="0" i="1" smtClean="0">
                              <a:latin typeface="Cambria Math"/>
                            </a:rPr>
                            <m:t>0</m:t>
                          </m:r>
                        </m:den>
                      </m:f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6746" y="1752600"/>
                <a:ext cx="505267" cy="1017523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2974994" y="2006025"/>
            <a:ext cx="31940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= undefined</a:t>
            </a:r>
            <a:endParaRPr lang="en-US" sz="3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990600" y="3186570"/>
                <a:ext cx="157658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320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200" i="0" smtClean="0">
                              <a:latin typeface="Cambria Math"/>
                            </a:rPr>
                            <m:t>sec</m:t>
                          </m:r>
                        </m:fName>
                        <m:e>
                          <m:r>
                            <a:rPr lang="en-US" sz="3200" i="1" smtClean="0">
                              <a:latin typeface="Cambria Math"/>
                              <a:ea typeface="Cambria Math"/>
                            </a:rPr>
                            <m:t>𝜋</m:t>
                          </m:r>
                        </m:e>
                      </m:func>
                      <m:r>
                        <a:rPr lang="en-US" sz="3200" b="0" i="1" smtClean="0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3186570"/>
                <a:ext cx="1576585" cy="584775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388959" y="2895600"/>
                <a:ext cx="811441" cy="10143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2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3200" b="0" i="1" smtClean="0">
                              <a:latin typeface="Cambria Math"/>
                            </a:rPr>
                            <m:t>−1</m:t>
                          </m:r>
                        </m:den>
                      </m:f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8959" y="2895600"/>
                <a:ext cx="811441" cy="1014317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114975" y="3163948"/>
                <a:ext cx="123161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/>
                        </a:rPr>
                        <m:t>=−1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4975" y="3163948"/>
                <a:ext cx="1231619" cy="584775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992723" y="4444425"/>
                <a:ext cx="155734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320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200" i="0" smtClean="0">
                              <a:latin typeface="Cambria Math"/>
                            </a:rPr>
                            <m:t>cot</m:t>
                          </m:r>
                        </m:fName>
                        <m:e>
                          <m:r>
                            <a:rPr lang="en-US" sz="3200" i="1" smtClean="0">
                              <a:latin typeface="Cambria Math"/>
                              <a:ea typeface="Cambria Math"/>
                            </a:rPr>
                            <m:t>𝜋</m:t>
                          </m:r>
                        </m:e>
                      </m:func>
                      <m:r>
                        <a:rPr lang="en-US" sz="3200" b="0" i="1" smtClean="0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2723" y="4444425"/>
                <a:ext cx="1557349" cy="584775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324338" y="4164077"/>
                <a:ext cx="505267" cy="10175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2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3200" b="0" i="1" smtClean="0">
                              <a:latin typeface="Cambria Math"/>
                            </a:rPr>
                            <m:t>0</m:t>
                          </m:r>
                        </m:den>
                      </m:f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4338" y="4164077"/>
                <a:ext cx="505267" cy="1017523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/>
          <p:cNvSpPr txBox="1"/>
          <p:nvPr/>
        </p:nvSpPr>
        <p:spPr>
          <a:xfrm>
            <a:off x="2749588" y="4444425"/>
            <a:ext cx="31940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= undefined</a:t>
            </a:r>
            <a:endParaRPr lang="en-US" sz="3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2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Quadrant I of the Unit Circle…</a:t>
            </a:r>
            <a:endParaRPr lang="en-US" dirty="0"/>
          </a:p>
        </p:txBody>
      </p:sp>
      <p:pic>
        <p:nvPicPr>
          <p:cNvPr id="4" name="Picture 3" descr="Blank Unit Circle.jpg"/>
          <p:cNvPicPr/>
          <p:nvPr/>
        </p:nvPicPr>
        <p:blipFill rotWithShape="1">
          <a:blip r:embed="rId2" cstate="print"/>
          <a:srcRect l="49091" t="19049" b="48762"/>
          <a:stretch/>
        </p:blipFill>
        <p:spPr>
          <a:xfrm>
            <a:off x="609600" y="2628900"/>
            <a:ext cx="4600819" cy="3810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410200" y="2628900"/>
                <a:ext cx="3581400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The non-</a:t>
                </a:r>
                <a:r>
                  <a:rPr lang="en-US" sz="2000" dirty="0" err="1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quadrantal</a:t>
                </a:r>
                <a:r>
                  <a:rPr lang="en-US" sz="2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angles are the angles that form the 2 special right triangles…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30°, 45°, 60°</m:t>
                    </m:r>
                  </m:oMath>
                </a14:m>
                <a:endParaRPr lang="en-US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0200" y="2628900"/>
                <a:ext cx="3581400" cy="1323439"/>
              </a:xfrm>
              <a:prstGeom prst="rect">
                <a:avLst/>
              </a:prstGeom>
              <a:blipFill rotWithShape="1">
                <a:blip r:embed="rId3"/>
                <a:stretch>
                  <a:fillRect l="-1874" t="-2304" r="-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5416062" y="3972854"/>
            <a:ext cx="3276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Fill in the degree and radian measure of the 3 interior angles</a:t>
            </a: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465885" y="3964410"/>
                <a:ext cx="3352800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Use the fact that each point is of the form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200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 i="0" smtClean="0">
                                <a:latin typeface="Cambria Math"/>
                                <a:ea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sz="2000" i="1" smtClean="0">
                                <a:latin typeface="Cambria Math"/>
                                <a:ea typeface="Cambria Math"/>
                              </a:rPr>
                              <m:t>𝜃</m:t>
                            </m:r>
                          </m:e>
                        </m:func>
                        <m:r>
                          <a:rPr lang="en-US" sz="2000" b="0" i="1" smtClean="0">
                            <a:latin typeface="Cambria Math"/>
                            <a:ea typeface="Cambria Math" panose="02040503050406030204" pitchFamily="18" charset="0"/>
                          </a:rPr>
                          <m:t>, </m:t>
                        </m:r>
                        <m:func>
                          <m:funcPr>
                            <m:ctrlPr>
                              <a:rPr lang="en-US" sz="2000" b="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/>
                                <a:ea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sz="2000" b="0" i="1" smtClean="0">
                                <a:latin typeface="Cambria Math"/>
                                <a:ea typeface="Cambria Math"/>
                              </a:rPr>
                              <m:t>𝜃</m:t>
                            </m:r>
                          </m:e>
                        </m:func>
                      </m:e>
                    </m:d>
                  </m:oMath>
                </a14:m>
                <a:r>
                  <a:rPr lang="en-US" sz="2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to fill in the coordinate points for each angle</a:t>
                </a:r>
                <a:endParaRPr lang="en-US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5885" y="3964410"/>
                <a:ext cx="3352800" cy="1323439"/>
              </a:xfrm>
              <a:prstGeom prst="rect">
                <a:avLst/>
              </a:prstGeom>
              <a:blipFill rotWithShape="1">
                <a:blip r:embed="rId4"/>
                <a:stretch>
                  <a:fillRect l="-2000" t="-2304" r="-3273" b="-73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 descr="Filled In Unit Circle.jpg"/>
          <p:cNvPicPr/>
          <p:nvPr/>
        </p:nvPicPr>
        <p:blipFill rotWithShape="1">
          <a:blip r:embed="rId5" cstate="print"/>
          <a:srcRect l="48816" t="19180" b="48485"/>
          <a:stretch/>
        </p:blipFill>
        <p:spPr>
          <a:xfrm>
            <a:off x="633046" y="2743200"/>
            <a:ext cx="4700954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014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7" grpId="0"/>
      <p:bldP spid="7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382000" cy="655638"/>
          </a:xfrm>
        </p:spPr>
        <p:txBody>
          <a:bodyPr>
            <a:normAutofit/>
          </a:bodyPr>
          <a:lstStyle/>
          <a:p>
            <a:r>
              <a:rPr lang="en-US" sz="3200" dirty="0" smtClean="0"/>
              <a:t>Fill in the angles in the remaining quadrants…</a:t>
            </a:r>
            <a:endParaRPr lang="en-US" sz="3200" dirty="0"/>
          </a:p>
        </p:txBody>
      </p:sp>
      <p:pic>
        <p:nvPicPr>
          <p:cNvPr id="3" name="Picture 2" descr="Blank Unit Circle.jpg"/>
          <p:cNvPicPr/>
          <p:nvPr/>
        </p:nvPicPr>
        <p:blipFill rotWithShape="1">
          <a:blip r:embed="rId2" cstate="print"/>
          <a:srcRect t="19249" b="15170"/>
          <a:stretch/>
        </p:blipFill>
        <p:spPr>
          <a:xfrm>
            <a:off x="1066800" y="838200"/>
            <a:ext cx="6769100" cy="575016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838200"/>
            <a:ext cx="6391729" cy="5535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262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382000" cy="11430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Use the symmetry of a circle to fill in the points in the remaining quadrants…</a:t>
            </a:r>
            <a:endParaRPr lang="en-US" sz="2800" dirty="0"/>
          </a:p>
        </p:txBody>
      </p:sp>
      <p:pic>
        <p:nvPicPr>
          <p:cNvPr id="3" name="Picture 2" descr="Filled In Unit Circle.jpg"/>
          <p:cNvPicPr/>
          <p:nvPr/>
        </p:nvPicPr>
        <p:blipFill rotWithShape="1">
          <a:blip r:embed="rId2" cstate="print"/>
          <a:srcRect l="1999" t="18662" r="3466" b="15331"/>
          <a:stretch/>
        </p:blipFill>
        <p:spPr>
          <a:xfrm>
            <a:off x="1524000" y="1371600"/>
            <a:ext cx="5875043" cy="5223044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057400" y="6477000"/>
            <a:ext cx="838200" cy="1176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562600" y="6477000"/>
            <a:ext cx="838200" cy="1176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298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4638"/>
            <a:ext cx="8305800" cy="1143000"/>
          </a:xfrm>
        </p:spPr>
        <p:txBody>
          <a:bodyPr>
            <a:normAutofit/>
          </a:bodyPr>
          <a:lstStyle/>
          <a:p>
            <a:r>
              <a:rPr lang="en-US" sz="3000" dirty="0" smtClean="0"/>
              <a:t>Determine which of the six trig functions are positive in each quadrant…</a:t>
            </a:r>
            <a:endParaRPr lang="en-US" sz="3000" dirty="0"/>
          </a:p>
        </p:txBody>
      </p:sp>
      <p:grpSp>
        <p:nvGrpSpPr>
          <p:cNvPr id="9" name="Group 8"/>
          <p:cNvGrpSpPr/>
          <p:nvPr/>
        </p:nvGrpSpPr>
        <p:grpSpPr>
          <a:xfrm>
            <a:off x="1905000" y="1524000"/>
            <a:ext cx="5181600" cy="4648200"/>
            <a:chOff x="1905000" y="1524000"/>
            <a:chExt cx="5181600" cy="4648200"/>
          </a:xfrm>
        </p:grpSpPr>
        <p:cxnSp>
          <p:nvCxnSpPr>
            <p:cNvPr id="4" name="Straight Arrow Connector 3"/>
            <p:cNvCxnSpPr/>
            <p:nvPr/>
          </p:nvCxnSpPr>
          <p:spPr>
            <a:xfrm flipV="1">
              <a:off x="4419600" y="1524000"/>
              <a:ext cx="0" cy="46482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Straight Arrow Connector 4"/>
            <p:cNvCxnSpPr/>
            <p:nvPr/>
          </p:nvCxnSpPr>
          <p:spPr>
            <a:xfrm>
              <a:off x="1905000" y="3733800"/>
              <a:ext cx="51816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4953000" y="1981200"/>
            <a:ext cx="990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rgbClr val="C00000"/>
                </a:solidFill>
                <a:latin typeface="+mj-lt"/>
              </a:rPr>
              <a:t>A</a:t>
            </a:r>
            <a:r>
              <a:rPr lang="en-US" sz="6000" dirty="0" smtClean="0">
                <a:latin typeface="+mj-lt"/>
              </a:rPr>
              <a:t>ll</a:t>
            </a:r>
            <a:endParaRPr lang="en-US" sz="6000" dirty="0">
              <a:latin typeface="+mj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286000" y="1937238"/>
            <a:ext cx="1752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rgbClr val="C00000"/>
                </a:solidFill>
                <a:latin typeface="+mj-lt"/>
              </a:rPr>
              <a:t>S</a:t>
            </a:r>
            <a:r>
              <a:rPr lang="en-US" sz="6000" dirty="0" smtClean="0">
                <a:latin typeface="+mj-lt"/>
              </a:rPr>
              <a:t>ine</a:t>
            </a:r>
            <a:endParaRPr lang="en-US" sz="6000" dirty="0"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600200" y="4191000"/>
            <a:ext cx="27431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rgbClr val="C00000"/>
                </a:solidFill>
                <a:latin typeface="+mj-lt"/>
              </a:rPr>
              <a:t>T</a:t>
            </a:r>
            <a:r>
              <a:rPr lang="en-US" sz="6000" dirty="0" smtClean="0">
                <a:latin typeface="+mj-lt"/>
              </a:rPr>
              <a:t>angent</a:t>
            </a:r>
            <a:endParaRPr lang="en-US" sz="6000" dirty="0">
              <a:latin typeface="+mj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953000" y="4267200"/>
            <a:ext cx="2438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rgbClr val="C00000"/>
                </a:solidFill>
                <a:latin typeface="+mj-lt"/>
              </a:rPr>
              <a:t>C</a:t>
            </a:r>
            <a:r>
              <a:rPr lang="en-US" sz="6000" dirty="0" smtClean="0">
                <a:latin typeface="+mj-lt"/>
              </a:rPr>
              <a:t>osine</a:t>
            </a:r>
            <a:endParaRPr lang="en-US" sz="6000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953000" y="4278923"/>
            <a:ext cx="990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rgbClr val="C00000"/>
                </a:solidFill>
                <a:latin typeface="+mj-lt"/>
              </a:rPr>
              <a:t>C</a:t>
            </a:r>
            <a:endParaRPr lang="en-US" sz="60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953000" y="1981200"/>
            <a:ext cx="990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rgbClr val="C00000"/>
                </a:solidFill>
                <a:latin typeface="+mj-lt"/>
              </a:rPr>
              <a:t>A</a:t>
            </a:r>
            <a:endParaRPr lang="en-US" sz="60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286000" y="1937238"/>
            <a:ext cx="990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rgbClr val="C00000"/>
                </a:solidFill>
                <a:latin typeface="+mj-lt"/>
              </a:rPr>
              <a:t>S</a:t>
            </a:r>
            <a:endParaRPr lang="en-US" sz="60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600200" y="4190998"/>
            <a:ext cx="990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rgbClr val="C00000"/>
                </a:solidFill>
                <a:latin typeface="+mj-lt"/>
              </a:rPr>
              <a:t>T</a:t>
            </a:r>
            <a:endParaRPr lang="en-US" sz="6000" dirty="0">
              <a:solidFill>
                <a:srgbClr val="C0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85191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" grpId="1"/>
      <p:bldP spid="11" grpId="0"/>
      <p:bldP spid="11" grpId="1"/>
      <p:bldP spid="12" grpId="0"/>
      <p:bldP spid="12" grpId="1"/>
      <p:bldP spid="13" grpId="0"/>
      <p:bldP spid="13" grpId="1"/>
      <p:bldP spid="14" grpId="0"/>
      <p:bldP spid="15" grpId="0"/>
      <p:bldP spid="16" grpId="0"/>
      <p:bldP spid="17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1259</TotalTime>
  <Words>349</Words>
  <Application>Microsoft Office PowerPoint</Application>
  <PresentationFormat>On-screen Show (4:3)</PresentationFormat>
  <Paragraphs>48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Equity</vt:lpstr>
      <vt:lpstr>The Unit Circle</vt:lpstr>
      <vt:lpstr>The Unit Circle</vt:lpstr>
      <vt:lpstr>Labeling all points on the unit circle might be difficult, but four points are easy to figure out:</vt:lpstr>
      <vt:lpstr>Using the Unit Circle, it is easy  to find the six trig functions of 0,  π/2, π,  3π/2  and 2π</vt:lpstr>
      <vt:lpstr>PowerPoint Presentation</vt:lpstr>
      <vt:lpstr>Quadrant I of the Unit Circle…</vt:lpstr>
      <vt:lpstr>Fill in the angles in the remaining quadrants…</vt:lpstr>
      <vt:lpstr>Use the symmetry of a circle to fill in the points in the remaining quadrants…</vt:lpstr>
      <vt:lpstr>Determine which of the six trig functions are positive in each quadrant…</vt:lpstr>
      <vt:lpstr>Ex: Use the unit circle to evaluate each</vt:lpstr>
      <vt:lpstr>HW:  Worksheet</vt:lpstr>
    </vt:vector>
  </TitlesOfParts>
  <Company>Irvine Unified School District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csterner</dc:creator>
  <cp:lastModifiedBy>Christy Sterner</cp:lastModifiedBy>
  <cp:revision>130</cp:revision>
  <dcterms:created xsi:type="dcterms:W3CDTF">2008-09-15T21:18:48Z</dcterms:created>
  <dcterms:modified xsi:type="dcterms:W3CDTF">2015-06-02T21:31:31Z</dcterms:modified>
</cp:coreProperties>
</file>