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29DAA8-C4DE-4C48-A667-0D0B424CD23C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114BDF2-222D-4D50-8608-A06A79E2A3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1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 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angles…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914400"/>
                <a:ext cx="7772400" cy="22098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37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309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595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97280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533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819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92224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 smtClean="0"/>
                  <a:t>Acute angle between 0</a:t>
                </a:r>
                <a:r>
                  <a:rPr lang="en-US" sz="2800" b="0" baseline="30000" dirty="0" smtClean="0"/>
                  <a:t>o</a:t>
                </a:r>
                <a:r>
                  <a:rPr lang="en-US" sz="2800" b="0" dirty="0" smtClean="0"/>
                  <a:t> and 90</a:t>
                </a:r>
                <a:r>
                  <a:rPr lang="en-US" sz="2800" b="0" baseline="30000" dirty="0" smtClean="0"/>
                  <a:t>o</a:t>
                </a:r>
                <a:r>
                  <a:rPr lang="en-US" sz="2800" b="0" dirty="0" smtClean="0"/>
                  <a:t> or 0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b="0" dirty="0" smtClean="0"/>
                  <a:t>    radians that is between the </a:t>
                </a:r>
                <a:r>
                  <a:rPr lang="en-US" sz="2800" u="sng" dirty="0" smtClean="0"/>
                  <a:t>TERMINAL</a:t>
                </a:r>
                <a:r>
                  <a:rPr lang="en-US" sz="2800" b="0" dirty="0" smtClean="0"/>
                  <a:t> side of the angle and the </a:t>
                </a:r>
                <a:r>
                  <a:rPr lang="en-US" sz="2800" u="sng" dirty="0" smtClean="0"/>
                  <a:t>X-AXIS</a:t>
                </a:r>
                <a:r>
                  <a:rPr lang="en-US" sz="2800" b="0" dirty="0" smtClean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 smtClean="0"/>
                  <a:t>Reference angles are </a:t>
                </a:r>
                <a:r>
                  <a:rPr lang="en-US" sz="2800" u="sng" dirty="0" smtClean="0"/>
                  <a:t>ALWAYS POSITIVE</a:t>
                </a:r>
                <a:endParaRPr lang="en-US" sz="2800" u="sng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7772400" cy="2209800"/>
              </a:xfrm>
              <a:prstGeom prst="rect">
                <a:avLst/>
              </a:prstGeom>
              <a:blipFill rotWithShape="1">
                <a:blip r:embed="rId2"/>
                <a:stretch>
                  <a:fillRect l="-1333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9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"/>
            <a:ext cx="585918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Ex: Draw an angle in standard position measuring  245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. Label the reference angle and find its measure.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1371600"/>
            <a:ext cx="2743200" cy="2438400"/>
            <a:chOff x="990600" y="1371600"/>
            <a:chExt cx="2743200" cy="2438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90600" y="259080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86000" y="1371600"/>
              <a:ext cx="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752600" y="2133600"/>
            <a:ext cx="1524000" cy="1447800"/>
            <a:chOff x="1752600" y="2133600"/>
            <a:chExt cx="1524000" cy="1447800"/>
          </a:xfrm>
        </p:grpSpPr>
        <p:grpSp>
          <p:nvGrpSpPr>
            <p:cNvPr id="15" name="Group 14"/>
            <p:cNvGrpSpPr/>
            <p:nvPr/>
          </p:nvGrpSpPr>
          <p:grpSpPr>
            <a:xfrm>
              <a:off x="1752600" y="2362200"/>
              <a:ext cx="1524000" cy="1219200"/>
              <a:chOff x="1752600" y="2362200"/>
              <a:chExt cx="1524000" cy="12192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286000" y="25908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752600" y="2590800"/>
                <a:ext cx="5334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Arc 13"/>
              <p:cNvSpPr/>
              <p:nvPr/>
            </p:nvSpPr>
            <p:spPr>
              <a:xfrm>
                <a:off x="2133600" y="2362200"/>
                <a:ext cx="381000" cy="400940"/>
              </a:xfrm>
              <a:prstGeom prst="arc">
                <a:avLst>
                  <a:gd name="adj1" fmla="val 8078652"/>
                  <a:gd name="adj2" fmla="val 1563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983250" y="2133600"/>
                  <a:ext cx="3789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250" y="2133600"/>
                  <a:ext cx="3789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c 18"/>
          <p:cNvSpPr/>
          <p:nvPr/>
        </p:nvSpPr>
        <p:spPr>
          <a:xfrm rot="14948807">
            <a:off x="1826683" y="2596735"/>
            <a:ext cx="443029" cy="351540"/>
          </a:xfrm>
          <a:prstGeom prst="arc">
            <a:avLst>
              <a:gd name="adj1" fmla="val 11043320"/>
              <a:gd name="adj2" fmla="val 20854352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81400" y="14478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Reference Angle = 245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 – 180</a:t>
            </a:r>
            <a:r>
              <a:rPr lang="en-US" sz="2800" baseline="30000" dirty="0" smtClean="0"/>
              <a:t>o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102765" y="203945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65</a:t>
            </a:r>
            <a:r>
              <a:rPr lang="en-US" sz="2800" baseline="30000" dirty="0" smtClean="0"/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2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228600"/>
                <a:ext cx="8610600" cy="101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Ex: Draw an angle in standard position measuring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400" dirty="0" smtClean="0"/>
                  <a:t>. Label the reference angle and find its measure.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10600" cy="1016689"/>
              </a:xfrm>
              <a:prstGeom prst="rect">
                <a:avLst/>
              </a:prstGeom>
              <a:blipFill rotWithShape="1">
                <a:blip r:embed="rId3"/>
                <a:stretch>
                  <a:fillRect l="-1133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90600" y="1371600"/>
            <a:ext cx="2743200" cy="2438400"/>
            <a:chOff x="990600" y="1371600"/>
            <a:chExt cx="2743200" cy="2438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90600" y="259080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86000" y="1371600"/>
              <a:ext cx="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219200" y="1905000"/>
            <a:ext cx="2057400" cy="914400"/>
            <a:chOff x="1219200" y="1905000"/>
            <a:chExt cx="2057400" cy="914400"/>
          </a:xfrm>
        </p:grpSpPr>
        <p:grpSp>
          <p:nvGrpSpPr>
            <p:cNvPr id="25" name="Group 24"/>
            <p:cNvGrpSpPr/>
            <p:nvPr/>
          </p:nvGrpSpPr>
          <p:grpSpPr>
            <a:xfrm>
              <a:off x="1219200" y="2209800"/>
              <a:ext cx="2057400" cy="609600"/>
              <a:chOff x="1219200" y="2209800"/>
              <a:chExt cx="2057400" cy="6096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286000" y="25908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1219200" y="2209800"/>
                <a:ext cx="10668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Arc 13"/>
              <p:cNvSpPr/>
              <p:nvPr/>
            </p:nvSpPr>
            <p:spPr>
              <a:xfrm>
                <a:off x="1905000" y="2209800"/>
                <a:ext cx="722875" cy="609600"/>
              </a:xfrm>
              <a:prstGeom prst="arc">
                <a:avLst>
                  <a:gd name="adj1" fmla="val 11172253"/>
                  <a:gd name="adj2" fmla="val 65249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38400" y="1905000"/>
                  <a:ext cx="3789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905000"/>
                  <a:ext cx="3789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c 18"/>
          <p:cNvSpPr/>
          <p:nvPr/>
        </p:nvSpPr>
        <p:spPr>
          <a:xfrm rot="14593994">
            <a:off x="1515884" y="2312346"/>
            <a:ext cx="778231" cy="682046"/>
          </a:xfrm>
          <a:prstGeom prst="arc">
            <a:avLst>
              <a:gd name="adj1" fmla="val 18510275"/>
              <a:gd name="adj2" fmla="val 20854352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1400" y="1447800"/>
                <a:ext cx="5105400" cy="69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Reference Angle 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47800"/>
                <a:ext cx="5105400" cy="699166"/>
              </a:xfrm>
              <a:prstGeom prst="rect">
                <a:avLst/>
              </a:prstGeom>
              <a:blipFill rotWithShape="1">
                <a:blip r:embed="rId5"/>
                <a:stretch>
                  <a:fillRect l="-2509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02053" y="2141671"/>
                <a:ext cx="1371600" cy="70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053" y="2141671"/>
                <a:ext cx="1371600" cy="701602"/>
              </a:xfrm>
              <a:prstGeom prst="rect">
                <a:avLst/>
              </a:prstGeom>
              <a:blipFill rotWithShape="1">
                <a:blip r:embed="rId6"/>
                <a:stretch>
                  <a:fillRect l="-9333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7985"/>
              </p:ext>
            </p:extLst>
          </p:nvPr>
        </p:nvGraphicFramePr>
        <p:xfrm>
          <a:off x="4557713" y="3324225"/>
          <a:ext cx="879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7713" y="3324225"/>
                        <a:ext cx="87947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0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228600"/>
                <a:ext cx="8610600" cy="101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Ex: Draw an angle in standard position measuring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/>
                  <a:t> . Label the reference angle and find its measure.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10600" cy="1016689"/>
              </a:xfrm>
              <a:prstGeom prst="rect">
                <a:avLst/>
              </a:prstGeom>
              <a:blipFill rotWithShape="1">
                <a:blip r:embed="rId2"/>
                <a:stretch>
                  <a:fillRect l="-1133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90600" y="1371600"/>
            <a:ext cx="2743200" cy="2438400"/>
            <a:chOff x="990600" y="1371600"/>
            <a:chExt cx="2743200" cy="2438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90600" y="259080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86000" y="1371600"/>
              <a:ext cx="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981200" y="1905000"/>
            <a:ext cx="1295400" cy="1600200"/>
            <a:chOff x="1981200" y="1905000"/>
            <a:chExt cx="1295400" cy="1600200"/>
          </a:xfrm>
        </p:grpSpPr>
        <p:grpSp>
          <p:nvGrpSpPr>
            <p:cNvPr id="9" name="Group 8"/>
            <p:cNvGrpSpPr/>
            <p:nvPr/>
          </p:nvGrpSpPr>
          <p:grpSpPr>
            <a:xfrm>
              <a:off x="1981200" y="2209800"/>
              <a:ext cx="1295400" cy="1295400"/>
              <a:chOff x="1981200" y="2209800"/>
              <a:chExt cx="1295400" cy="1295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286000" y="25908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286000" y="2590800"/>
                <a:ext cx="83820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Arc 13"/>
              <p:cNvSpPr/>
              <p:nvPr/>
            </p:nvSpPr>
            <p:spPr>
              <a:xfrm>
                <a:off x="1981200" y="2209800"/>
                <a:ext cx="762000" cy="762000"/>
              </a:xfrm>
              <a:prstGeom prst="arc">
                <a:avLst>
                  <a:gd name="adj1" fmla="val 3420613"/>
                  <a:gd name="adj2" fmla="val 1563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38400" y="1905000"/>
                  <a:ext cx="3789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905000"/>
                  <a:ext cx="3789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c 18"/>
          <p:cNvSpPr/>
          <p:nvPr/>
        </p:nvSpPr>
        <p:spPr>
          <a:xfrm rot="5062936">
            <a:off x="2237907" y="2410293"/>
            <a:ext cx="778231" cy="682046"/>
          </a:xfrm>
          <a:prstGeom prst="arc">
            <a:avLst>
              <a:gd name="adj1" fmla="val 15320665"/>
              <a:gd name="adj2" fmla="val 20854352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1400" y="1447800"/>
                <a:ext cx="5105400" cy="701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Reference Angle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47800"/>
                <a:ext cx="5105400" cy="701474"/>
              </a:xfrm>
              <a:prstGeom prst="rect">
                <a:avLst/>
              </a:prstGeom>
              <a:blipFill rotWithShape="1">
                <a:blip r:embed="rId4"/>
                <a:stretch>
                  <a:fillRect l="-25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0" y="2155564"/>
                <a:ext cx="1371600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55564"/>
                <a:ext cx="1371600" cy="663836"/>
              </a:xfrm>
              <a:prstGeom prst="rect">
                <a:avLst/>
              </a:prstGeom>
              <a:blipFill rotWithShape="1">
                <a:blip r:embed="rId5"/>
                <a:stretch>
                  <a:fillRect l="-8889" t="-183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4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228600"/>
                <a:ext cx="8610600" cy="101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Ex: Draw an angle in standard position measuring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 . Label the reference angle and find its measure.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10600" cy="1016689"/>
              </a:xfrm>
              <a:prstGeom prst="rect">
                <a:avLst/>
              </a:prstGeom>
              <a:blipFill rotWithShape="1">
                <a:blip r:embed="rId2"/>
                <a:stretch>
                  <a:fillRect l="-1133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94873" y="1371600"/>
            <a:ext cx="2743200" cy="2438400"/>
            <a:chOff x="990600" y="1371600"/>
            <a:chExt cx="2743200" cy="2438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90600" y="259080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86000" y="1371600"/>
              <a:ext cx="0" cy="2438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828800" y="2441333"/>
            <a:ext cx="1447800" cy="1216267"/>
            <a:chOff x="1828800" y="2441333"/>
            <a:chExt cx="1447800" cy="1216267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441333"/>
              <a:ext cx="1447800" cy="1216267"/>
              <a:chOff x="1828800" y="2441333"/>
              <a:chExt cx="1447800" cy="1216267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286000" y="25908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828800" y="2590800"/>
                <a:ext cx="457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Arc 13"/>
              <p:cNvSpPr/>
              <p:nvPr/>
            </p:nvSpPr>
            <p:spPr>
              <a:xfrm rot="8451418">
                <a:off x="2120599" y="2441333"/>
                <a:ext cx="547027" cy="485173"/>
              </a:xfrm>
              <a:prstGeom prst="arc">
                <a:avLst>
                  <a:gd name="adj1" fmla="val 12167095"/>
                  <a:gd name="adj2" fmla="val 2141284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80213" y="2754868"/>
                  <a:ext cx="3789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213" y="2754868"/>
                  <a:ext cx="3789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c 18"/>
          <p:cNvSpPr/>
          <p:nvPr/>
        </p:nvSpPr>
        <p:spPr>
          <a:xfrm rot="12471883">
            <a:off x="1866872" y="2342896"/>
            <a:ext cx="778231" cy="682046"/>
          </a:xfrm>
          <a:prstGeom prst="arc">
            <a:avLst>
              <a:gd name="adj1" fmla="val 16093512"/>
              <a:gd name="adj2" fmla="val 20854352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1400" y="1447800"/>
                <a:ext cx="5105400" cy="75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Reference Angle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47800"/>
                <a:ext cx="5105400" cy="752770"/>
              </a:xfrm>
              <a:prstGeom prst="rect">
                <a:avLst/>
              </a:prstGeom>
              <a:blipFill rotWithShape="1">
                <a:blip r:embed="rId4"/>
                <a:stretch>
                  <a:fillRect l="-250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0" y="2155564"/>
                <a:ext cx="1371600" cy="66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55564"/>
                <a:ext cx="1371600" cy="663836"/>
              </a:xfrm>
              <a:prstGeom prst="rect">
                <a:avLst/>
              </a:prstGeom>
              <a:blipFill rotWithShape="1">
                <a:blip r:embed="rId5"/>
                <a:stretch>
                  <a:fillRect l="-8889" t="-183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3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22960" y="365760"/>
                <a:ext cx="7520940" cy="1158240"/>
              </a:xfrm>
            </p:spPr>
            <p:txBody>
              <a:bodyPr/>
              <a:lstStyle/>
              <a:p>
                <a:r>
                  <a:rPr lang="en-US" dirty="0" smtClean="0"/>
                  <a:t>In general, the reference angle for any positive angle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 in each quadrant may be found by…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2960" y="365760"/>
                <a:ext cx="7520940" cy="1158240"/>
              </a:xfrm>
              <a:blipFill rotWithShape="1">
                <a:blip r:embed="rId3"/>
                <a:stretch>
                  <a:fillRect l="-1621" t="-13684" r="-324" b="-2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495800" y="1447800"/>
            <a:ext cx="0" cy="3505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90800" y="30480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3252"/>
              </p:ext>
            </p:extLst>
          </p:nvPr>
        </p:nvGraphicFramePr>
        <p:xfrm>
          <a:off x="5334000" y="19812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127000" imgH="177800" progId="Equation.3">
                  <p:embed/>
                </p:oleObj>
              </mc:Choice>
              <mc:Fallback>
                <p:oleObj name="Equation" r:id="rId4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0" y="1981200"/>
                        <a:ext cx="381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5350"/>
              </p:ext>
            </p:extLst>
          </p:nvPr>
        </p:nvGraphicFramePr>
        <p:xfrm>
          <a:off x="2971800" y="20574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355600" imgH="177800" progId="Equation.3">
                  <p:embed/>
                </p:oleObj>
              </mc:Choice>
              <mc:Fallback>
                <p:oleObj name="Equation" r:id="rId6" imgW="355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2057400"/>
                        <a:ext cx="1066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962613"/>
              </p:ext>
            </p:extLst>
          </p:nvPr>
        </p:nvGraphicFramePr>
        <p:xfrm>
          <a:off x="4724400" y="3505200"/>
          <a:ext cx="13652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8" imgW="444500" imgH="177800" progId="Equation.3">
                  <p:embed/>
                </p:oleObj>
              </mc:Choice>
              <mc:Fallback>
                <p:oleObj name="Equation" r:id="rId8" imgW="444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4400" y="3505200"/>
                        <a:ext cx="136525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112715"/>
              </p:ext>
            </p:extLst>
          </p:nvPr>
        </p:nvGraphicFramePr>
        <p:xfrm>
          <a:off x="2895600" y="3505200"/>
          <a:ext cx="109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0" imgW="355600" imgH="177800" progId="Equation.3">
                  <p:embed/>
                </p:oleObj>
              </mc:Choice>
              <mc:Fallback>
                <p:oleObj name="Equation" r:id="rId10" imgW="355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5600" y="3505200"/>
                        <a:ext cx="10922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8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33600"/>
            <a:ext cx="3886200" cy="548640"/>
          </a:xfrm>
        </p:spPr>
        <p:txBody>
          <a:bodyPr/>
          <a:lstStyle/>
          <a:p>
            <a:r>
              <a:rPr lang="en-US" sz="3200" dirty="0" smtClean="0"/>
              <a:t>HW: Worksheet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05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</TotalTime>
  <Words>225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Angles</vt:lpstr>
      <vt:lpstr>Equation</vt:lpstr>
      <vt:lpstr>Reference angles</vt:lpstr>
      <vt:lpstr>Reference angles…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general, the reference angle for any positive angle  θ  in each quadrant may be found by…</vt:lpstr>
      <vt:lpstr>HW: Worksheet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angles</dc:title>
  <dc:creator>Christy Sterner</dc:creator>
  <cp:lastModifiedBy>Christy Sterner</cp:lastModifiedBy>
  <cp:revision>14</cp:revision>
  <dcterms:created xsi:type="dcterms:W3CDTF">2015-05-27T21:47:49Z</dcterms:created>
  <dcterms:modified xsi:type="dcterms:W3CDTF">2015-06-02T21:36:57Z</dcterms:modified>
</cp:coreProperties>
</file>