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handoutMasterIdLst>
    <p:handoutMasterId r:id="rId16"/>
  </p:handoutMasterIdLst>
  <p:sldIdLst>
    <p:sldId id="256" r:id="rId5"/>
    <p:sldId id="281" r:id="rId6"/>
    <p:sldId id="271" r:id="rId7"/>
    <p:sldId id="279" r:id="rId8"/>
    <p:sldId id="280" r:id="rId9"/>
    <p:sldId id="257" r:id="rId10"/>
    <p:sldId id="276" r:id="rId11"/>
    <p:sldId id="275" r:id="rId12"/>
    <p:sldId id="283" r:id="rId13"/>
    <p:sldId id="28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meet the team" id="{B9B51309-D148-4332-87C2-07BE32FBCA3B}">
          <p14:sldIdLst>
            <p14:sldId id="281"/>
            <p14:sldId id="271"/>
            <p14:sldId id="279"/>
            <p14:sldId id="280"/>
            <p14:sldId id="257"/>
            <p14:sldId id="276"/>
            <p14:sldId id="275"/>
            <p14:sldId id="283"/>
          </p14:sldIdLst>
        </p14:section>
        <p14:section name="Thank you"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DD462F"/>
    <a:srgbClr val="404040"/>
    <a:srgbClr val="FC2E3D"/>
    <a:srgbClr val="BD523D"/>
    <a:srgbClr val="FF9B45"/>
    <a:srgbClr val="F8CFB6"/>
    <a:srgbClr val="F8CAB6"/>
    <a:srgbClr val="923922"/>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1" autoAdjust="0"/>
  </p:normalViewPr>
  <p:slideViewPr>
    <p:cSldViewPr snapToGrid="0">
      <p:cViewPr varScale="1">
        <p:scale>
          <a:sx n="113" d="100"/>
          <a:sy n="113" d="100"/>
        </p:scale>
        <p:origin x="510"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10-Sep-23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10-Sep-23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10-Sep-23</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10-Sep-23</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3966" y="2002524"/>
            <a:ext cx="10515600" cy="2387600"/>
          </a:xfrm>
        </p:spPr>
        <p:txBody>
          <a:bodyPr anchor="ctr" anchorCtr="0">
            <a:normAutofit/>
          </a:bodyPr>
          <a:lstStyle/>
          <a:p>
            <a:r>
              <a:rPr lang="en-US" sz="3600" b="1" i="0" dirty="0">
                <a:solidFill>
                  <a:srgbClr val="D1D5DB"/>
                </a:solidFill>
                <a:effectLst/>
                <a:latin typeface="Söhne"/>
              </a:rPr>
              <a:t>SUPERHERO U MARKETING CAMPAIGN ANALYSIS</a:t>
            </a:r>
            <a:endParaRPr lang="en-US" sz="4800" b="1" dirty="0">
              <a:solidFill>
                <a:schemeClr val="bg1"/>
              </a:solidFill>
            </a:endParaRPr>
          </a:p>
        </p:txBody>
      </p:sp>
      <p:sp>
        <p:nvSpPr>
          <p:cNvPr id="3" name="Subtitle 2"/>
          <p:cNvSpPr>
            <a:spLocks noGrp="1"/>
          </p:cNvSpPr>
          <p:nvPr>
            <p:ph type="subTitle" idx="4294967295"/>
          </p:nvPr>
        </p:nvSpPr>
        <p:spPr>
          <a:xfrm>
            <a:off x="838200" y="3429000"/>
            <a:ext cx="9582736" cy="1137793"/>
          </a:xfrm>
        </p:spPr>
        <p:txBody>
          <a:bodyPr>
            <a:normAutofit/>
          </a:bodyPr>
          <a:lstStyle/>
          <a:p>
            <a:pPr marL="0" indent="0">
              <a:buNone/>
            </a:pPr>
            <a:r>
              <a:rPr lang="en-US" sz="3200" b="0" i="1" dirty="0">
                <a:solidFill>
                  <a:srgbClr val="D1D5DB"/>
                </a:solidFill>
                <a:effectLst/>
                <a:latin typeface="Söhne"/>
              </a:rPr>
              <a:t>Optimizing Facebook Ad Strategies</a:t>
            </a:r>
            <a:endParaRPr lang="en-US" sz="2000" i="1" dirty="0">
              <a:solidFill>
                <a:schemeClr val="bg1"/>
              </a:solidFill>
              <a:latin typeface="+mj-lt"/>
            </a:endParaRPr>
          </a:p>
        </p:txBody>
      </p:sp>
      <p:sp>
        <p:nvSpPr>
          <p:cNvPr id="5" name="Title 1">
            <a:extLst>
              <a:ext uri="{FF2B5EF4-FFF2-40B4-BE49-F238E27FC236}">
                <a16:creationId xmlns:a16="http://schemas.microsoft.com/office/drawing/2014/main" id="{AD19A7BB-8FDD-41BA-B17C-7F35CB452C8F}"/>
              </a:ext>
            </a:extLst>
          </p:cNvPr>
          <p:cNvSpPr txBox="1">
            <a:spLocks/>
          </p:cNvSpPr>
          <p:nvPr/>
        </p:nvSpPr>
        <p:spPr>
          <a:xfrm>
            <a:off x="228600" y="-122610"/>
            <a:ext cx="11726333" cy="23876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pPr algn="ctr"/>
            <a:r>
              <a:rPr lang="en-US" sz="4800" b="1" dirty="0">
                <a:solidFill>
                  <a:srgbClr val="D1D5DB"/>
                </a:solidFill>
                <a:latin typeface="Söhne"/>
              </a:rPr>
              <a:t>WELCOME</a:t>
            </a:r>
            <a:endParaRPr lang="en-US" sz="6600" b="1" dirty="0">
              <a:solidFill>
                <a:schemeClr val="bg1"/>
              </a:solidFill>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Thank You!</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Meet the Team</a:t>
            </a:r>
          </a:p>
        </p:txBody>
      </p:sp>
      <p:sp>
        <p:nvSpPr>
          <p:cNvPr id="4" name="TextBox 3">
            <a:extLst>
              <a:ext uri="{FF2B5EF4-FFF2-40B4-BE49-F238E27FC236}">
                <a16:creationId xmlns:a16="http://schemas.microsoft.com/office/drawing/2014/main" id="{5CB1F263-8A3B-4A6B-93AE-62765F406A29}"/>
              </a:ext>
            </a:extLst>
          </p:cNvPr>
          <p:cNvSpPr txBox="1"/>
          <p:nvPr/>
        </p:nvSpPr>
        <p:spPr>
          <a:xfrm>
            <a:off x="521207" y="3077108"/>
            <a:ext cx="1705631" cy="523220"/>
          </a:xfrm>
          <a:prstGeom prst="rect">
            <a:avLst/>
          </a:prstGeom>
          <a:noFill/>
        </p:spPr>
        <p:txBody>
          <a:bodyPr wrap="square" rtlCol="0">
            <a:spAutoFit/>
          </a:bodyPr>
          <a:lstStyle/>
          <a:p>
            <a:pPr algn="ctr"/>
            <a:r>
              <a:rPr lang="en-US" sz="1400" b="1" dirty="0" err="1">
                <a:solidFill>
                  <a:srgbClr val="DD462F"/>
                </a:solidFill>
              </a:rPr>
              <a:t>Sachin</a:t>
            </a:r>
            <a:r>
              <a:rPr lang="en-US" sz="1400" b="1" dirty="0">
                <a:solidFill>
                  <a:srgbClr val="DD462F"/>
                </a:solidFill>
              </a:rPr>
              <a:t> M </a:t>
            </a:r>
            <a:r>
              <a:rPr lang="en-US" sz="1400" b="1" dirty="0" err="1">
                <a:solidFill>
                  <a:srgbClr val="DD462F"/>
                </a:solidFill>
              </a:rPr>
              <a:t>Kakde</a:t>
            </a:r>
            <a:endParaRPr lang="en-US" sz="1400" b="1" dirty="0">
              <a:solidFill>
                <a:srgbClr val="DD462F"/>
              </a:solidFill>
            </a:endParaRPr>
          </a:p>
          <a:p>
            <a:pPr algn="ctr"/>
            <a:r>
              <a:rPr lang="en-US" sz="1400" b="1" i="0" dirty="0">
                <a:effectLst/>
                <a:latin typeface="+mj-lt"/>
              </a:rPr>
              <a:t>Project Manager</a:t>
            </a:r>
            <a:endParaRPr lang="en-US" sz="1400" b="0" i="0" dirty="0">
              <a:effectLst/>
              <a:latin typeface="+mj-lt"/>
            </a:endParaRPr>
          </a:p>
        </p:txBody>
      </p:sp>
      <p:sp>
        <p:nvSpPr>
          <p:cNvPr id="5" name="TextBox 4">
            <a:extLst>
              <a:ext uri="{FF2B5EF4-FFF2-40B4-BE49-F238E27FC236}">
                <a16:creationId xmlns:a16="http://schemas.microsoft.com/office/drawing/2014/main" id="{9F6C2008-F38A-41BE-B7EF-10DAE6A55D5D}"/>
              </a:ext>
            </a:extLst>
          </p:cNvPr>
          <p:cNvSpPr txBox="1"/>
          <p:nvPr/>
        </p:nvSpPr>
        <p:spPr>
          <a:xfrm>
            <a:off x="5025473" y="3077108"/>
            <a:ext cx="2027260" cy="523220"/>
          </a:xfrm>
          <a:prstGeom prst="rect">
            <a:avLst/>
          </a:prstGeom>
          <a:noFill/>
        </p:spPr>
        <p:txBody>
          <a:bodyPr wrap="square" rtlCol="0">
            <a:spAutoFit/>
          </a:bodyPr>
          <a:lstStyle/>
          <a:p>
            <a:pPr algn="ctr"/>
            <a:r>
              <a:rPr lang="en-US" sz="1400" b="1" dirty="0" err="1">
                <a:solidFill>
                  <a:srgbClr val="DD462F"/>
                </a:solidFill>
              </a:rPr>
              <a:t>Himal</a:t>
            </a:r>
            <a:r>
              <a:rPr lang="en-US" sz="1400" b="1" dirty="0">
                <a:solidFill>
                  <a:srgbClr val="DD462F"/>
                </a:solidFill>
              </a:rPr>
              <a:t> </a:t>
            </a:r>
            <a:r>
              <a:rPr lang="en-US" sz="1400" b="1" dirty="0" err="1">
                <a:solidFill>
                  <a:srgbClr val="DD462F"/>
                </a:solidFill>
              </a:rPr>
              <a:t>kumar</a:t>
            </a:r>
            <a:r>
              <a:rPr lang="en-US" sz="1400" b="1" dirty="0">
                <a:solidFill>
                  <a:srgbClr val="DD462F"/>
                </a:solidFill>
              </a:rPr>
              <a:t> Singh</a:t>
            </a:r>
          </a:p>
          <a:p>
            <a:pPr algn="ctr"/>
            <a:r>
              <a:rPr lang="en-US" sz="1400" b="1" dirty="0">
                <a:latin typeface="+mj-lt"/>
              </a:rPr>
              <a:t>Team Lead</a:t>
            </a:r>
            <a:endParaRPr lang="en-US" sz="1400" b="0" i="0" dirty="0">
              <a:effectLst/>
              <a:latin typeface="+mj-lt"/>
            </a:endParaRPr>
          </a:p>
        </p:txBody>
      </p:sp>
      <p:sp>
        <p:nvSpPr>
          <p:cNvPr id="6" name="TextBox 5">
            <a:extLst>
              <a:ext uri="{FF2B5EF4-FFF2-40B4-BE49-F238E27FC236}">
                <a16:creationId xmlns:a16="http://schemas.microsoft.com/office/drawing/2014/main" id="{81260A11-2970-44CC-8092-D17838E4B355}"/>
              </a:ext>
            </a:extLst>
          </p:cNvPr>
          <p:cNvSpPr txBox="1"/>
          <p:nvPr/>
        </p:nvSpPr>
        <p:spPr>
          <a:xfrm>
            <a:off x="9148740" y="3077108"/>
            <a:ext cx="2027260" cy="523220"/>
          </a:xfrm>
          <a:prstGeom prst="rect">
            <a:avLst/>
          </a:prstGeom>
          <a:noFill/>
        </p:spPr>
        <p:txBody>
          <a:bodyPr wrap="square" rtlCol="0">
            <a:spAutoFit/>
          </a:bodyPr>
          <a:lstStyle/>
          <a:p>
            <a:pPr algn="ctr"/>
            <a:r>
              <a:rPr lang="en-US" sz="1400" b="1" dirty="0">
                <a:solidFill>
                  <a:srgbClr val="DD462F"/>
                </a:solidFill>
              </a:rPr>
              <a:t>Vinay Yadav</a:t>
            </a:r>
          </a:p>
          <a:p>
            <a:pPr algn="ctr"/>
            <a:r>
              <a:rPr lang="en-US" sz="1400" b="1" i="0" dirty="0">
                <a:effectLst/>
                <a:latin typeface="+mj-lt"/>
              </a:rPr>
              <a:t>Project </a:t>
            </a:r>
            <a:r>
              <a:rPr lang="en-US" sz="1400" b="1" dirty="0">
                <a:latin typeface="+mj-lt"/>
              </a:rPr>
              <a:t>Lead</a:t>
            </a:r>
            <a:endParaRPr lang="en-US" sz="1400" b="0" i="0" dirty="0">
              <a:effectLst/>
              <a:latin typeface="+mj-lt"/>
            </a:endParaRP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3BBF2A3D-87C7-44BA-A81F-99A231567021}"/>
              </a:ext>
            </a:extLst>
          </p:cNvPr>
          <p:cNvPicPr>
            <a:picLocks noChangeAspect="1"/>
          </p:cNvPicPr>
          <p:nvPr/>
        </p:nvPicPr>
        <p:blipFill>
          <a:blip r:embed="rId2"/>
          <a:stretch>
            <a:fillRect/>
          </a:stretch>
        </p:blipFill>
        <p:spPr>
          <a:xfrm>
            <a:off x="5770160" y="1214990"/>
            <a:ext cx="5895343" cy="5511262"/>
          </a:xfrm>
          <a:prstGeom prst="rect">
            <a:avLst/>
          </a:prstGeom>
        </p:spPr>
      </p:pic>
      <p:sp>
        <p:nvSpPr>
          <p:cNvPr id="4" name="Rectangle 3">
            <a:extLst>
              <a:ext uri="{FF2B5EF4-FFF2-40B4-BE49-F238E27FC236}">
                <a16:creationId xmlns:a16="http://schemas.microsoft.com/office/drawing/2014/main" id="{440E488D-F027-477D-9703-5213550D6CB6}"/>
              </a:ext>
            </a:extLst>
          </p:cNvPr>
          <p:cNvSpPr/>
          <p:nvPr/>
        </p:nvSpPr>
        <p:spPr>
          <a:xfrm>
            <a:off x="262467" y="270933"/>
            <a:ext cx="5410200" cy="6316134"/>
          </a:xfrm>
          <a:prstGeom prst="rect">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D462F"/>
              </a:solidFill>
            </a:endParaRPr>
          </a:p>
        </p:txBody>
      </p:sp>
      <p:sp>
        <p:nvSpPr>
          <p:cNvPr id="8" name="Title 7"/>
          <p:cNvSpPr>
            <a:spLocks noGrp="1"/>
          </p:cNvSpPr>
          <p:nvPr>
            <p:ph type="title"/>
          </p:nvPr>
        </p:nvSpPr>
        <p:spPr/>
        <p:txBody>
          <a:bodyPr>
            <a:noAutofit/>
          </a:bodyPr>
          <a:lstStyle/>
          <a:p>
            <a:r>
              <a:rPr lang="en-US" b="1" dirty="0">
                <a:solidFill>
                  <a:schemeClr val="bg1"/>
                </a:solidFill>
                <a:latin typeface="Segoe UI Light" panose="020B0502040204020203" pitchFamily="34" charset="0"/>
                <a:cs typeface="Segoe UI Light" panose="020B0502040204020203" pitchFamily="34" charset="0"/>
              </a:rPr>
              <a:t>Superhero U Event Overview</a:t>
            </a:r>
          </a:p>
        </p:txBody>
      </p:sp>
      <p:sp>
        <p:nvSpPr>
          <p:cNvPr id="38" name="Content Placeholder 17"/>
          <p:cNvSpPr txBox="1">
            <a:spLocks/>
          </p:cNvSpPr>
          <p:nvPr/>
        </p:nvSpPr>
        <p:spPr>
          <a:xfrm>
            <a:off x="710943" y="2168175"/>
            <a:ext cx="4321704" cy="441889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US" sz="2000" i="0" dirty="0">
                <a:solidFill>
                  <a:schemeClr val="bg1"/>
                </a:solidFill>
                <a:effectLst/>
                <a:latin typeface="Söhne"/>
              </a:rPr>
              <a:t>Superhero U aimed to foster innovation and creativity in youth, aligning with the UN's mission for prosperity and planet protection.</a:t>
            </a:r>
          </a:p>
          <a:p>
            <a:pPr algn="l">
              <a:buFont typeface="Arial" panose="020B0604020202020204" pitchFamily="34" charset="0"/>
              <a:buChar char="•"/>
            </a:pPr>
            <a:r>
              <a:rPr lang="en-US" sz="2000" i="0" dirty="0">
                <a:solidFill>
                  <a:schemeClr val="bg1"/>
                </a:solidFill>
                <a:effectLst/>
                <a:latin typeface="Söhne"/>
              </a:rPr>
              <a:t>It was a competitive event focused on addressing social problems outlined by the SDGs.</a:t>
            </a:r>
          </a:p>
          <a:p>
            <a:pPr algn="l">
              <a:buFont typeface="Arial" panose="020B0604020202020204" pitchFamily="34" charset="0"/>
              <a:buChar char="•"/>
            </a:pPr>
            <a:r>
              <a:rPr lang="en-US" sz="2000" i="0" dirty="0">
                <a:solidFill>
                  <a:schemeClr val="bg1"/>
                </a:solidFill>
                <a:effectLst/>
                <a:latin typeface="Söhne"/>
              </a:rPr>
              <a:t>Participants, individuals, or teams, invented 'Superheroes' to tackle these challenges.</a:t>
            </a:r>
          </a:p>
        </p:txBody>
      </p:sp>
      <p:pic>
        <p:nvPicPr>
          <p:cNvPr id="14" name="Graphic 13">
            <a:extLst>
              <a:ext uri="{FF2B5EF4-FFF2-40B4-BE49-F238E27FC236}">
                <a16:creationId xmlns:a16="http://schemas.microsoft.com/office/drawing/2014/main" id="{FC118760-37D8-45A3-A314-AAF7639C4F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19600" y="125583"/>
            <a:ext cx="3594119" cy="6606834"/>
          </a:xfrm>
          <a:prstGeom prst="rect">
            <a:avLst/>
          </a:prstGeom>
        </p:spPr>
      </p:pic>
      <p:grpSp>
        <p:nvGrpSpPr>
          <p:cNvPr id="16" name="Group 15" descr="Small circle with number 1 inside  indicating step 1">
            <a:extLst>
              <a:ext uri="{FF2B5EF4-FFF2-40B4-BE49-F238E27FC236}">
                <a16:creationId xmlns:a16="http://schemas.microsoft.com/office/drawing/2014/main" id="{F1BE1A59-FB58-4CD5-980C-D3767830E902}"/>
              </a:ext>
            </a:extLst>
          </p:cNvPr>
          <p:cNvGrpSpPr/>
          <p:nvPr/>
        </p:nvGrpSpPr>
        <p:grpSpPr bwMode="blackWhite">
          <a:xfrm>
            <a:off x="454854" y="2149194"/>
            <a:ext cx="558179" cy="409838"/>
            <a:chOff x="6953426" y="711274"/>
            <a:chExt cx="558179" cy="409838"/>
          </a:xfrm>
        </p:grpSpPr>
        <p:sp>
          <p:nvSpPr>
            <p:cNvPr id="17" name="Oval 16" descr="Small circle">
              <a:extLst>
                <a:ext uri="{FF2B5EF4-FFF2-40B4-BE49-F238E27FC236}">
                  <a16:creationId xmlns:a16="http://schemas.microsoft.com/office/drawing/2014/main" id="{898D411A-EA57-4DE8-983C-0CAB618D6082}"/>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18" name="TextBox 17" descr="Number 1">
              <a:extLst>
                <a:ext uri="{FF2B5EF4-FFF2-40B4-BE49-F238E27FC236}">
                  <a16:creationId xmlns:a16="http://schemas.microsoft.com/office/drawing/2014/main" id="{DF547584-7150-44AB-841E-4AEED2A3D53F}"/>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lumMod val="95000"/>
                    </a:schemeClr>
                  </a:solidFill>
                  <a:latin typeface="Segoe UI Semibold" panose="020B0702040204020203" pitchFamily="34" charset="0"/>
                  <a:cs typeface="Segoe UI Semibold" panose="020B0702040204020203" pitchFamily="34" charset="0"/>
                </a:rPr>
                <a:t>1</a:t>
              </a:r>
            </a:p>
          </p:txBody>
        </p:sp>
      </p:grpSp>
      <p:grpSp>
        <p:nvGrpSpPr>
          <p:cNvPr id="19" name="Group 18" descr="Small circle with number 2 inside  indicating step 2">
            <a:extLst>
              <a:ext uri="{FF2B5EF4-FFF2-40B4-BE49-F238E27FC236}">
                <a16:creationId xmlns:a16="http://schemas.microsoft.com/office/drawing/2014/main" id="{CD19EEC8-E75C-4E4F-A453-7A2D56D1D458}"/>
              </a:ext>
            </a:extLst>
          </p:cNvPr>
          <p:cNvGrpSpPr/>
          <p:nvPr/>
        </p:nvGrpSpPr>
        <p:grpSpPr bwMode="blackWhite">
          <a:xfrm>
            <a:off x="454854" y="3287521"/>
            <a:ext cx="558179" cy="409838"/>
            <a:chOff x="6953426" y="711274"/>
            <a:chExt cx="558179" cy="409838"/>
          </a:xfrm>
        </p:grpSpPr>
        <p:sp>
          <p:nvSpPr>
            <p:cNvPr id="20" name="Oval 19" descr="Small circle">
              <a:extLst>
                <a:ext uri="{FF2B5EF4-FFF2-40B4-BE49-F238E27FC236}">
                  <a16:creationId xmlns:a16="http://schemas.microsoft.com/office/drawing/2014/main" id="{2321A0BF-FC16-4293-A3D3-58378ADB41C6}"/>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1" name="TextBox 20" descr="Number 2">
              <a:extLst>
                <a:ext uri="{FF2B5EF4-FFF2-40B4-BE49-F238E27FC236}">
                  <a16:creationId xmlns:a16="http://schemas.microsoft.com/office/drawing/2014/main" id="{293F1BD7-23C6-491B-8150-7CF56A1B9AA7}"/>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lumMod val="95000"/>
                    </a:schemeClr>
                  </a:solidFill>
                  <a:latin typeface="Segoe UI Semibold" panose="020B0702040204020203" pitchFamily="34" charset="0"/>
                  <a:cs typeface="Segoe UI Semibold" panose="020B0702040204020203" pitchFamily="34" charset="0"/>
                </a:rPr>
                <a:t>2</a:t>
              </a:r>
            </a:p>
          </p:txBody>
        </p:sp>
      </p:grpSp>
      <p:grpSp>
        <p:nvGrpSpPr>
          <p:cNvPr id="22" name="Group 21" descr="Small circle with number 3 inside  indicating step 3">
            <a:extLst>
              <a:ext uri="{FF2B5EF4-FFF2-40B4-BE49-F238E27FC236}">
                <a16:creationId xmlns:a16="http://schemas.microsoft.com/office/drawing/2014/main" id="{648F40EA-7481-459E-9DEB-2A0F8FAAB231}"/>
              </a:ext>
            </a:extLst>
          </p:cNvPr>
          <p:cNvGrpSpPr/>
          <p:nvPr/>
        </p:nvGrpSpPr>
        <p:grpSpPr bwMode="blackWhite">
          <a:xfrm>
            <a:off x="454854" y="4261435"/>
            <a:ext cx="558179" cy="409838"/>
            <a:chOff x="6953426" y="711274"/>
            <a:chExt cx="558179" cy="409838"/>
          </a:xfrm>
        </p:grpSpPr>
        <p:sp>
          <p:nvSpPr>
            <p:cNvPr id="23" name="Oval 22" descr="Small circle">
              <a:extLst>
                <a:ext uri="{FF2B5EF4-FFF2-40B4-BE49-F238E27FC236}">
                  <a16:creationId xmlns:a16="http://schemas.microsoft.com/office/drawing/2014/main" id="{E17FE194-7DBA-4638-9D1A-537F63B77900}"/>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3">
              <a:extLst>
                <a:ext uri="{FF2B5EF4-FFF2-40B4-BE49-F238E27FC236}">
                  <a16:creationId xmlns:a16="http://schemas.microsoft.com/office/drawing/2014/main" id="{72CE343B-A61F-4BD3-AE9F-94C96CC16875}"/>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00" fill="hold">
                                          <p:stCondLst>
                                            <p:cond delay="0"/>
                                          </p:stCondLst>
                                        </p:cTn>
                                        <p:tgtEl>
                                          <p:spTgt spid="14"/>
                                        </p:tgtEl>
                                        <p:attrNameLst>
                                          <p:attrName>r</p:attrName>
                                        </p:attrNameLst>
                                      </p:cBhvr>
                                    </p:animRot>
                                    <p:animRot by="-240000">
                                      <p:cBhvr>
                                        <p:cTn id="7" dur="200" fill="hold">
                                          <p:stCondLst>
                                            <p:cond delay="200"/>
                                          </p:stCondLst>
                                        </p:cTn>
                                        <p:tgtEl>
                                          <p:spTgt spid="14"/>
                                        </p:tgtEl>
                                        <p:attrNameLst>
                                          <p:attrName>r</p:attrName>
                                        </p:attrNameLst>
                                      </p:cBhvr>
                                    </p:animRot>
                                    <p:animRot by="240000">
                                      <p:cBhvr>
                                        <p:cTn id="8" dur="200" fill="hold">
                                          <p:stCondLst>
                                            <p:cond delay="400"/>
                                          </p:stCondLst>
                                        </p:cTn>
                                        <p:tgtEl>
                                          <p:spTgt spid="14"/>
                                        </p:tgtEl>
                                        <p:attrNameLst>
                                          <p:attrName>r</p:attrName>
                                        </p:attrNameLst>
                                      </p:cBhvr>
                                    </p:animRot>
                                    <p:animRot by="-240000">
                                      <p:cBhvr>
                                        <p:cTn id="9" dur="200" fill="hold">
                                          <p:stCondLst>
                                            <p:cond delay="600"/>
                                          </p:stCondLst>
                                        </p:cTn>
                                        <p:tgtEl>
                                          <p:spTgt spid="14"/>
                                        </p:tgtEl>
                                        <p:attrNameLst>
                                          <p:attrName>r</p:attrName>
                                        </p:attrNameLst>
                                      </p:cBhvr>
                                    </p:animRot>
                                    <p:animRot by="120000">
                                      <p:cBhvr>
                                        <p:cTn id="10" dur="200" fill="hold">
                                          <p:stCondLst>
                                            <p:cond delay="80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Understanding Facebook Ads</a:t>
            </a:r>
          </a:p>
        </p:txBody>
      </p:sp>
      <p:sp>
        <p:nvSpPr>
          <p:cNvPr id="41" name="TextBox 40">
            <a:extLst>
              <a:ext uri="{FF2B5EF4-FFF2-40B4-BE49-F238E27FC236}">
                <a16:creationId xmlns:a16="http://schemas.microsoft.com/office/drawing/2014/main" id="{DE7A8BC8-A274-4670-9B4E-25A26B01FC49}"/>
              </a:ext>
            </a:extLst>
          </p:cNvPr>
          <p:cNvSpPr txBox="1"/>
          <p:nvPr/>
        </p:nvSpPr>
        <p:spPr>
          <a:xfrm>
            <a:off x="597033" y="1455791"/>
            <a:ext cx="6096000" cy="4524315"/>
          </a:xfrm>
          <a:prstGeom prst="rect">
            <a:avLst/>
          </a:prstGeom>
          <a:noFill/>
        </p:spPr>
        <p:txBody>
          <a:bodyPr wrap="square">
            <a:spAutoFit/>
          </a:bodyPr>
          <a:lstStyle/>
          <a:p>
            <a:pPr algn="l"/>
            <a:r>
              <a:rPr lang="en-US" b="0" i="0" dirty="0">
                <a:effectLst/>
                <a:latin typeface="Söhne"/>
              </a:rPr>
              <a:t>Facebook Ads are a powerful tool in digital marketing, allowing businesses to reach a vast and highly-targeted audience on the world's largest social media platform.</a:t>
            </a:r>
          </a:p>
          <a:p>
            <a:pPr algn="l"/>
            <a:endParaRPr lang="en-US" b="0" i="0" dirty="0">
              <a:effectLst/>
              <a:latin typeface="Söhne"/>
            </a:endParaRPr>
          </a:p>
          <a:p>
            <a:pPr algn="l"/>
            <a:r>
              <a:rPr lang="en-US" b="0" i="0" dirty="0">
                <a:effectLst/>
                <a:latin typeface="Söhne"/>
              </a:rPr>
              <a:t>Importance:</a:t>
            </a:r>
          </a:p>
          <a:p>
            <a:pPr algn="l"/>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With over 2.8 billion monthly active users</a:t>
            </a:r>
            <a:r>
              <a:rPr lang="en-US" dirty="0">
                <a:latin typeface="Söhne"/>
              </a:rPr>
              <a:t>.</a:t>
            </a:r>
          </a:p>
          <a:p>
            <a:pPr marL="742950" lvl="1" indent="-285750" algn="l">
              <a:buFont typeface="Arial" panose="020B0604020202020204" pitchFamily="34" charset="0"/>
              <a:buChar char="•"/>
            </a:pP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Facebook Ads provide precise targeting options. </a:t>
            </a:r>
          </a:p>
          <a:p>
            <a:pPr marL="742950" lvl="1" indent="-285750" algn="l">
              <a:buFont typeface="Arial" panose="020B0604020202020204" pitchFamily="34" charset="0"/>
              <a:buChar char="•"/>
            </a:pP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various ad formats, such as image ads, video ads, and carousel ads</a:t>
            </a:r>
          </a:p>
          <a:p>
            <a:pPr marL="742950" lvl="1" indent="-285750" algn="l">
              <a:buFont typeface="Arial" panose="020B0604020202020204" pitchFamily="34" charset="0"/>
              <a:buChar char="•"/>
            </a:pPr>
            <a:endParaRPr lang="en-US" dirty="0">
              <a:latin typeface="Söhne"/>
            </a:endParaRPr>
          </a:p>
          <a:p>
            <a:pPr marL="742950" lvl="1" indent="-285750" algn="l">
              <a:buFont typeface="Arial" panose="020B0604020202020204" pitchFamily="34" charset="0"/>
              <a:buChar char="•"/>
            </a:pPr>
            <a:r>
              <a:rPr lang="en-US" b="0" i="0" dirty="0">
                <a:effectLst/>
                <a:latin typeface="Söhne"/>
              </a:rPr>
              <a:t>Facebook Ads provide detailed analytics</a:t>
            </a:r>
            <a:r>
              <a:rPr lang="en-US" dirty="0">
                <a:latin typeface="Söhne"/>
              </a:rPr>
              <a:t>.</a:t>
            </a:r>
          </a:p>
          <a:p>
            <a:pPr lvl="1" algn="l"/>
            <a:endParaRPr lang="en-US" b="0" i="0" dirty="0">
              <a:effectLst/>
              <a:latin typeface="Söhne"/>
            </a:endParaRPr>
          </a:p>
          <a:p>
            <a:pPr marL="742950" lvl="1" indent="-285750" algn="l">
              <a:buFont typeface="Arial" panose="020B0604020202020204" pitchFamily="34" charset="0"/>
              <a:buChar char="•"/>
            </a:pPr>
            <a:r>
              <a:rPr lang="en-US" i="0" dirty="0">
                <a:effectLst/>
                <a:latin typeface="Söhne"/>
              </a:rPr>
              <a:t>Cost-Effective</a:t>
            </a:r>
          </a:p>
        </p:txBody>
      </p:sp>
      <p:pic>
        <p:nvPicPr>
          <p:cNvPr id="9" name="Picture 8">
            <a:extLst>
              <a:ext uri="{FF2B5EF4-FFF2-40B4-BE49-F238E27FC236}">
                <a16:creationId xmlns:a16="http://schemas.microsoft.com/office/drawing/2014/main" id="{A8C9D66E-F738-4994-9CB2-1DA3735A89A4}"/>
              </a:ext>
            </a:extLst>
          </p:cNvPr>
          <p:cNvPicPr>
            <a:picLocks noChangeAspect="1"/>
          </p:cNvPicPr>
          <p:nvPr/>
        </p:nvPicPr>
        <p:blipFill>
          <a:blip r:embed="rId2"/>
          <a:stretch>
            <a:fillRect/>
          </a:stretch>
        </p:blipFill>
        <p:spPr>
          <a:xfrm>
            <a:off x="8300198" y="2408260"/>
            <a:ext cx="2750167" cy="4009475"/>
          </a:xfrm>
          <a:prstGeom prst="rect">
            <a:avLst/>
          </a:prstGeom>
        </p:spPr>
      </p:pic>
      <p:pic>
        <p:nvPicPr>
          <p:cNvPr id="15" name="Graphic 14">
            <a:extLst>
              <a:ext uri="{FF2B5EF4-FFF2-40B4-BE49-F238E27FC236}">
                <a16:creationId xmlns:a16="http://schemas.microsoft.com/office/drawing/2014/main" id="{C3C088B2-71D3-4D84-9857-25C10E82D1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19235" y="768096"/>
            <a:ext cx="2640192" cy="2415495"/>
          </a:xfrm>
          <a:prstGeom prst="rect">
            <a:avLst/>
          </a:prstGeom>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afterEffect">
                                  <p:stCondLst>
                                    <p:cond delay="0"/>
                                  </p:stCondLst>
                                  <p:childTnLst>
                                    <p:set>
                                      <p:cBhvr>
                                        <p:cTn id="6" dur="indefinite"/>
                                        <p:tgtEl>
                                          <p:spTgt spid="15"/>
                                        </p:tgtEl>
                                        <p:attrNameLst>
                                          <p:attrName>style.opacity</p:attrName>
                                        </p:attrNameLst>
                                      </p:cBhvr>
                                      <p:to>
                                        <p:strVal val="0.5"/>
                                      </p:to>
                                    </p:set>
                                    <p:animEffect filter="image" prLst="opacity: 0.5">
                                      <p:cBhvr rctx="IE">
                                        <p:cTn id="7" dur="indefinite"/>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Understanding Superhero U Ad Campaigns</a:t>
            </a:r>
            <a:endParaRPr lang="en-US" b="1" dirty="0">
              <a:latin typeface="Segoe UI Light" panose="020B0502040204020203" pitchFamily="34" charset="0"/>
              <a:cs typeface="Segoe UI Light" panose="020B0502040204020203" pitchFamily="34" charset="0"/>
            </a:endParaRPr>
          </a:p>
        </p:txBody>
      </p:sp>
      <p:cxnSp>
        <p:nvCxnSpPr>
          <p:cNvPr id="20" name="Straight Connector 19">
            <a:extLst>
              <a:ext uri="{C183D7F6-B498-43B3-948B-1728B52AA6E4}">
                <adec:decorative xmlns:adec="http://schemas.microsoft.com/office/drawing/2017/decorative" val="1"/>
              </a:ext>
            </a:extLst>
          </p:cNvPr>
          <p:cNvCxnSpPr/>
          <p:nvPr/>
        </p:nvCxnSpPr>
        <p:spPr>
          <a:xfrm>
            <a:off x="6262999"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521207"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pic>
        <p:nvPicPr>
          <p:cNvPr id="19" name="Picture 18">
            <a:extLst>
              <a:ext uri="{FF2B5EF4-FFF2-40B4-BE49-F238E27FC236}">
                <a16:creationId xmlns:a16="http://schemas.microsoft.com/office/drawing/2014/main" id="{DFC01753-B5B4-4570-B906-8CC5422D9E3B}"/>
              </a:ext>
            </a:extLst>
          </p:cNvPr>
          <p:cNvPicPr>
            <a:picLocks noChangeAspect="1"/>
          </p:cNvPicPr>
          <p:nvPr/>
        </p:nvPicPr>
        <p:blipFill>
          <a:blip r:embed="rId2"/>
          <a:stretch>
            <a:fillRect/>
          </a:stretch>
        </p:blipFill>
        <p:spPr>
          <a:xfrm>
            <a:off x="517636" y="1349115"/>
            <a:ext cx="5450527" cy="5139266"/>
          </a:xfrm>
          <a:prstGeom prst="rect">
            <a:avLst/>
          </a:prstGeom>
        </p:spPr>
      </p:pic>
      <p:sp>
        <p:nvSpPr>
          <p:cNvPr id="21" name="TextBox 20">
            <a:extLst>
              <a:ext uri="{FF2B5EF4-FFF2-40B4-BE49-F238E27FC236}">
                <a16:creationId xmlns:a16="http://schemas.microsoft.com/office/drawing/2014/main" id="{FE655A5F-C61C-4271-86DE-30B26C2F601D}"/>
              </a:ext>
            </a:extLst>
          </p:cNvPr>
          <p:cNvSpPr txBox="1"/>
          <p:nvPr/>
        </p:nvSpPr>
        <p:spPr>
          <a:xfrm>
            <a:off x="6481636" y="4787375"/>
            <a:ext cx="5481761" cy="1169551"/>
          </a:xfrm>
          <a:prstGeom prst="rect">
            <a:avLst/>
          </a:prstGeom>
          <a:noFill/>
        </p:spPr>
        <p:txBody>
          <a:bodyPr wrap="square" rtlCol="0">
            <a:spAutoFit/>
          </a:bodyPr>
          <a:lstStyle/>
          <a:p>
            <a:r>
              <a:rPr lang="en-US" sz="1400" dirty="0"/>
              <a:t>Total </a:t>
            </a:r>
            <a:r>
              <a:rPr lang="en-US" sz="1400" b="1" dirty="0">
                <a:solidFill>
                  <a:srgbClr val="DD462F"/>
                </a:solidFill>
              </a:rPr>
              <a:t>11 Campaigns</a:t>
            </a:r>
          </a:p>
          <a:p>
            <a:r>
              <a:rPr lang="en-US" sz="1400" b="1" dirty="0">
                <a:solidFill>
                  <a:srgbClr val="D24726"/>
                </a:solidFill>
              </a:rPr>
              <a:t>Target audience :</a:t>
            </a:r>
            <a:r>
              <a:rPr lang="en-US" sz="1400" dirty="0">
                <a:solidFill>
                  <a:srgbClr val="D24726"/>
                </a:solidFill>
              </a:rPr>
              <a:t> </a:t>
            </a:r>
            <a:r>
              <a:rPr lang="en-US" sz="1400" b="0" i="0" dirty="0">
                <a:solidFill>
                  <a:srgbClr val="000000"/>
                </a:solidFill>
                <a:effectLst/>
                <a:latin typeface="+mj-lt"/>
              </a:rPr>
              <a:t>“students” or “educators and principals”</a:t>
            </a:r>
          </a:p>
          <a:p>
            <a:r>
              <a:rPr lang="en-US" sz="1400" b="1" dirty="0">
                <a:solidFill>
                  <a:srgbClr val="D24726"/>
                </a:solidFill>
              </a:rPr>
              <a:t>Age target </a:t>
            </a:r>
          </a:p>
          <a:p>
            <a:r>
              <a:rPr lang="en-US" sz="1400" dirty="0">
                <a:solidFill>
                  <a:srgbClr val="000000"/>
                </a:solidFill>
              </a:rPr>
              <a:t>	</a:t>
            </a:r>
            <a:r>
              <a:rPr lang="en-US" sz="1400" b="1" dirty="0">
                <a:solidFill>
                  <a:srgbClr val="404040"/>
                </a:solidFill>
              </a:rPr>
              <a:t>Interns </a:t>
            </a:r>
            <a:r>
              <a:rPr lang="en-US" sz="1400" b="1" dirty="0">
                <a:solidFill>
                  <a:srgbClr val="404040"/>
                </a:solidFill>
                <a:latin typeface="+mj-lt"/>
              </a:rPr>
              <a:t>:</a:t>
            </a:r>
            <a:r>
              <a:rPr lang="en-US" sz="1400" dirty="0">
                <a:solidFill>
                  <a:srgbClr val="000000"/>
                </a:solidFill>
                <a:latin typeface="+mj-lt"/>
              </a:rPr>
              <a:t> 16 to 26</a:t>
            </a:r>
          </a:p>
          <a:p>
            <a:r>
              <a:rPr lang="en-US" sz="1400" b="0" i="0" dirty="0">
                <a:solidFill>
                  <a:srgbClr val="000000"/>
                </a:solidFill>
                <a:effectLst/>
              </a:rPr>
              <a:t>	</a:t>
            </a:r>
            <a:r>
              <a:rPr lang="en-US" sz="1400" b="1" i="0" dirty="0">
                <a:solidFill>
                  <a:srgbClr val="404040"/>
                </a:solidFill>
                <a:effectLst/>
              </a:rPr>
              <a:t>educators and principals </a:t>
            </a:r>
            <a:r>
              <a:rPr lang="en-US" sz="1400" b="1" i="0" dirty="0">
                <a:solidFill>
                  <a:srgbClr val="404040"/>
                </a:solidFill>
                <a:effectLst/>
                <a:latin typeface="+mj-lt"/>
              </a:rPr>
              <a:t>: </a:t>
            </a:r>
            <a:r>
              <a:rPr lang="en-US" sz="1400" b="0" i="0" dirty="0">
                <a:solidFill>
                  <a:srgbClr val="000000"/>
                </a:solidFill>
                <a:effectLst/>
                <a:latin typeface="+mj-lt"/>
              </a:rPr>
              <a:t>30 to 60</a:t>
            </a:r>
          </a:p>
        </p:txBody>
      </p:sp>
      <p:grpSp>
        <p:nvGrpSpPr>
          <p:cNvPr id="22" name="Group 21">
            <a:extLst>
              <a:ext uri="{FF2B5EF4-FFF2-40B4-BE49-F238E27FC236}">
                <a16:creationId xmlns:a16="http://schemas.microsoft.com/office/drawing/2014/main" id="{451BB524-82C5-499C-8891-72037CBEE2B3}"/>
              </a:ext>
            </a:extLst>
          </p:cNvPr>
          <p:cNvGrpSpPr/>
          <p:nvPr/>
        </p:nvGrpSpPr>
        <p:grpSpPr>
          <a:xfrm>
            <a:off x="6396970" y="1836857"/>
            <a:ext cx="5354763" cy="2308324"/>
            <a:chOff x="6396970" y="1624831"/>
            <a:chExt cx="5354763" cy="2308324"/>
          </a:xfrm>
        </p:grpSpPr>
        <p:sp>
          <p:nvSpPr>
            <p:cNvPr id="32" name="TextBox 31">
              <a:extLst>
                <a:ext uri="{FF2B5EF4-FFF2-40B4-BE49-F238E27FC236}">
                  <a16:creationId xmlns:a16="http://schemas.microsoft.com/office/drawing/2014/main" id="{32CECCA1-042D-4D7D-B2BB-4ECB4EC10991}"/>
                </a:ext>
              </a:extLst>
            </p:cNvPr>
            <p:cNvSpPr txBox="1"/>
            <p:nvPr/>
          </p:nvSpPr>
          <p:spPr>
            <a:xfrm>
              <a:off x="6396970" y="1624831"/>
              <a:ext cx="5354763" cy="2308324"/>
            </a:xfrm>
            <a:prstGeom prst="rect">
              <a:avLst/>
            </a:prstGeom>
            <a:noFill/>
          </p:spPr>
          <p:txBody>
            <a:bodyPr wrap="square" rtlCol="0">
              <a:spAutoFit/>
            </a:bodyPr>
            <a:lstStyle/>
            <a:p>
              <a:endParaRPr lang="en-US" sz="1400" dirty="0">
                <a:latin typeface="+mj-lt"/>
              </a:endParaRPr>
            </a:p>
            <a:p>
              <a:r>
                <a:rPr lang="en-US" sz="1400" dirty="0">
                  <a:latin typeface="+mj-lt"/>
                </a:rPr>
                <a:t>	Link to </a:t>
              </a:r>
              <a:r>
                <a:rPr lang="en-US" sz="1400" dirty="0" err="1">
                  <a:latin typeface="+mj-lt"/>
                </a:rPr>
                <a:t>globalshala</a:t>
              </a:r>
              <a:r>
                <a:rPr lang="en-US" sz="1400" dirty="0">
                  <a:latin typeface="+mj-lt"/>
                </a:rPr>
                <a:t> profile visit</a:t>
              </a:r>
            </a:p>
            <a:p>
              <a:pPr algn="l"/>
              <a:endParaRPr lang="en-US" sz="1400" b="0" i="0" dirty="0">
                <a:solidFill>
                  <a:srgbClr val="1D2125"/>
                </a:solidFill>
                <a:effectLst/>
                <a:latin typeface="+mj-lt"/>
              </a:endParaRPr>
            </a:p>
            <a:p>
              <a:pPr algn="l"/>
              <a:r>
                <a:rPr lang="en-US" sz="1400" b="0" i="0" dirty="0">
                  <a:solidFill>
                    <a:srgbClr val="1D2125"/>
                  </a:solidFill>
                  <a:effectLst/>
                  <a:latin typeface="+mj-lt"/>
                </a:rPr>
                <a:t>	Some descriptive text.</a:t>
              </a:r>
            </a:p>
            <a:p>
              <a:pPr algn="l"/>
              <a:endParaRPr lang="en-US" sz="1400" b="0" i="0" dirty="0">
                <a:solidFill>
                  <a:srgbClr val="1D2125"/>
                </a:solidFill>
                <a:effectLst/>
                <a:latin typeface="+mj-lt"/>
              </a:endParaRPr>
            </a:p>
            <a:p>
              <a:pPr algn="l"/>
              <a:r>
                <a:rPr lang="en-US" sz="1400" b="0" i="0" dirty="0">
                  <a:solidFill>
                    <a:srgbClr val="1D2125"/>
                  </a:solidFill>
                  <a:effectLst/>
                  <a:latin typeface="+mj-lt"/>
                </a:rPr>
                <a:t>	An image that, in this case, links to the Superhero U website.</a:t>
              </a:r>
            </a:p>
            <a:p>
              <a:pPr algn="l"/>
              <a:endParaRPr lang="en-US" sz="1400" b="0" i="0" dirty="0">
                <a:solidFill>
                  <a:srgbClr val="1D2125"/>
                </a:solidFill>
                <a:effectLst/>
                <a:latin typeface="+mj-lt"/>
              </a:endParaRPr>
            </a:p>
            <a:p>
              <a:pPr algn="l"/>
              <a:r>
                <a:rPr lang="en-US" sz="1400" b="0" i="0" dirty="0">
                  <a:solidFill>
                    <a:srgbClr val="1D2125"/>
                  </a:solidFill>
                  <a:effectLst/>
                  <a:latin typeface="+mj-lt"/>
                </a:rPr>
                <a:t>	Buttons to like, comment, and share the ad.</a:t>
              </a:r>
            </a:p>
            <a:p>
              <a:endParaRPr lang="en-US" dirty="0">
                <a:latin typeface="+mj-lt"/>
              </a:endParaRPr>
            </a:p>
          </p:txBody>
        </p:sp>
        <p:grpSp>
          <p:nvGrpSpPr>
            <p:cNvPr id="39" name="Group 38" descr="Small circle with number 1 inside indicating step 1">
              <a:extLst>
                <a:ext uri="{FF2B5EF4-FFF2-40B4-BE49-F238E27FC236}">
                  <a16:creationId xmlns:a16="http://schemas.microsoft.com/office/drawing/2014/main" id="{0ECBD657-12DF-4F86-86EE-80F91375A265}"/>
                </a:ext>
              </a:extLst>
            </p:cNvPr>
            <p:cNvGrpSpPr/>
            <p:nvPr/>
          </p:nvGrpSpPr>
          <p:grpSpPr bwMode="blackWhite">
            <a:xfrm>
              <a:off x="7034957" y="1868661"/>
              <a:ext cx="363369" cy="273405"/>
              <a:chOff x="6953426" y="711274"/>
              <a:chExt cx="558179" cy="409838"/>
            </a:xfrm>
          </p:grpSpPr>
          <p:sp>
            <p:nvSpPr>
              <p:cNvPr id="40" name="Oval 39" descr="Small circle">
                <a:extLst>
                  <a:ext uri="{FF2B5EF4-FFF2-40B4-BE49-F238E27FC236}">
                    <a16:creationId xmlns:a16="http://schemas.microsoft.com/office/drawing/2014/main" id="{AC8C8ED2-A8B1-4046-BA80-F7DECE42D4D3}"/>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1">
                <a:extLst>
                  <a:ext uri="{FF2B5EF4-FFF2-40B4-BE49-F238E27FC236}">
                    <a16:creationId xmlns:a16="http://schemas.microsoft.com/office/drawing/2014/main" id="{C89FB827-6F93-4321-BF7A-A3AF72BE0C33}"/>
                  </a:ext>
                </a:extLst>
              </p:cNvPr>
              <p:cNvSpPr txBox="1"/>
              <p:nvPr/>
            </p:nvSpPr>
            <p:spPr bwMode="blackWhite">
              <a:xfrm>
                <a:off x="6953426" y="727564"/>
                <a:ext cx="558179" cy="276999"/>
              </a:xfrm>
              <a:prstGeom prst="rect">
                <a:avLst/>
              </a:prstGeom>
              <a:noFill/>
            </p:spPr>
            <p:txBody>
              <a:bodyPr wrap="square" rtlCol="0">
                <a:spAutoFit/>
              </a:bodyPr>
              <a:lstStyle/>
              <a:p>
                <a:pPr algn="ctr"/>
                <a:r>
                  <a:rPr lang="en-US" sz="1200" dirty="0">
                    <a:solidFill>
                      <a:schemeClr val="bg1"/>
                    </a:solidFill>
                    <a:latin typeface="Segoe UI Semibold" panose="020B0702040204020203" pitchFamily="34" charset="0"/>
                    <a:cs typeface="Segoe UI Semibold" panose="020B0702040204020203" pitchFamily="34" charset="0"/>
                  </a:rPr>
                  <a:t>1</a:t>
                </a:r>
              </a:p>
            </p:txBody>
          </p:sp>
        </p:grpSp>
        <p:grpSp>
          <p:nvGrpSpPr>
            <p:cNvPr id="42" name="Group 41" descr="Small circle with number 1 inside indicating step 1">
              <a:extLst>
                <a:ext uri="{FF2B5EF4-FFF2-40B4-BE49-F238E27FC236}">
                  <a16:creationId xmlns:a16="http://schemas.microsoft.com/office/drawing/2014/main" id="{59A4F590-3CD7-4241-8BFE-44E3804FDADF}"/>
                </a:ext>
              </a:extLst>
            </p:cNvPr>
            <p:cNvGrpSpPr/>
            <p:nvPr/>
          </p:nvGrpSpPr>
          <p:grpSpPr bwMode="blackWhite">
            <a:xfrm>
              <a:off x="7035101" y="2274979"/>
              <a:ext cx="363369" cy="286680"/>
              <a:chOff x="6953426" y="711274"/>
              <a:chExt cx="558179" cy="482380"/>
            </a:xfrm>
          </p:grpSpPr>
          <p:sp>
            <p:nvSpPr>
              <p:cNvPr id="43" name="Oval 42" descr="Small circle">
                <a:extLst>
                  <a:ext uri="{FF2B5EF4-FFF2-40B4-BE49-F238E27FC236}">
                    <a16:creationId xmlns:a16="http://schemas.microsoft.com/office/drawing/2014/main" id="{E9BA2FB5-22C3-42DE-BAA1-9FC5ED7E67F7}"/>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descr="Number 1">
                <a:extLst>
                  <a:ext uri="{FF2B5EF4-FFF2-40B4-BE49-F238E27FC236}">
                    <a16:creationId xmlns:a16="http://schemas.microsoft.com/office/drawing/2014/main" id="{DCE2FCAB-6AA5-42B8-8D4A-46CC747697DB}"/>
                  </a:ext>
                </a:extLst>
              </p:cNvPr>
              <p:cNvSpPr txBox="1"/>
              <p:nvPr/>
            </p:nvSpPr>
            <p:spPr bwMode="blackWhite">
              <a:xfrm>
                <a:off x="6953426" y="727564"/>
                <a:ext cx="558179" cy="466090"/>
              </a:xfrm>
              <a:prstGeom prst="rect">
                <a:avLst/>
              </a:prstGeom>
              <a:noFill/>
            </p:spPr>
            <p:txBody>
              <a:bodyPr wrap="square" rtlCol="0">
                <a:spAutoFit/>
              </a:bodyPr>
              <a:lstStyle/>
              <a:p>
                <a:pPr algn="ctr"/>
                <a:r>
                  <a:rPr lang="en-US" sz="1200" dirty="0">
                    <a:solidFill>
                      <a:schemeClr val="bg1"/>
                    </a:solidFill>
                    <a:latin typeface="Segoe UI Semibold" panose="020B0702040204020203" pitchFamily="34" charset="0"/>
                    <a:cs typeface="Segoe UI Semibold" panose="020B0702040204020203" pitchFamily="34" charset="0"/>
                  </a:rPr>
                  <a:t>2</a:t>
                </a:r>
              </a:p>
            </p:txBody>
          </p:sp>
        </p:grpSp>
        <p:grpSp>
          <p:nvGrpSpPr>
            <p:cNvPr id="45" name="Group 44" descr="Small circle with number 1 inside indicating step 1">
              <a:extLst>
                <a:ext uri="{FF2B5EF4-FFF2-40B4-BE49-F238E27FC236}">
                  <a16:creationId xmlns:a16="http://schemas.microsoft.com/office/drawing/2014/main" id="{94C0E952-6365-4C2E-BACF-C200E1966006}"/>
                </a:ext>
              </a:extLst>
            </p:cNvPr>
            <p:cNvGrpSpPr/>
            <p:nvPr/>
          </p:nvGrpSpPr>
          <p:grpSpPr bwMode="blackWhite">
            <a:xfrm>
              <a:off x="7034957" y="2696828"/>
              <a:ext cx="363369" cy="286680"/>
              <a:chOff x="6953426" y="711274"/>
              <a:chExt cx="558179" cy="482380"/>
            </a:xfrm>
          </p:grpSpPr>
          <p:sp>
            <p:nvSpPr>
              <p:cNvPr id="46" name="Oval 45" descr="Small circle">
                <a:extLst>
                  <a:ext uri="{FF2B5EF4-FFF2-40B4-BE49-F238E27FC236}">
                    <a16:creationId xmlns:a16="http://schemas.microsoft.com/office/drawing/2014/main" id="{F88C2C07-5C07-41DA-A79C-F736DBAB452C}"/>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descr="Number 1">
                <a:extLst>
                  <a:ext uri="{FF2B5EF4-FFF2-40B4-BE49-F238E27FC236}">
                    <a16:creationId xmlns:a16="http://schemas.microsoft.com/office/drawing/2014/main" id="{563D6CCF-324F-4125-B651-558CE77EF698}"/>
                  </a:ext>
                </a:extLst>
              </p:cNvPr>
              <p:cNvSpPr txBox="1"/>
              <p:nvPr/>
            </p:nvSpPr>
            <p:spPr bwMode="blackWhite">
              <a:xfrm>
                <a:off x="6953426" y="727564"/>
                <a:ext cx="558179" cy="466090"/>
              </a:xfrm>
              <a:prstGeom prst="rect">
                <a:avLst/>
              </a:prstGeom>
              <a:noFill/>
            </p:spPr>
            <p:txBody>
              <a:bodyPr wrap="square" rtlCol="0">
                <a:spAutoFit/>
              </a:bodyPr>
              <a:lstStyle/>
              <a:p>
                <a:pPr algn="ctr"/>
                <a:r>
                  <a:rPr lang="en-US" sz="1200" dirty="0">
                    <a:solidFill>
                      <a:schemeClr val="bg1"/>
                    </a:solidFill>
                    <a:latin typeface="Segoe UI Semibold" panose="020B0702040204020203" pitchFamily="34" charset="0"/>
                    <a:cs typeface="Segoe UI Semibold" panose="020B0702040204020203" pitchFamily="34" charset="0"/>
                  </a:rPr>
                  <a:t>3</a:t>
                </a:r>
              </a:p>
            </p:txBody>
          </p:sp>
        </p:grpSp>
        <p:grpSp>
          <p:nvGrpSpPr>
            <p:cNvPr id="48" name="Group 47" descr="Small circle with number 1 inside indicating step 1">
              <a:extLst>
                <a:ext uri="{FF2B5EF4-FFF2-40B4-BE49-F238E27FC236}">
                  <a16:creationId xmlns:a16="http://schemas.microsoft.com/office/drawing/2014/main" id="{2DCD7AA9-56A4-4A81-8165-A32ACEF2926D}"/>
                </a:ext>
              </a:extLst>
            </p:cNvPr>
            <p:cNvGrpSpPr/>
            <p:nvPr/>
          </p:nvGrpSpPr>
          <p:grpSpPr bwMode="blackWhite">
            <a:xfrm>
              <a:off x="7034957" y="3319134"/>
              <a:ext cx="363369" cy="286680"/>
              <a:chOff x="6953426" y="711274"/>
              <a:chExt cx="558179" cy="482380"/>
            </a:xfrm>
          </p:grpSpPr>
          <p:sp>
            <p:nvSpPr>
              <p:cNvPr id="49" name="Oval 48" descr="Small circle">
                <a:extLst>
                  <a:ext uri="{FF2B5EF4-FFF2-40B4-BE49-F238E27FC236}">
                    <a16:creationId xmlns:a16="http://schemas.microsoft.com/office/drawing/2014/main" id="{E88581BE-3B58-4C30-99BB-E523303C13D4}"/>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descr="Number 1">
                <a:extLst>
                  <a:ext uri="{FF2B5EF4-FFF2-40B4-BE49-F238E27FC236}">
                    <a16:creationId xmlns:a16="http://schemas.microsoft.com/office/drawing/2014/main" id="{1DFAACA3-E4AC-4AB2-923B-8A5E363F11FD}"/>
                  </a:ext>
                </a:extLst>
              </p:cNvPr>
              <p:cNvSpPr txBox="1"/>
              <p:nvPr/>
            </p:nvSpPr>
            <p:spPr bwMode="blackWhite">
              <a:xfrm>
                <a:off x="6953426" y="727564"/>
                <a:ext cx="558179" cy="466090"/>
              </a:xfrm>
              <a:prstGeom prst="rect">
                <a:avLst/>
              </a:prstGeom>
              <a:noFill/>
            </p:spPr>
            <p:txBody>
              <a:bodyPr wrap="square" rtlCol="0">
                <a:spAutoFit/>
              </a:bodyPr>
              <a:lstStyle/>
              <a:p>
                <a:pPr algn="ctr"/>
                <a:r>
                  <a:rPr lang="en-US" sz="1200" dirty="0">
                    <a:solidFill>
                      <a:schemeClr val="bg1"/>
                    </a:solidFill>
                    <a:latin typeface="Segoe UI Semibold" panose="020B0702040204020203" pitchFamily="34" charset="0"/>
                    <a:cs typeface="Segoe UI Semibold" panose="020B0702040204020203" pitchFamily="34" charset="0"/>
                  </a:rPr>
                  <a:t>4</a:t>
                </a:r>
              </a:p>
            </p:txBody>
          </p:sp>
        </p:grpSp>
      </p:grpSp>
      <p:sp>
        <p:nvSpPr>
          <p:cNvPr id="52" name="TextBox 51">
            <a:extLst>
              <a:ext uri="{FF2B5EF4-FFF2-40B4-BE49-F238E27FC236}">
                <a16:creationId xmlns:a16="http://schemas.microsoft.com/office/drawing/2014/main" id="{158463EA-33A6-45A3-8BDB-8A8B5229505B}"/>
              </a:ext>
            </a:extLst>
          </p:cNvPr>
          <p:cNvSpPr txBox="1"/>
          <p:nvPr/>
        </p:nvSpPr>
        <p:spPr>
          <a:xfrm>
            <a:off x="6396970" y="1569224"/>
            <a:ext cx="6096000" cy="307777"/>
          </a:xfrm>
          <a:prstGeom prst="rect">
            <a:avLst/>
          </a:prstGeom>
          <a:noFill/>
        </p:spPr>
        <p:txBody>
          <a:bodyPr wrap="square">
            <a:spAutoFit/>
          </a:bodyPr>
          <a:lstStyle/>
          <a:p>
            <a:r>
              <a:rPr lang="en-US" sz="1400" b="1" dirty="0">
                <a:solidFill>
                  <a:srgbClr val="DD462F"/>
                </a:solidFill>
              </a:rPr>
              <a:t>Ads contains</a:t>
            </a: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latin typeface="Segoe UI Light" panose="020B0502040204020203" pitchFamily="34" charset="0"/>
                <a:cs typeface="Segoe UI Light" panose="020B0502040204020203" pitchFamily="34" charset="0"/>
              </a:rPr>
              <a:t>Campaign Analysis</a:t>
            </a:r>
          </a:p>
        </p:txBody>
      </p:sp>
      <p:sp>
        <p:nvSpPr>
          <p:cNvPr id="16" name="TextBox 15">
            <a:extLst>
              <a:ext uri="{FF2B5EF4-FFF2-40B4-BE49-F238E27FC236}">
                <a16:creationId xmlns:a16="http://schemas.microsoft.com/office/drawing/2014/main" id="{0E6F2079-1F36-4CA5-A543-DEC3E4460A8F}"/>
              </a:ext>
            </a:extLst>
          </p:cNvPr>
          <p:cNvSpPr txBox="1"/>
          <p:nvPr/>
        </p:nvSpPr>
        <p:spPr>
          <a:xfrm>
            <a:off x="614239" y="1392242"/>
            <a:ext cx="5481761" cy="1384995"/>
          </a:xfrm>
          <a:prstGeom prst="rect">
            <a:avLst/>
          </a:prstGeom>
          <a:noFill/>
        </p:spPr>
        <p:txBody>
          <a:bodyPr wrap="square" rtlCol="0">
            <a:spAutoFit/>
          </a:bodyPr>
          <a:lstStyle/>
          <a:p>
            <a:r>
              <a:rPr lang="en-US" sz="1400" dirty="0"/>
              <a:t>We have analyzed campaigns by </a:t>
            </a:r>
          </a:p>
          <a:p>
            <a:r>
              <a:rPr lang="en-US" sz="1400" b="1" dirty="0">
                <a:solidFill>
                  <a:srgbClr val="DD462F"/>
                </a:solidFill>
              </a:rPr>
              <a:t>CPC – </a:t>
            </a:r>
            <a:r>
              <a:rPr lang="en-US" sz="1400" dirty="0"/>
              <a:t>Cost per click</a:t>
            </a:r>
          </a:p>
          <a:p>
            <a:r>
              <a:rPr lang="en-US" sz="1400" b="1" dirty="0">
                <a:solidFill>
                  <a:srgbClr val="D24726"/>
                </a:solidFill>
              </a:rPr>
              <a:t>CPR – </a:t>
            </a:r>
            <a:r>
              <a:rPr lang="en-US" sz="1400" dirty="0"/>
              <a:t>Cost per Result</a:t>
            </a:r>
            <a:br>
              <a:rPr lang="en-US" sz="1400" dirty="0"/>
            </a:br>
            <a:r>
              <a:rPr lang="en-US" sz="1400" b="1" dirty="0">
                <a:solidFill>
                  <a:srgbClr val="D24726"/>
                </a:solidFill>
              </a:rPr>
              <a:t>CTR – </a:t>
            </a:r>
            <a:r>
              <a:rPr lang="en-US" sz="1400" dirty="0"/>
              <a:t>Click through rate</a:t>
            </a:r>
            <a:br>
              <a:rPr lang="en-US" sz="1400" dirty="0"/>
            </a:br>
            <a:r>
              <a:rPr lang="en-US" sz="1400" dirty="0"/>
              <a:t>Above three important factors</a:t>
            </a:r>
          </a:p>
          <a:p>
            <a:endParaRPr lang="en-US" sz="1400" dirty="0"/>
          </a:p>
        </p:txBody>
      </p:sp>
      <p:sp>
        <p:nvSpPr>
          <p:cNvPr id="17" name="TextBox 16">
            <a:extLst>
              <a:ext uri="{FF2B5EF4-FFF2-40B4-BE49-F238E27FC236}">
                <a16:creationId xmlns:a16="http://schemas.microsoft.com/office/drawing/2014/main" id="{A1FD34AA-A9B3-4699-812D-FE0C52C20A41}"/>
              </a:ext>
            </a:extLst>
          </p:cNvPr>
          <p:cNvSpPr txBox="1"/>
          <p:nvPr/>
        </p:nvSpPr>
        <p:spPr>
          <a:xfrm>
            <a:off x="2765695" y="6208492"/>
            <a:ext cx="6660610" cy="307777"/>
          </a:xfrm>
          <a:prstGeom prst="rect">
            <a:avLst/>
          </a:prstGeom>
          <a:noFill/>
        </p:spPr>
        <p:txBody>
          <a:bodyPr wrap="square" rtlCol="0">
            <a:spAutoFit/>
          </a:bodyPr>
          <a:lstStyle/>
          <a:p>
            <a:r>
              <a:rPr lang="en-US" sz="1400" dirty="0"/>
              <a:t>Lower CPC and CPR values and Higher CTR values indicate effective campaigns.</a:t>
            </a:r>
          </a:p>
        </p:txBody>
      </p:sp>
      <p:grpSp>
        <p:nvGrpSpPr>
          <p:cNvPr id="14" name="Group 13">
            <a:extLst>
              <a:ext uri="{FF2B5EF4-FFF2-40B4-BE49-F238E27FC236}">
                <a16:creationId xmlns:a16="http://schemas.microsoft.com/office/drawing/2014/main" id="{285F8DD3-5F68-401C-BC67-F38C9FECA36A}"/>
              </a:ext>
            </a:extLst>
          </p:cNvPr>
          <p:cNvGrpSpPr/>
          <p:nvPr/>
        </p:nvGrpSpPr>
        <p:grpSpPr>
          <a:xfrm>
            <a:off x="4182555" y="2614612"/>
            <a:ext cx="3640825" cy="3300915"/>
            <a:chOff x="8065219" y="3201205"/>
            <a:chExt cx="3640825" cy="3300915"/>
          </a:xfrm>
        </p:grpSpPr>
        <p:pic>
          <p:nvPicPr>
            <p:cNvPr id="11" name="Picture 10">
              <a:extLst>
                <a:ext uri="{FF2B5EF4-FFF2-40B4-BE49-F238E27FC236}">
                  <a16:creationId xmlns:a16="http://schemas.microsoft.com/office/drawing/2014/main" id="{D010F794-8A72-49B0-8AC6-EACCD80F09D8}"/>
                </a:ext>
              </a:extLst>
            </p:cNvPr>
            <p:cNvPicPr>
              <a:picLocks noChangeAspect="1"/>
            </p:cNvPicPr>
            <p:nvPr/>
          </p:nvPicPr>
          <p:blipFill rotWithShape="1">
            <a:blip r:embed="rId2"/>
            <a:srcRect r="16857"/>
            <a:stretch/>
          </p:blipFill>
          <p:spPr>
            <a:xfrm>
              <a:off x="8065219" y="3656795"/>
              <a:ext cx="3640825" cy="2845325"/>
            </a:xfrm>
            <a:prstGeom prst="rect">
              <a:avLst/>
            </a:prstGeom>
          </p:spPr>
        </p:pic>
        <p:sp>
          <p:nvSpPr>
            <p:cNvPr id="26" name="TextBox 25">
              <a:extLst>
                <a:ext uri="{FF2B5EF4-FFF2-40B4-BE49-F238E27FC236}">
                  <a16:creationId xmlns:a16="http://schemas.microsoft.com/office/drawing/2014/main" id="{B6D633AA-9E02-4019-AA84-F75890BB1C3D}"/>
                </a:ext>
              </a:extLst>
            </p:cNvPr>
            <p:cNvSpPr txBox="1"/>
            <p:nvPr/>
          </p:nvSpPr>
          <p:spPr>
            <a:xfrm>
              <a:off x="9270574" y="3201205"/>
              <a:ext cx="1590399" cy="307777"/>
            </a:xfrm>
            <a:prstGeom prst="rect">
              <a:avLst/>
            </a:prstGeom>
            <a:noFill/>
          </p:spPr>
          <p:txBody>
            <a:bodyPr wrap="square" rtlCol="0">
              <a:spAutoFit/>
            </a:bodyPr>
            <a:lstStyle/>
            <a:p>
              <a:r>
                <a:rPr lang="en-US" sz="1400" dirty="0"/>
                <a:t>Cost per Result </a:t>
              </a:r>
            </a:p>
          </p:txBody>
        </p:sp>
      </p:grpSp>
      <p:grpSp>
        <p:nvGrpSpPr>
          <p:cNvPr id="13" name="Group 12">
            <a:extLst>
              <a:ext uri="{FF2B5EF4-FFF2-40B4-BE49-F238E27FC236}">
                <a16:creationId xmlns:a16="http://schemas.microsoft.com/office/drawing/2014/main" id="{2AE316C9-C1CE-443C-8BA9-B2BAF0E059EE}"/>
              </a:ext>
            </a:extLst>
          </p:cNvPr>
          <p:cNvGrpSpPr/>
          <p:nvPr/>
        </p:nvGrpSpPr>
        <p:grpSpPr>
          <a:xfrm>
            <a:off x="446099" y="2645388"/>
            <a:ext cx="3513667" cy="3270139"/>
            <a:chOff x="4349416" y="3231981"/>
            <a:chExt cx="3513667" cy="3270139"/>
          </a:xfrm>
        </p:grpSpPr>
        <p:pic>
          <p:nvPicPr>
            <p:cNvPr id="9" name="Picture 8">
              <a:extLst>
                <a:ext uri="{FF2B5EF4-FFF2-40B4-BE49-F238E27FC236}">
                  <a16:creationId xmlns:a16="http://schemas.microsoft.com/office/drawing/2014/main" id="{D4149123-1C39-44D9-90D7-049B317AE03E}"/>
                </a:ext>
              </a:extLst>
            </p:cNvPr>
            <p:cNvPicPr>
              <a:picLocks noChangeAspect="1"/>
            </p:cNvPicPr>
            <p:nvPr/>
          </p:nvPicPr>
          <p:blipFill rotWithShape="1">
            <a:blip r:embed="rId3"/>
            <a:srcRect r="17162"/>
            <a:stretch/>
          </p:blipFill>
          <p:spPr>
            <a:xfrm>
              <a:off x="4349416" y="3656795"/>
              <a:ext cx="3513667" cy="2845325"/>
            </a:xfrm>
            <a:prstGeom prst="rect">
              <a:avLst/>
            </a:prstGeom>
          </p:spPr>
        </p:pic>
        <p:sp>
          <p:nvSpPr>
            <p:cNvPr id="27" name="TextBox 26">
              <a:extLst>
                <a:ext uri="{FF2B5EF4-FFF2-40B4-BE49-F238E27FC236}">
                  <a16:creationId xmlns:a16="http://schemas.microsoft.com/office/drawing/2014/main" id="{69962741-E9E3-45AC-AB4F-BDFAA68C2AEB}"/>
                </a:ext>
              </a:extLst>
            </p:cNvPr>
            <p:cNvSpPr txBox="1"/>
            <p:nvPr/>
          </p:nvSpPr>
          <p:spPr>
            <a:xfrm>
              <a:off x="5480702" y="3231981"/>
              <a:ext cx="1590399" cy="307777"/>
            </a:xfrm>
            <a:prstGeom prst="rect">
              <a:avLst/>
            </a:prstGeom>
            <a:noFill/>
          </p:spPr>
          <p:txBody>
            <a:bodyPr wrap="square" rtlCol="0">
              <a:spAutoFit/>
            </a:bodyPr>
            <a:lstStyle/>
            <a:p>
              <a:r>
                <a:rPr lang="en-US" sz="1400" dirty="0"/>
                <a:t>Cost per click</a:t>
              </a:r>
            </a:p>
          </p:txBody>
        </p:sp>
      </p:grpSp>
      <p:grpSp>
        <p:nvGrpSpPr>
          <p:cNvPr id="12" name="Group 11">
            <a:extLst>
              <a:ext uri="{FF2B5EF4-FFF2-40B4-BE49-F238E27FC236}">
                <a16:creationId xmlns:a16="http://schemas.microsoft.com/office/drawing/2014/main" id="{9823B4DA-026F-4430-8A31-E7A0CB0EC142}"/>
              </a:ext>
            </a:extLst>
          </p:cNvPr>
          <p:cNvGrpSpPr/>
          <p:nvPr/>
        </p:nvGrpSpPr>
        <p:grpSpPr>
          <a:xfrm>
            <a:off x="8046169" y="2645388"/>
            <a:ext cx="3661325" cy="3270140"/>
            <a:chOff x="485956" y="3231980"/>
            <a:chExt cx="3661325" cy="3270140"/>
          </a:xfrm>
        </p:grpSpPr>
        <p:pic>
          <p:nvPicPr>
            <p:cNvPr id="7" name="Picture 6">
              <a:extLst>
                <a:ext uri="{FF2B5EF4-FFF2-40B4-BE49-F238E27FC236}">
                  <a16:creationId xmlns:a16="http://schemas.microsoft.com/office/drawing/2014/main" id="{73CB3DC9-9B51-4ADC-B4A9-3623346123BD}"/>
                </a:ext>
              </a:extLst>
            </p:cNvPr>
            <p:cNvPicPr>
              <a:picLocks noChangeAspect="1"/>
            </p:cNvPicPr>
            <p:nvPr/>
          </p:nvPicPr>
          <p:blipFill rotWithShape="1">
            <a:blip r:embed="rId4"/>
            <a:srcRect r="16749"/>
            <a:stretch/>
          </p:blipFill>
          <p:spPr>
            <a:xfrm>
              <a:off x="485956" y="3656795"/>
              <a:ext cx="3661325" cy="2845325"/>
            </a:xfrm>
            <a:prstGeom prst="rect">
              <a:avLst/>
            </a:prstGeom>
          </p:spPr>
        </p:pic>
        <p:sp>
          <p:nvSpPr>
            <p:cNvPr id="28" name="TextBox 27">
              <a:extLst>
                <a:ext uri="{FF2B5EF4-FFF2-40B4-BE49-F238E27FC236}">
                  <a16:creationId xmlns:a16="http://schemas.microsoft.com/office/drawing/2014/main" id="{16546EEA-7A99-4FE1-8A3F-DF4319C943B4}"/>
                </a:ext>
              </a:extLst>
            </p:cNvPr>
            <p:cNvSpPr txBox="1"/>
            <p:nvPr/>
          </p:nvSpPr>
          <p:spPr>
            <a:xfrm>
              <a:off x="1400035" y="3231980"/>
              <a:ext cx="1590399" cy="307777"/>
            </a:xfrm>
            <a:prstGeom prst="rect">
              <a:avLst/>
            </a:prstGeom>
            <a:noFill/>
          </p:spPr>
          <p:txBody>
            <a:bodyPr wrap="square" rtlCol="0">
              <a:spAutoFit/>
            </a:bodyPr>
            <a:lstStyle/>
            <a:p>
              <a:r>
                <a:rPr lang="en-US" sz="1400" dirty="0"/>
                <a:t>Click through rate </a:t>
              </a:r>
            </a:p>
          </p:txBody>
        </p:sp>
      </p:gr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74B3CD12-F2D0-473B-8B54-CA3BE2F906AC}"/>
              </a:ext>
            </a:extLst>
          </p:cNvPr>
          <p:cNvSpPr txBox="1">
            <a:spLocks/>
          </p:cNvSpPr>
          <p:nvPr/>
        </p:nvSpPr>
        <p:spPr>
          <a:xfrm>
            <a:off x="630366" y="454035"/>
            <a:ext cx="6877119"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b="1" dirty="0">
                <a:latin typeface="Segoe UI Light" panose="020B0502040204020203" pitchFamily="34" charset="0"/>
                <a:cs typeface="Segoe UI Light" panose="020B0502040204020203" pitchFamily="34" charset="0"/>
              </a:rPr>
              <a:t>Campaign Analysis</a:t>
            </a:r>
          </a:p>
        </p:txBody>
      </p:sp>
      <p:sp>
        <p:nvSpPr>
          <p:cNvPr id="25" name="TextBox 24">
            <a:extLst>
              <a:ext uri="{FF2B5EF4-FFF2-40B4-BE49-F238E27FC236}">
                <a16:creationId xmlns:a16="http://schemas.microsoft.com/office/drawing/2014/main" id="{967C7CFA-C555-44A9-AB47-F1C4BB76160F}"/>
              </a:ext>
            </a:extLst>
          </p:cNvPr>
          <p:cNvSpPr txBox="1"/>
          <p:nvPr/>
        </p:nvSpPr>
        <p:spPr>
          <a:xfrm>
            <a:off x="923663" y="2125871"/>
            <a:ext cx="4942299" cy="4278094"/>
          </a:xfrm>
          <a:prstGeom prst="rect">
            <a:avLst/>
          </a:prstGeom>
          <a:noFill/>
        </p:spPr>
        <p:txBody>
          <a:bodyPr wrap="square" rtlCol="0">
            <a:spAutoFit/>
          </a:bodyPr>
          <a:lstStyle/>
          <a:p>
            <a:r>
              <a:rPr lang="en-US" sz="1400" dirty="0"/>
              <a:t>When we average the metrics for Campaign 3 (</a:t>
            </a:r>
            <a:r>
              <a:rPr lang="en-US" sz="1400" dirty="0" err="1"/>
              <a:t>SHU_Students</a:t>
            </a:r>
            <a:r>
              <a:rPr lang="en-US" sz="1400" dirty="0"/>
              <a:t>(Australia)) across all age groups, we find:</a:t>
            </a:r>
          </a:p>
          <a:p>
            <a:endParaRPr lang="en-US" sz="1400" dirty="0"/>
          </a:p>
          <a:p>
            <a:endParaRPr lang="en-US" sz="1400" dirty="0"/>
          </a:p>
          <a:p>
            <a:r>
              <a:rPr lang="en-US" sz="1400" dirty="0"/>
              <a:t>Average CPC: </a:t>
            </a:r>
          </a:p>
          <a:p>
            <a:r>
              <a:rPr lang="en-US" sz="4400" b="1" dirty="0">
                <a:solidFill>
                  <a:srgbClr val="D24726"/>
                </a:solidFill>
              </a:rPr>
              <a:t>7.92</a:t>
            </a:r>
          </a:p>
          <a:p>
            <a:endParaRPr lang="en-US" sz="1400" b="1" dirty="0">
              <a:solidFill>
                <a:srgbClr val="D24726"/>
              </a:solidFill>
            </a:endParaRPr>
          </a:p>
          <a:p>
            <a:r>
              <a:rPr lang="en-US" sz="1400" dirty="0"/>
              <a:t>Average CTR: </a:t>
            </a:r>
          </a:p>
          <a:p>
            <a:r>
              <a:rPr lang="en-US" sz="4400" b="1" dirty="0">
                <a:solidFill>
                  <a:srgbClr val="D24726"/>
                </a:solidFill>
              </a:rPr>
              <a:t>12.73</a:t>
            </a:r>
            <a:endParaRPr lang="en-US" sz="1400" b="1" dirty="0">
              <a:solidFill>
                <a:srgbClr val="D24726"/>
              </a:solidFill>
            </a:endParaRPr>
          </a:p>
          <a:p>
            <a:endParaRPr lang="en-US" sz="1400" b="1" dirty="0">
              <a:solidFill>
                <a:srgbClr val="D24726"/>
              </a:solidFill>
            </a:endParaRPr>
          </a:p>
          <a:p>
            <a:endParaRPr lang="en-US" sz="1400" b="1" dirty="0">
              <a:solidFill>
                <a:srgbClr val="D24726"/>
              </a:solidFill>
            </a:endParaRPr>
          </a:p>
          <a:p>
            <a:r>
              <a:rPr lang="en-US" sz="1400" dirty="0"/>
              <a:t>Average CPR: </a:t>
            </a:r>
          </a:p>
          <a:p>
            <a:r>
              <a:rPr lang="en-US" sz="4400" b="1" dirty="0">
                <a:solidFill>
                  <a:srgbClr val="D24726"/>
                </a:solidFill>
              </a:rPr>
              <a:t>23.11</a:t>
            </a:r>
          </a:p>
        </p:txBody>
      </p:sp>
      <p:sp>
        <p:nvSpPr>
          <p:cNvPr id="26" name="TextBox 25">
            <a:extLst>
              <a:ext uri="{FF2B5EF4-FFF2-40B4-BE49-F238E27FC236}">
                <a16:creationId xmlns:a16="http://schemas.microsoft.com/office/drawing/2014/main" id="{B7167F79-56AB-4B90-ABEA-532EE9895D6B}"/>
              </a:ext>
            </a:extLst>
          </p:cNvPr>
          <p:cNvSpPr txBox="1"/>
          <p:nvPr/>
        </p:nvSpPr>
        <p:spPr>
          <a:xfrm>
            <a:off x="6557838" y="2125871"/>
            <a:ext cx="6094562" cy="4278094"/>
          </a:xfrm>
          <a:prstGeom prst="rect">
            <a:avLst/>
          </a:prstGeom>
          <a:noFill/>
        </p:spPr>
        <p:txBody>
          <a:bodyPr wrap="square" rtlCol="0">
            <a:spAutoFit/>
          </a:bodyPr>
          <a:lstStyle/>
          <a:p>
            <a:r>
              <a:rPr lang="en-US" sz="1400" dirty="0"/>
              <a:t>And also when we average the metrics for Campaign 10 (</a:t>
            </a:r>
            <a:r>
              <a:rPr lang="en-US" sz="1400" dirty="0" err="1"/>
              <a:t>SHU_Students</a:t>
            </a:r>
            <a:r>
              <a:rPr lang="en-US" sz="1400" dirty="0"/>
              <a:t>(UK)) across all age groups, we find:</a:t>
            </a:r>
          </a:p>
          <a:p>
            <a:endParaRPr lang="en-US" sz="1400" dirty="0"/>
          </a:p>
          <a:p>
            <a:endParaRPr lang="en-US" sz="1400" dirty="0"/>
          </a:p>
          <a:p>
            <a:r>
              <a:rPr lang="en-US" sz="1400" dirty="0"/>
              <a:t>Average CPC: </a:t>
            </a:r>
          </a:p>
          <a:p>
            <a:r>
              <a:rPr lang="en-US" sz="4400" b="1" dirty="0">
                <a:solidFill>
                  <a:srgbClr val="D24726"/>
                </a:solidFill>
              </a:rPr>
              <a:t>7.45</a:t>
            </a:r>
          </a:p>
          <a:p>
            <a:endParaRPr lang="en-US" sz="1400" dirty="0"/>
          </a:p>
          <a:p>
            <a:endParaRPr lang="en-US" sz="1400" dirty="0"/>
          </a:p>
          <a:p>
            <a:r>
              <a:rPr lang="en-US" sz="1400" dirty="0"/>
              <a:t>Average CTR: </a:t>
            </a:r>
          </a:p>
          <a:p>
            <a:r>
              <a:rPr lang="en-US" sz="4400" b="1" dirty="0">
                <a:solidFill>
                  <a:srgbClr val="D24726"/>
                </a:solidFill>
              </a:rPr>
              <a:t>10.19</a:t>
            </a:r>
          </a:p>
          <a:p>
            <a:endParaRPr lang="en-US" sz="1400" dirty="0"/>
          </a:p>
          <a:p>
            <a:r>
              <a:rPr lang="en-US" sz="1400" dirty="0"/>
              <a:t>Average CPR: </a:t>
            </a:r>
          </a:p>
          <a:p>
            <a:r>
              <a:rPr lang="en-US" sz="4400" b="1" dirty="0">
                <a:solidFill>
                  <a:srgbClr val="D24726"/>
                </a:solidFill>
              </a:rPr>
              <a:t>18.65</a:t>
            </a:r>
          </a:p>
        </p:txBody>
      </p:sp>
      <p:sp>
        <p:nvSpPr>
          <p:cNvPr id="27" name="TextBox 26">
            <a:extLst>
              <a:ext uri="{FF2B5EF4-FFF2-40B4-BE49-F238E27FC236}">
                <a16:creationId xmlns:a16="http://schemas.microsoft.com/office/drawing/2014/main" id="{8CE168C7-9B3D-4FAA-A111-099BB3C9AB5A}"/>
              </a:ext>
            </a:extLst>
          </p:cNvPr>
          <p:cNvSpPr txBox="1"/>
          <p:nvPr/>
        </p:nvSpPr>
        <p:spPr>
          <a:xfrm>
            <a:off x="630366" y="1456104"/>
            <a:ext cx="6094562" cy="307777"/>
          </a:xfrm>
          <a:prstGeom prst="rect">
            <a:avLst/>
          </a:prstGeom>
          <a:noFill/>
        </p:spPr>
        <p:txBody>
          <a:bodyPr wrap="square" rtlCol="0">
            <a:spAutoFit/>
          </a:bodyPr>
          <a:lstStyle/>
          <a:p>
            <a:r>
              <a:rPr lang="en-US" sz="1400" dirty="0"/>
              <a:t>As per the analysis</a:t>
            </a:r>
            <a:endParaRPr lang="en-US" sz="1400" b="1" dirty="0">
              <a:solidFill>
                <a:srgbClr val="D24726"/>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
                                            <p:txEl>
                                              <p:pRg st="4" end="4"/>
                                            </p:txEl>
                                          </p:spTgt>
                                        </p:tgtEl>
                                        <p:attrNameLst>
                                          <p:attrName>style.visibility</p:attrName>
                                        </p:attrNameLst>
                                      </p:cBhvr>
                                      <p:to>
                                        <p:strVal val="visible"/>
                                      </p:to>
                                    </p:set>
                                    <p:animEffect transition="in" filter="fade">
                                      <p:cBhvr>
                                        <p:cTn id="7" dur="500"/>
                                        <p:tgtEl>
                                          <p:spTgt spid="25">
                                            <p:txEl>
                                              <p:pRg st="4" end="4"/>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
                                            <p:txEl>
                                              <p:pRg st="7" end="7"/>
                                            </p:txEl>
                                          </p:spTgt>
                                        </p:tgtEl>
                                        <p:attrNameLst>
                                          <p:attrName>style.visibility</p:attrName>
                                        </p:attrNameLst>
                                      </p:cBhvr>
                                      <p:to>
                                        <p:strVal val="visible"/>
                                      </p:to>
                                    </p:set>
                                    <p:animEffect transition="in" filter="fade">
                                      <p:cBhvr>
                                        <p:cTn id="11" dur="500"/>
                                        <p:tgtEl>
                                          <p:spTgt spid="25">
                                            <p:txEl>
                                              <p:pRg st="7" end="7"/>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5">
                                            <p:txEl>
                                              <p:pRg st="11" end="11"/>
                                            </p:txEl>
                                          </p:spTgt>
                                        </p:tgtEl>
                                        <p:attrNameLst>
                                          <p:attrName>style.visibility</p:attrName>
                                        </p:attrNameLst>
                                      </p:cBhvr>
                                      <p:to>
                                        <p:strVal val="visible"/>
                                      </p:to>
                                    </p:set>
                                    <p:animEffect transition="in" filter="fade">
                                      <p:cBhvr>
                                        <p:cTn id="15" dur="500"/>
                                        <p:tgtEl>
                                          <p:spTgt spid="25">
                                            <p:txEl>
                                              <p:pRg st="11" end="1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6">
                                            <p:txEl>
                                              <p:pRg st="4" end="4"/>
                                            </p:txEl>
                                          </p:spTgt>
                                        </p:tgtEl>
                                        <p:attrNameLst>
                                          <p:attrName>style.visibility</p:attrName>
                                        </p:attrNameLst>
                                      </p:cBhvr>
                                      <p:to>
                                        <p:strVal val="visible"/>
                                      </p:to>
                                    </p:set>
                                    <p:animEffect transition="in" filter="fade">
                                      <p:cBhvr>
                                        <p:cTn id="19" dur="500"/>
                                        <p:tgtEl>
                                          <p:spTgt spid="26">
                                            <p:txEl>
                                              <p:pRg st="4" end="4"/>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6">
                                            <p:txEl>
                                              <p:pRg st="8" end="8"/>
                                            </p:txEl>
                                          </p:spTgt>
                                        </p:tgtEl>
                                        <p:attrNameLst>
                                          <p:attrName>style.visibility</p:attrName>
                                        </p:attrNameLst>
                                      </p:cBhvr>
                                      <p:to>
                                        <p:strVal val="visible"/>
                                      </p:to>
                                    </p:set>
                                    <p:animEffect transition="in" filter="fade">
                                      <p:cBhvr>
                                        <p:cTn id="23" dur="500"/>
                                        <p:tgtEl>
                                          <p:spTgt spid="26">
                                            <p:txEl>
                                              <p:pRg st="8" end="8"/>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6">
                                            <p:txEl>
                                              <p:pRg st="11" end="11"/>
                                            </p:txEl>
                                          </p:spTgt>
                                        </p:tgtEl>
                                        <p:attrNameLst>
                                          <p:attrName>style.visibility</p:attrName>
                                        </p:attrNameLst>
                                      </p:cBhvr>
                                      <p:to>
                                        <p:strVal val="visible"/>
                                      </p:to>
                                    </p:set>
                                    <p:animEffect transition="in" filter="fade">
                                      <p:cBhvr>
                                        <p:cTn id="27" dur="500"/>
                                        <p:tgtEl>
                                          <p:spTgt spid="2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Campaigns to Discontinue</a:t>
            </a:r>
          </a:p>
        </p:txBody>
      </p:sp>
      <p:sp>
        <p:nvSpPr>
          <p:cNvPr id="27" name="TextBox 26">
            <a:extLst>
              <a:ext uri="{FF2B5EF4-FFF2-40B4-BE49-F238E27FC236}">
                <a16:creationId xmlns:a16="http://schemas.microsoft.com/office/drawing/2014/main" id="{365B0B9F-863F-45C8-AA6D-197B992AF47D}"/>
              </a:ext>
            </a:extLst>
          </p:cNvPr>
          <p:cNvSpPr txBox="1"/>
          <p:nvPr/>
        </p:nvSpPr>
        <p:spPr>
          <a:xfrm>
            <a:off x="630366" y="1456104"/>
            <a:ext cx="6007501" cy="2369880"/>
          </a:xfrm>
          <a:prstGeom prst="rect">
            <a:avLst/>
          </a:prstGeom>
          <a:noFill/>
        </p:spPr>
        <p:txBody>
          <a:bodyPr wrap="square" rtlCol="0">
            <a:spAutoFit/>
          </a:bodyPr>
          <a:lstStyle/>
          <a:p>
            <a:r>
              <a:rPr lang="en-US" sz="1400" dirty="0"/>
              <a:t>These averages still indicate that </a:t>
            </a:r>
          </a:p>
          <a:p>
            <a:endParaRPr lang="en-US" sz="1600" b="1" dirty="0">
              <a:solidFill>
                <a:srgbClr val="D24726"/>
              </a:solidFill>
            </a:endParaRPr>
          </a:p>
          <a:p>
            <a:r>
              <a:rPr lang="en-US" sz="1600" b="1" dirty="0">
                <a:solidFill>
                  <a:srgbClr val="D24726"/>
                </a:solidFill>
              </a:rPr>
              <a:t>Campaign 3 (</a:t>
            </a:r>
            <a:r>
              <a:rPr lang="en-US" sz="1600" b="1" dirty="0" err="1">
                <a:solidFill>
                  <a:srgbClr val="D24726"/>
                </a:solidFill>
              </a:rPr>
              <a:t>SHU_Students</a:t>
            </a:r>
            <a:r>
              <a:rPr lang="en-US" sz="1600" b="1" dirty="0">
                <a:solidFill>
                  <a:srgbClr val="D24726"/>
                </a:solidFill>
              </a:rPr>
              <a:t>(Australia)) </a:t>
            </a:r>
            <a:r>
              <a:rPr lang="en-US" sz="1400" dirty="0"/>
              <a:t>and</a:t>
            </a:r>
          </a:p>
          <a:p>
            <a:endParaRPr lang="en-US" sz="1600" b="1" dirty="0">
              <a:solidFill>
                <a:srgbClr val="D24726"/>
              </a:solidFill>
            </a:endParaRPr>
          </a:p>
          <a:p>
            <a:r>
              <a:rPr lang="en-US" sz="1600" b="1" dirty="0">
                <a:solidFill>
                  <a:srgbClr val="D24726"/>
                </a:solidFill>
              </a:rPr>
              <a:t>Campaign 10 (</a:t>
            </a:r>
            <a:r>
              <a:rPr lang="en-US" sz="1600" b="1" dirty="0" err="1">
                <a:solidFill>
                  <a:srgbClr val="D24726"/>
                </a:solidFill>
              </a:rPr>
              <a:t>SHU_Students</a:t>
            </a:r>
            <a:r>
              <a:rPr lang="en-US" sz="1600" b="1" dirty="0">
                <a:solidFill>
                  <a:srgbClr val="D24726"/>
                </a:solidFill>
              </a:rPr>
              <a:t>(UK))</a:t>
            </a:r>
            <a:r>
              <a:rPr lang="en-US" sz="1400" dirty="0"/>
              <a:t> </a:t>
            </a:r>
          </a:p>
          <a:p>
            <a:endParaRPr lang="en-US" sz="1400" dirty="0"/>
          </a:p>
          <a:p>
            <a:r>
              <a:rPr lang="en-US" sz="1400" dirty="0"/>
              <a:t>are the least effective campaign overall. It has the highest average CPC and CPR and the lowest average CTR across all age groups, suggesting that it's not performing well compared to the other campaigns. Therefore, Campaign 3 should be considered for stopping or further optimization.</a:t>
            </a:r>
          </a:p>
        </p:txBody>
      </p:sp>
      <p:pic>
        <p:nvPicPr>
          <p:cNvPr id="12" name="Graphic 11">
            <a:extLst>
              <a:ext uri="{FF2B5EF4-FFF2-40B4-BE49-F238E27FC236}">
                <a16:creationId xmlns:a16="http://schemas.microsoft.com/office/drawing/2014/main" id="{8DC9A1D7-53B8-4AA1-8F3C-221CA8996ED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37867" y="678011"/>
            <a:ext cx="4433910" cy="5993722"/>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Conclusion </a:t>
            </a:r>
          </a:p>
        </p:txBody>
      </p:sp>
      <p:sp>
        <p:nvSpPr>
          <p:cNvPr id="27" name="TextBox 26">
            <a:extLst>
              <a:ext uri="{FF2B5EF4-FFF2-40B4-BE49-F238E27FC236}">
                <a16:creationId xmlns:a16="http://schemas.microsoft.com/office/drawing/2014/main" id="{365B0B9F-863F-45C8-AA6D-197B992AF47D}"/>
              </a:ext>
            </a:extLst>
          </p:cNvPr>
          <p:cNvSpPr txBox="1"/>
          <p:nvPr/>
        </p:nvSpPr>
        <p:spPr>
          <a:xfrm>
            <a:off x="521207" y="1565431"/>
            <a:ext cx="4534301" cy="2246769"/>
          </a:xfrm>
          <a:prstGeom prst="rect">
            <a:avLst/>
          </a:prstGeom>
          <a:noFill/>
        </p:spPr>
        <p:txBody>
          <a:bodyPr wrap="square" rtlCol="0">
            <a:spAutoFit/>
          </a:bodyPr>
          <a:lstStyle/>
          <a:p>
            <a:r>
              <a:rPr lang="en-US" sz="1400" dirty="0"/>
              <a:t>In summary, discontinuing </a:t>
            </a:r>
            <a:r>
              <a:rPr lang="en-US" sz="1400" dirty="0">
                <a:solidFill>
                  <a:srgbClr val="D24726"/>
                </a:solidFill>
              </a:rPr>
              <a:t>Campaign 3 (</a:t>
            </a:r>
            <a:r>
              <a:rPr lang="en-US" sz="1400" dirty="0" err="1">
                <a:solidFill>
                  <a:srgbClr val="D24726"/>
                </a:solidFill>
              </a:rPr>
              <a:t>SHU_Students</a:t>
            </a:r>
            <a:r>
              <a:rPr lang="en-US" sz="1400" dirty="0">
                <a:solidFill>
                  <a:srgbClr val="D24726"/>
                </a:solidFill>
              </a:rPr>
              <a:t>(Australia)) </a:t>
            </a:r>
            <a:r>
              <a:rPr lang="en-US" sz="1400" dirty="0"/>
              <a:t>due to its inefficiency in engaging the audience and considering alternative strategies is a prudent choice. For </a:t>
            </a:r>
            <a:r>
              <a:rPr lang="en-US" sz="1400" dirty="0">
                <a:solidFill>
                  <a:srgbClr val="D24726"/>
                </a:solidFill>
              </a:rPr>
              <a:t>Campaign 10 (</a:t>
            </a:r>
            <a:r>
              <a:rPr lang="en-US" sz="1400" dirty="0" err="1">
                <a:solidFill>
                  <a:srgbClr val="D24726"/>
                </a:solidFill>
              </a:rPr>
              <a:t>SHU_Students</a:t>
            </a:r>
            <a:r>
              <a:rPr lang="en-US" sz="1400" dirty="0">
                <a:solidFill>
                  <a:srgbClr val="D24726"/>
                </a:solidFill>
              </a:rPr>
              <a:t>(UK)), </a:t>
            </a:r>
            <a:r>
              <a:rPr lang="en-US" sz="1400" dirty="0"/>
              <a:t>exploring optimizations is recommended to enhance its effectiveness and overall campaign performance. Regular monitoring and testing of these strategies will be essential to achieve better results and ROI in future campaigns..</a:t>
            </a:r>
          </a:p>
          <a:p>
            <a:endParaRPr lang="en-US" sz="1400" dirty="0"/>
          </a:p>
        </p:txBody>
      </p:sp>
      <p:pic>
        <p:nvPicPr>
          <p:cNvPr id="3" name="Graphic 2">
            <a:extLst>
              <a:ext uri="{FF2B5EF4-FFF2-40B4-BE49-F238E27FC236}">
                <a16:creationId xmlns:a16="http://schemas.microsoft.com/office/drawing/2014/main" id="{0C3F36A9-EFF9-43AD-B5E3-07C553337C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83068" y="558798"/>
            <a:ext cx="3952996" cy="5977467"/>
          </a:xfrm>
          <a:prstGeom prst="rect">
            <a:avLst/>
          </a:prstGeom>
        </p:spPr>
      </p:pic>
      <p:sp>
        <p:nvSpPr>
          <p:cNvPr id="7" name="TextBox 6">
            <a:extLst>
              <a:ext uri="{FF2B5EF4-FFF2-40B4-BE49-F238E27FC236}">
                <a16:creationId xmlns:a16="http://schemas.microsoft.com/office/drawing/2014/main" id="{70FE75FD-8B67-43A0-A6CE-47B8C0D729D5}"/>
              </a:ext>
            </a:extLst>
          </p:cNvPr>
          <p:cNvSpPr txBox="1"/>
          <p:nvPr/>
        </p:nvSpPr>
        <p:spPr>
          <a:xfrm>
            <a:off x="7162800" y="3812200"/>
            <a:ext cx="4504267" cy="2246769"/>
          </a:xfrm>
          <a:prstGeom prst="rect">
            <a:avLst/>
          </a:prstGeom>
          <a:noFill/>
        </p:spPr>
        <p:txBody>
          <a:bodyPr wrap="square" rtlCol="0">
            <a:spAutoFit/>
          </a:bodyPr>
          <a:lstStyle/>
          <a:p>
            <a:r>
              <a:rPr lang="en-US" sz="1400" dirty="0"/>
              <a:t>Based on the averages</a:t>
            </a:r>
            <a:r>
              <a:rPr lang="en-US" sz="1400" dirty="0">
                <a:solidFill>
                  <a:srgbClr val="D24726"/>
                </a:solidFill>
              </a:rPr>
              <a:t>, Campaign 8 (</a:t>
            </a:r>
            <a:r>
              <a:rPr lang="en-US" sz="1400" dirty="0" err="1">
                <a:solidFill>
                  <a:srgbClr val="D24726"/>
                </a:solidFill>
              </a:rPr>
              <a:t>SHU_Students</a:t>
            </a:r>
            <a:r>
              <a:rPr lang="en-US" sz="1400" dirty="0">
                <a:solidFill>
                  <a:srgbClr val="D24726"/>
                </a:solidFill>
              </a:rPr>
              <a:t> (Nigeria)) </a:t>
            </a:r>
            <a:r>
              <a:rPr lang="en-US" sz="1400" dirty="0"/>
              <a:t>stands out as the most effective campaign. It has the lowest average CPC, the highest average CTR, and a relatively low average CPR across all age groups. This suggests that Campaign 8 has been successful in engaging the audience at a lower cost and generating better click-through rates.</a:t>
            </a:r>
          </a:p>
          <a:p>
            <a:endParaRPr lang="en-US" sz="1400" dirty="0"/>
          </a:p>
          <a:p>
            <a:r>
              <a:rPr lang="en-US" sz="1400" dirty="0"/>
              <a:t>Therefore, </a:t>
            </a:r>
            <a:r>
              <a:rPr lang="en-US" sz="1400" dirty="0">
                <a:solidFill>
                  <a:srgbClr val="D24726"/>
                </a:solidFill>
              </a:rPr>
              <a:t>Campaign 8 (</a:t>
            </a:r>
            <a:r>
              <a:rPr lang="en-US" sz="1400" dirty="0" err="1">
                <a:solidFill>
                  <a:srgbClr val="D24726"/>
                </a:solidFill>
              </a:rPr>
              <a:t>SHU_Students</a:t>
            </a:r>
            <a:r>
              <a:rPr lang="en-US" sz="1400" dirty="0">
                <a:solidFill>
                  <a:srgbClr val="D24726"/>
                </a:solidFill>
              </a:rPr>
              <a:t> (Nigeria)) </a:t>
            </a:r>
            <a:r>
              <a:rPr lang="en-US" sz="1400" dirty="0"/>
              <a:t>is the most effective campaign in this analysis.</a:t>
            </a:r>
          </a:p>
        </p:txBody>
      </p:sp>
    </p:spTree>
    <p:extLst>
      <p:ext uri="{BB962C8B-B14F-4D97-AF65-F5344CB8AC3E}">
        <p14:creationId xmlns:p14="http://schemas.microsoft.com/office/powerpoint/2010/main" val="9553958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563EE24-83AF-4B4D-B45B-11D1ECD4364A}">
  <ds:schemaRefs>
    <ds:schemaRef ds:uri="http://schemas.microsoft.com/sharepoint/v3/contenttype/forms"/>
  </ds:schemaRefs>
</ds:datastoreItem>
</file>

<file path=customXml/itemProps3.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{CD409866-0CE3-4867-B040-B2BC4C6A2534}tf10001108_win32</Template>
  <TotalTime>274</TotalTime>
  <Words>607</Words>
  <Application>Microsoft Office PowerPoint</Application>
  <PresentationFormat>Widescreen</PresentationFormat>
  <Paragraphs>100</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Segoe UI</vt:lpstr>
      <vt:lpstr>Segoe UI Light</vt:lpstr>
      <vt:lpstr>Segoe UI Semibold</vt:lpstr>
      <vt:lpstr>Söhne</vt:lpstr>
      <vt:lpstr>Custom</vt:lpstr>
      <vt:lpstr>SUPERHERO U MARKETING CAMPAIGN ANALYSIS</vt:lpstr>
      <vt:lpstr>Meet the Team</vt:lpstr>
      <vt:lpstr>Superhero U Event Overview</vt:lpstr>
      <vt:lpstr>Understanding Facebook Ads</vt:lpstr>
      <vt:lpstr>Understanding Superhero U Ad Campaigns</vt:lpstr>
      <vt:lpstr>Campaign Analysis</vt:lpstr>
      <vt:lpstr>PowerPoint Presentation</vt:lpstr>
      <vt:lpstr>Campaigns to Discontinue</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SUPERHERO U MARKETING CAMPAIGN ANALYSIS</dc:title>
  <dc:creator>SACHIN KAKDE</dc:creator>
  <cp:keywords/>
  <cp:lastModifiedBy>SACHIN KAKDE</cp:lastModifiedBy>
  <cp:revision>22</cp:revision>
  <dcterms:created xsi:type="dcterms:W3CDTF">2023-09-09T05:42:59Z</dcterms:created>
  <dcterms:modified xsi:type="dcterms:W3CDTF">2023-09-10T13:58:08Z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