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3729" y="497840"/>
            <a:ext cx="53365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63269" y="2091690"/>
            <a:ext cx="2133600" cy="423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6FF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1430" y="2000250"/>
            <a:ext cx="6581139" cy="1913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943100"/>
            <a:ext cx="8686800" cy="401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ezwanwahid@gmail.com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1219" y="1238250"/>
            <a:ext cx="7467600" cy="3114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0" y="223520"/>
            <a:ext cx="1205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C</a:t>
            </a:r>
            <a:r>
              <a:rPr dirty="0" sz="4400" spc="5" b="1">
                <a:solidFill>
                  <a:srgbClr val="FFFF66"/>
                </a:solidFill>
                <a:latin typeface="Arial"/>
                <a:cs typeface="Arial"/>
              </a:rPr>
              <a:t>i</a:t>
            </a: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lia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1290319"/>
            <a:ext cx="6400800" cy="518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0" y="223520"/>
            <a:ext cx="1205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C</a:t>
            </a:r>
            <a:r>
              <a:rPr dirty="0" sz="4400" spc="5" b="1">
                <a:solidFill>
                  <a:srgbClr val="FFFF66"/>
                </a:solidFill>
                <a:latin typeface="Arial"/>
                <a:cs typeface="Arial"/>
              </a:rPr>
              <a:t>i</a:t>
            </a: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lia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219200"/>
            <a:ext cx="73914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497840"/>
            <a:ext cx="17926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C</a:t>
            </a:r>
            <a:r>
              <a:rPr dirty="0" sz="4400" spc="-10" b="1">
                <a:solidFill>
                  <a:srgbClr val="FFFF66"/>
                </a:solidFill>
                <a:latin typeface="Arial"/>
                <a:cs typeface="Arial"/>
              </a:rPr>
              <a:t>o</a:t>
            </a: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ugh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6134100" cy="3917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cough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sudden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often repetitively  occurring reflex which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clear the large 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breathing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passages from secretions, irritants,  foreign particles and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microbes.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800" spc="-5" b="1">
                <a:solidFill>
                  <a:srgbClr val="FFFF66"/>
                </a:solidFill>
                <a:latin typeface="Arial"/>
                <a:cs typeface="Arial"/>
              </a:rPr>
              <a:t>Classification:</a:t>
            </a:r>
            <a:endParaRPr sz="28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880"/>
              </a:spcBef>
              <a:buClr>
                <a:srgbClr val="FFFF66"/>
              </a:buClr>
              <a:buAutoNum type="arabicPeriod"/>
              <a:tabLst>
                <a:tab pos="353060" algn="l"/>
              </a:tabLst>
            </a:pPr>
            <a:r>
              <a:rPr dirty="0" sz="2400" spc="-5" b="1">
                <a:solidFill>
                  <a:srgbClr val="FFBF00"/>
                </a:solidFill>
                <a:latin typeface="Arial"/>
                <a:cs typeface="Arial"/>
              </a:rPr>
              <a:t>Non Productive cough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Dry Cough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890"/>
              </a:spcBef>
              <a:buClr>
                <a:srgbClr val="FFFF66"/>
              </a:buClr>
              <a:buAutoNum type="arabicPeriod"/>
              <a:tabLst>
                <a:tab pos="353060" algn="l"/>
              </a:tabLst>
            </a:pPr>
            <a:r>
              <a:rPr dirty="0" sz="2400" spc="-5" b="1">
                <a:solidFill>
                  <a:srgbClr val="FFBF00"/>
                </a:solidFill>
                <a:latin typeface="Arial"/>
                <a:cs typeface="Arial"/>
              </a:rPr>
              <a:t>Productive cough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Wet cough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200" y="3276600"/>
            <a:ext cx="23241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9595"/>
              </a:lnSpc>
              <a:spcBef>
                <a:spcPts val="100"/>
              </a:spcBef>
            </a:pPr>
            <a:r>
              <a:rPr dirty="0" spc="-5"/>
              <a:t>Winkof</a:t>
            </a:r>
          </a:p>
          <a:p>
            <a:pPr algn="ctr">
              <a:lnSpc>
                <a:spcPts val="5275"/>
              </a:lnSpc>
            </a:pPr>
            <a:r>
              <a:rPr dirty="0" sz="4400" spc="-10">
                <a:solidFill>
                  <a:srgbClr val="000000"/>
                </a:solidFill>
              </a:rPr>
              <a:t>Ambroxol </a:t>
            </a:r>
            <a:r>
              <a:rPr dirty="0" sz="4400" spc="-5">
                <a:solidFill>
                  <a:srgbClr val="000000"/>
                </a:solidFill>
              </a:rPr>
              <a:t>Hydrochlorid</a:t>
            </a:r>
            <a:r>
              <a:rPr dirty="0" sz="4400" spc="-65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BP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250" y="375920"/>
            <a:ext cx="71678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66"/>
                </a:solidFill>
              </a:rPr>
              <a:t>Drugs</a:t>
            </a:r>
            <a:r>
              <a:rPr dirty="0" sz="4400" spc="-5">
                <a:solidFill>
                  <a:srgbClr val="FFFF66"/>
                </a:solidFill>
              </a:rPr>
              <a:t> </a:t>
            </a:r>
            <a:r>
              <a:rPr dirty="0" sz="4400" spc="-5">
                <a:solidFill>
                  <a:srgbClr val="FFFF66"/>
                </a:solidFill>
              </a:rPr>
              <a:t>of</a:t>
            </a:r>
            <a:r>
              <a:rPr dirty="0" sz="4400" spc="-5">
                <a:solidFill>
                  <a:srgbClr val="FFFF66"/>
                </a:solidFill>
              </a:rPr>
              <a:t> </a:t>
            </a:r>
            <a:r>
              <a:rPr dirty="0" sz="4400" spc="-5">
                <a:solidFill>
                  <a:srgbClr val="FFFF66"/>
                </a:solidFill>
              </a:rPr>
              <a:t>Respiratory</a:t>
            </a:r>
            <a:r>
              <a:rPr dirty="0" sz="4400" spc="-35">
                <a:solidFill>
                  <a:srgbClr val="FFFF66"/>
                </a:solidFill>
              </a:rPr>
              <a:t> </a:t>
            </a:r>
            <a:r>
              <a:rPr dirty="0" sz="4400" spc="-5">
                <a:solidFill>
                  <a:srgbClr val="FFFF66"/>
                </a:solidFill>
              </a:rPr>
              <a:t>System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85140" y="1522730"/>
            <a:ext cx="8049259" cy="5077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8489" y="497840"/>
            <a:ext cx="53581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Arial"/>
                <a:cs typeface="Arial"/>
              </a:rPr>
              <a:t>Product</a:t>
            </a:r>
            <a:r>
              <a:rPr dirty="0" sz="4400" spc="-45" b="1">
                <a:latin typeface="Arial"/>
                <a:cs typeface="Arial"/>
              </a:rPr>
              <a:t> </a:t>
            </a:r>
            <a:r>
              <a:rPr dirty="0" sz="4400" spc="-10" b="1">
                <a:latin typeface="Arial"/>
                <a:cs typeface="Arial"/>
              </a:rPr>
              <a:t>Information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" y="2143760"/>
            <a:ext cx="8297545" cy="35001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1283970" indent="101600">
              <a:lnSpc>
                <a:spcPct val="137500"/>
              </a:lnSpc>
              <a:spcBef>
                <a:spcPts val="580"/>
              </a:spcBef>
            </a:pPr>
            <a:r>
              <a:rPr dirty="0" sz="3200" b="1">
                <a:solidFill>
                  <a:srgbClr val="FFFF00"/>
                </a:solidFill>
                <a:latin typeface="Times New Roman"/>
                <a:cs typeface="Times New Roman"/>
              </a:rPr>
              <a:t>Winkof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is a preparation of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Ambroxol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Hydrochloride.  It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possesses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both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Expectorant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Mucolytic</a:t>
            </a:r>
            <a:r>
              <a:rPr dirty="0" sz="2400" spc="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effects.</a:t>
            </a:r>
            <a:endParaRPr sz="2400">
              <a:latin typeface="Times New Roman"/>
              <a:cs typeface="Times New Roman"/>
            </a:endParaRPr>
          </a:p>
          <a:p>
            <a:pPr marL="12700" marR="8255" indent="914400">
              <a:lnSpc>
                <a:spcPct val="150000"/>
              </a:lnSpc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It increases bronchial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secretion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decreases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viscosity to 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make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coughs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productive.</a:t>
            </a:r>
            <a:endParaRPr sz="24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50000"/>
              </a:lnSpc>
              <a:tabLst>
                <a:tab pos="1292225" algn="l"/>
                <a:tab pos="2285365" algn="l"/>
                <a:tab pos="2839085" algn="l"/>
                <a:tab pos="3627754" algn="l"/>
                <a:tab pos="4600575" algn="l"/>
                <a:tab pos="5017135" algn="l"/>
                <a:tab pos="5568315" algn="l"/>
                <a:tab pos="7054215" algn="l"/>
                <a:tab pos="7843520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It	d</a:t>
            </a: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lutes	</a:t>
            </a: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he	thick	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us	in	t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spi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ion	t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ck	and 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facilitates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excretion of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720" y="375920"/>
            <a:ext cx="26981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66"/>
                </a:solidFill>
              </a:rPr>
              <a:t>Indications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8469" y="1480820"/>
            <a:ext cx="7740015" cy="511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3070" marR="105029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32434" algn="l"/>
                <a:tab pos="43307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Acute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Chronic Bronchitis Gi Kvi‡b m„ó  k¦vmZ‡š¿i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Cough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`~i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K‡i|</a:t>
            </a:r>
            <a:endParaRPr sz="2800">
              <a:latin typeface="Arial"/>
              <a:cs typeface="Arial"/>
            </a:endParaRPr>
          </a:p>
          <a:p>
            <a:pPr marL="341630" marR="5080" indent="-328930">
              <a:lnSpc>
                <a:spcPts val="3220"/>
              </a:lnSpc>
              <a:spcBef>
                <a:spcPts val="2400"/>
              </a:spcBef>
              <a:buChar char="•"/>
              <a:tabLst>
                <a:tab pos="340995" algn="l"/>
                <a:tab pos="341630" algn="l"/>
              </a:tabLst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Laryngitis, Pharyngitis, Sinusitis BZ¨vw` †iv‡Mi  Kvi‡b </a:t>
            </a:r>
            <a:r>
              <a:rPr dirty="0" sz="2700" spc="-5">
                <a:solidFill>
                  <a:srgbClr val="FFFFFF"/>
                </a:solidFill>
                <a:latin typeface="Arial"/>
                <a:cs typeface="Arial"/>
              </a:rPr>
              <a:t>m„ó 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Cough</a:t>
            </a:r>
            <a:r>
              <a:rPr dirty="0" sz="2700" spc="-15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ey‡K </a:t>
            </a:r>
            <a:r>
              <a:rPr dirty="0" sz="2700" spc="-40">
                <a:solidFill>
                  <a:srgbClr val="FFFFFF"/>
                </a:solidFill>
                <a:latin typeface="Arial"/>
                <a:cs typeface="Arial"/>
              </a:rPr>
              <a:t>e¨v_v </a:t>
            </a:r>
            <a:r>
              <a:rPr dirty="0" sz="2700" spc="-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Mjvi </a:t>
            </a:r>
            <a:r>
              <a:rPr dirty="0" sz="2700" spc="-35">
                <a:solidFill>
                  <a:srgbClr val="FFFFFF"/>
                </a:solidFill>
                <a:latin typeface="Arial"/>
                <a:cs typeface="Arial"/>
              </a:rPr>
              <a:t>e¨v_v </a:t>
            </a:r>
            <a:r>
              <a:rPr dirty="0" sz="2700" spc="-5">
                <a:solidFill>
                  <a:srgbClr val="FFFFFF"/>
                </a:solidFill>
                <a:latin typeface="Arial"/>
                <a:cs typeface="Arial"/>
              </a:rPr>
              <a:t>`~i</a:t>
            </a:r>
            <a:r>
              <a:rPr dirty="0" sz="27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K‡i|</a:t>
            </a:r>
            <a:endParaRPr sz="2700">
              <a:latin typeface="Arial"/>
              <a:cs typeface="Arial"/>
            </a:endParaRPr>
          </a:p>
          <a:p>
            <a:pPr lvl="1" marL="417830" indent="-328930">
              <a:lnSpc>
                <a:spcPts val="3229"/>
              </a:lnSpc>
              <a:spcBef>
                <a:spcPts val="1840"/>
              </a:spcBef>
              <a:buChar char="•"/>
              <a:tabLst>
                <a:tab pos="417195" algn="l"/>
                <a:tab pos="417830" algn="l"/>
              </a:tabLst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Asthmatic Bronchitis </a:t>
            </a:r>
            <a:r>
              <a:rPr dirty="0" sz="2700" spc="-15">
                <a:solidFill>
                  <a:srgbClr val="FFFFFF"/>
                </a:solidFill>
                <a:latin typeface="Arial"/>
                <a:cs typeface="Arial"/>
              </a:rPr>
              <a:t>Gi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Kvi‡b </a:t>
            </a:r>
            <a:r>
              <a:rPr dirty="0" sz="2700" spc="-5">
                <a:solidFill>
                  <a:srgbClr val="FFFFFF"/>
                </a:solidFill>
                <a:latin typeface="Arial"/>
                <a:cs typeface="Arial"/>
              </a:rPr>
              <a:t>m„ó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njy` ev</a:t>
            </a:r>
            <a:r>
              <a:rPr dirty="0" sz="27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meyR</a:t>
            </a:r>
            <a:endParaRPr sz="2700">
              <a:latin typeface="Arial"/>
              <a:cs typeface="Arial"/>
            </a:endParaRPr>
          </a:p>
          <a:p>
            <a:pPr marL="417830">
              <a:lnSpc>
                <a:spcPts val="3229"/>
              </a:lnSpc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Cough, ey‡K </a:t>
            </a:r>
            <a:r>
              <a:rPr dirty="0" sz="2700" spc="-40">
                <a:solidFill>
                  <a:srgbClr val="FFFFFF"/>
                </a:solidFill>
                <a:latin typeface="Arial"/>
                <a:cs typeface="Arial"/>
              </a:rPr>
              <a:t>e¨v_v </a:t>
            </a:r>
            <a:r>
              <a:rPr dirty="0" sz="2700" spc="-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700" spc="-15">
                <a:solidFill>
                  <a:srgbClr val="FFFFFF"/>
                </a:solidFill>
                <a:latin typeface="Arial"/>
                <a:cs typeface="Arial"/>
              </a:rPr>
              <a:t>k¦vmKó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`~i</a:t>
            </a:r>
            <a:r>
              <a:rPr dirty="0" sz="27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5">
                <a:solidFill>
                  <a:srgbClr val="FFFFFF"/>
                </a:solidFill>
                <a:latin typeface="Arial"/>
                <a:cs typeface="Arial"/>
              </a:rPr>
              <a:t>K‡i|</a:t>
            </a:r>
            <a:endParaRPr sz="2700">
              <a:latin typeface="Arial"/>
              <a:cs typeface="Arial"/>
            </a:endParaRPr>
          </a:p>
          <a:p>
            <a:pPr marL="341630" marR="333375" indent="-328930">
              <a:lnSpc>
                <a:spcPct val="100000"/>
              </a:lnSpc>
              <a:spcBef>
                <a:spcPts val="1930"/>
              </a:spcBef>
              <a:buChar char="•"/>
              <a:tabLst>
                <a:tab pos="340995" algn="l"/>
                <a:tab pos="341630" algn="l"/>
              </a:tabLst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Bronchiectasis Gi Kvi‡b m„ó `~M©Ühy³ njy` ev  meyR Cough `~i K‡i|</a:t>
            </a:r>
            <a:endParaRPr sz="2700">
              <a:latin typeface="Arial"/>
              <a:cs typeface="Arial"/>
            </a:endParaRPr>
          </a:p>
          <a:p>
            <a:pPr marL="341630" indent="-328930">
              <a:lnSpc>
                <a:spcPts val="3229"/>
              </a:lnSpc>
              <a:spcBef>
                <a:spcPts val="1330"/>
              </a:spcBef>
              <a:buChar char="•"/>
              <a:tabLst>
                <a:tab pos="340995" algn="l"/>
                <a:tab pos="341630" algn="l"/>
                <a:tab pos="3536315" algn="l"/>
              </a:tabLst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Chronic</a:t>
            </a:r>
            <a:r>
              <a:rPr dirty="0" sz="27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Pneumonia	Gi Kvi‡b m„ó Nb</a:t>
            </a:r>
            <a:r>
              <a:rPr dirty="0" sz="27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Cough,</a:t>
            </a:r>
            <a:endParaRPr sz="2700">
              <a:latin typeface="Arial"/>
              <a:cs typeface="Arial"/>
            </a:endParaRPr>
          </a:p>
          <a:p>
            <a:pPr marL="341630">
              <a:lnSpc>
                <a:spcPts val="3229"/>
              </a:lnSpc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ey‡K </a:t>
            </a:r>
            <a:r>
              <a:rPr dirty="0" sz="2700" spc="-40">
                <a:solidFill>
                  <a:srgbClr val="FFFFFF"/>
                </a:solidFill>
                <a:latin typeface="Arial"/>
                <a:cs typeface="Arial"/>
              </a:rPr>
              <a:t>e¨v_v </a:t>
            </a:r>
            <a:r>
              <a:rPr dirty="0" sz="2700" spc="-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700" spc="-15">
                <a:solidFill>
                  <a:srgbClr val="FFFFFF"/>
                </a:solidFill>
                <a:latin typeface="Arial"/>
                <a:cs typeface="Arial"/>
              </a:rPr>
              <a:t>k¦vmKó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`~i</a:t>
            </a:r>
            <a:r>
              <a:rPr dirty="0" sz="27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K‡i|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150" y="497840"/>
            <a:ext cx="5213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66"/>
                </a:solidFill>
              </a:rPr>
              <a:t>Mechanism</a:t>
            </a:r>
            <a:r>
              <a:rPr dirty="0" sz="4400" spc="-5">
                <a:solidFill>
                  <a:srgbClr val="FFFF66"/>
                </a:solidFill>
              </a:rPr>
              <a:t> </a:t>
            </a:r>
            <a:r>
              <a:rPr dirty="0" sz="4400" spc="-5">
                <a:solidFill>
                  <a:srgbClr val="FFFF66"/>
                </a:solidFill>
              </a:rPr>
              <a:t>of</a:t>
            </a:r>
            <a:r>
              <a:rPr dirty="0" sz="4400" spc="-50">
                <a:solidFill>
                  <a:srgbClr val="FFFF66"/>
                </a:solidFill>
              </a:rPr>
              <a:t> </a:t>
            </a:r>
            <a:r>
              <a:rPr dirty="0" sz="4400" spc="-5">
                <a:solidFill>
                  <a:srgbClr val="FFFF66"/>
                </a:solidFill>
              </a:rPr>
              <a:t>Action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457950" y="5087620"/>
            <a:ext cx="632460" cy="642620"/>
          </a:xfrm>
          <a:custGeom>
            <a:avLst/>
            <a:gdLst/>
            <a:ahLst/>
            <a:cxnLst/>
            <a:rect l="l" t="t" r="r" b="b"/>
            <a:pathLst>
              <a:path w="632459" h="642620">
                <a:moveTo>
                  <a:pt x="0" y="642619"/>
                </a:moveTo>
                <a:lnTo>
                  <a:pt x="0" y="321309"/>
                </a:lnTo>
                <a:lnTo>
                  <a:pt x="632459" y="321309"/>
                </a:lnTo>
                <a:lnTo>
                  <a:pt x="632459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55850" y="5133340"/>
            <a:ext cx="632460" cy="641350"/>
          </a:xfrm>
          <a:custGeom>
            <a:avLst/>
            <a:gdLst/>
            <a:ahLst/>
            <a:cxnLst/>
            <a:rect l="l" t="t" r="r" b="b"/>
            <a:pathLst>
              <a:path w="632460" h="641350">
                <a:moveTo>
                  <a:pt x="632460" y="641350"/>
                </a:moveTo>
                <a:lnTo>
                  <a:pt x="0" y="641350"/>
                </a:ln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86880" y="4169409"/>
            <a:ext cx="0" cy="321310"/>
          </a:xfrm>
          <a:custGeom>
            <a:avLst/>
            <a:gdLst/>
            <a:ahLst/>
            <a:cxnLst/>
            <a:rect l="l" t="t" r="r" b="b"/>
            <a:pathLst>
              <a:path w="0" h="321310">
                <a:moveTo>
                  <a:pt x="0" y="321309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55850" y="4169409"/>
            <a:ext cx="0" cy="321310"/>
          </a:xfrm>
          <a:custGeom>
            <a:avLst/>
            <a:gdLst/>
            <a:ahLst/>
            <a:cxnLst/>
            <a:rect l="l" t="t" r="r" b="b"/>
            <a:pathLst>
              <a:path w="0" h="321310">
                <a:moveTo>
                  <a:pt x="0" y="321309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86880" y="3205479"/>
            <a:ext cx="0" cy="321310"/>
          </a:xfrm>
          <a:custGeom>
            <a:avLst/>
            <a:gdLst/>
            <a:ahLst/>
            <a:cxnLst/>
            <a:rect l="l" t="t" r="r" b="b"/>
            <a:pathLst>
              <a:path w="0" h="321310">
                <a:moveTo>
                  <a:pt x="0" y="32131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55850" y="3205479"/>
            <a:ext cx="0" cy="321310"/>
          </a:xfrm>
          <a:custGeom>
            <a:avLst/>
            <a:gdLst/>
            <a:ahLst/>
            <a:cxnLst/>
            <a:rect l="l" t="t" r="r" b="b"/>
            <a:pathLst>
              <a:path w="0" h="321310">
                <a:moveTo>
                  <a:pt x="0" y="32131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42210" y="1367789"/>
            <a:ext cx="4344670" cy="1195070"/>
          </a:xfrm>
          <a:custGeom>
            <a:avLst/>
            <a:gdLst/>
            <a:ahLst/>
            <a:cxnLst/>
            <a:rect l="l" t="t" r="r" b="b"/>
            <a:pathLst>
              <a:path w="4344670" h="1195070">
                <a:moveTo>
                  <a:pt x="4344670" y="1195070"/>
                </a:moveTo>
                <a:lnTo>
                  <a:pt x="4344670" y="0"/>
                </a:lnTo>
                <a:lnTo>
                  <a:pt x="0" y="0"/>
                </a:lnTo>
                <a:lnTo>
                  <a:pt x="0" y="1106170"/>
                </a:lnTo>
                <a:lnTo>
                  <a:pt x="2129790" y="1106170"/>
                </a:lnTo>
                <a:lnTo>
                  <a:pt x="2129790" y="87376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55850" y="1367789"/>
            <a:ext cx="4345940" cy="1195070"/>
          </a:xfrm>
          <a:custGeom>
            <a:avLst/>
            <a:gdLst/>
            <a:ahLst/>
            <a:cxnLst/>
            <a:rect l="l" t="t" r="r" b="b"/>
            <a:pathLst>
              <a:path w="4345940" h="1195070">
                <a:moveTo>
                  <a:pt x="0" y="1195070"/>
                </a:moveTo>
                <a:lnTo>
                  <a:pt x="0" y="0"/>
                </a:lnTo>
                <a:lnTo>
                  <a:pt x="4345940" y="0"/>
                </a:lnTo>
                <a:lnTo>
                  <a:pt x="4345940" y="1106170"/>
                </a:lnTo>
                <a:lnTo>
                  <a:pt x="2216150" y="1106170"/>
                </a:lnTo>
                <a:lnTo>
                  <a:pt x="2216150" y="87376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73350" y="1600200"/>
            <a:ext cx="3797300" cy="641350"/>
          </a:xfrm>
          <a:custGeom>
            <a:avLst/>
            <a:gdLst/>
            <a:ahLst/>
            <a:cxnLst/>
            <a:rect l="l" t="t" r="r" b="b"/>
            <a:pathLst>
              <a:path w="3797300" h="641350">
                <a:moveTo>
                  <a:pt x="3689350" y="0"/>
                </a:moveTo>
                <a:lnTo>
                  <a:pt x="106680" y="0"/>
                </a:ln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79"/>
                </a:lnTo>
                <a:lnTo>
                  <a:pt x="0" y="534670"/>
                </a:lnTo>
                <a:lnTo>
                  <a:pt x="9167" y="573841"/>
                </a:lnTo>
                <a:lnTo>
                  <a:pt x="33337" y="608012"/>
                </a:lnTo>
                <a:lnTo>
                  <a:pt x="67508" y="632182"/>
                </a:lnTo>
                <a:lnTo>
                  <a:pt x="106680" y="641350"/>
                </a:lnTo>
                <a:lnTo>
                  <a:pt x="3689350" y="641350"/>
                </a:lnTo>
                <a:lnTo>
                  <a:pt x="3728720" y="632182"/>
                </a:lnTo>
                <a:lnTo>
                  <a:pt x="3763327" y="608012"/>
                </a:lnTo>
                <a:lnTo>
                  <a:pt x="3787933" y="573841"/>
                </a:lnTo>
                <a:lnTo>
                  <a:pt x="3797300" y="534670"/>
                </a:lnTo>
                <a:lnTo>
                  <a:pt x="3797300" y="106679"/>
                </a:lnTo>
                <a:lnTo>
                  <a:pt x="3787933" y="67508"/>
                </a:lnTo>
                <a:lnTo>
                  <a:pt x="3763327" y="33337"/>
                </a:lnTo>
                <a:lnTo>
                  <a:pt x="3728719" y="9167"/>
                </a:lnTo>
                <a:lnTo>
                  <a:pt x="368935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73350" y="1600200"/>
            <a:ext cx="3797300" cy="641350"/>
          </a:xfrm>
          <a:custGeom>
            <a:avLst/>
            <a:gdLst/>
            <a:ahLst/>
            <a:cxnLst/>
            <a:rect l="l" t="t" r="r" b="b"/>
            <a:pathLst>
              <a:path w="3797300" h="641350">
                <a:moveTo>
                  <a:pt x="106680" y="0"/>
                </a:move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79"/>
                </a:lnTo>
                <a:lnTo>
                  <a:pt x="0" y="534670"/>
                </a:lnTo>
                <a:lnTo>
                  <a:pt x="9167" y="573841"/>
                </a:lnTo>
                <a:lnTo>
                  <a:pt x="33337" y="608012"/>
                </a:lnTo>
                <a:lnTo>
                  <a:pt x="67508" y="632182"/>
                </a:lnTo>
                <a:lnTo>
                  <a:pt x="106680" y="641350"/>
                </a:lnTo>
                <a:lnTo>
                  <a:pt x="3689350" y="641350"/>
                </a:lnTo>
                <a:lnTo>
                  <a:pt x="3728720" y="632182"/>
                </a:lnTo>
                <a:lnTo>
                  <a:pt x="3763327" y="608012"/>
                </a:lnTo>
                <a:lnTo>
                  <a:pt x="3787933" y="573841"/>
                </a:lnTo>
                <a:lnTo>
                  <a:pt x="3797300" y="534670"/>
                </a:lnTo>
                <a:lnTo>
                  <a:pt x="3797300" y="106679"/>
                </a:lnTo>
                <a:lnTo>
                  <a:pt x="3787933" y="67508"/>
                </a:lnTo>
                <a:lnTo>
                  <a:pt x="3763327" y="33337"/>
                </a:lnTo>
                <a:lnTo>
                  <a:pt x="3728719" y="9167"/>
                </a:lnTo>
                <a:lnTo>
                  <a:pt x="3689350" y="0"/>
                </a:lnTo>
                <a:lnTo>
                  <a:pt x="10668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73350" y="1600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70650" y="2241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48759" y="1710690"/>
            <a:ext cx="104394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0" b="1">
                <a:solidFill>
                  <a:srgbClr val="FF0000"/>
                </a:solidFill>
                <a:latin typeface="Times New Roman"/>
                <a:cs typeface="Times New Roman"/>
              </a:rPr>
              <a:t>Wi</a:t>
            </a:r>
            <a:r>
              <a:rPr dirty="0" sz="2600" spc="-85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600" spc="-8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" y="2562860"/>
            <a:ext cx="3798570" cy="642620"/>
          </a:xfrm>
          <a:custGeom>
            <a:avLst/>
            <a:gdLst/>
            <a:ahLst/>
            <a:cxnLst/>
            <a:rect l="l" t="t" r="r" b="b"/>
            <a:pathLst>
              <a:path w="3798570" h="642619">
                <a:moveTo>
                  <a:pt x="3690620" y="0"/>
                </a:moveTo>
                <a:lnTo>
                  <a:pt x="106679" y="0"/>
                </a:ln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79"/>
                </a:lnTo>
                <a:lnTo>
                  <a:pt x="0" y="535939"/>
                </a:lnTo>
                <a:lnTo>
                  <a:pt x="9167" y="575111"/>
                </a:lnTo>
                <a:lnTo>
                  <a:pt x="33337" y="609282"/>
                </a:lnTo>
                <a:lnTo>
                  <a:pt x="67508" y="633452"/>
                </a:lnTo>
                <a:lnTo>
                  <a:pt x="106679" y="642619"/>
                </a:lnTo>
                <a:lnTo>
                  <a:pt x="3690620" y="642619"/>
                </a:lnTo>
                <a:lnTo>
                  <a:pt x="3729990" y="633452"/>
                </a:lnTo>
                <a:lnTo>
                  <a:pt x="3764597" y="609282"/>
                </a:lnTo>
                <a:lnTo>
                  <a:pt x="3789203" y="575111"/>
                </a:lnTo>
                <a:lnTo>
                  <a:pt x="3798570" y="535939"/>
                </a:lnTo>
                <a:lnTo>
                  <a:pt x="3798570" y="106679"/>
                </a:lnTo>
                <a:lnTo>
                  <a:pt x="3789203" y="67508"/>
                </a:lnTo>
                <a:lnTo>
                  <a:pt x="3764597" y="33337"/>
                </a:lnTo>
                <a:lnTo>
                  <a:pt x="3729990" y="9167"/>
                </a:lnTo>
                <a:lnTo>
                  <a:pt x="369062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7200" y="2562860"/>
            <a:ext cx="3798570" cy="642620"/>
          </a:xfrm>
          <a:custGeom>
            <a:avLst/>
            <a:gdLst/>
            <a:ahLst/>
            <a:cxnLst/>
            <a:rect l="l" t="t" r="r" b="b"/>
            <a:pathLst>
              <a:path w="3798570" h="642619">
                <a:moveTo>
                  <a:pt x="106679" y="0"/>
                </a:move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79"/>
                </a:lnTo>
                <a:lnTo>
                  <a:pt x="0" y="535939"/>
                </a:lnTo>
                <a:lnTo>
                  <a:pt x="9167" y="575111"/>
                </a:lnTo>
                <a:lnTo>
                  <a:pt x="33337" y="609282"/>
                </a:lnTo>
                <a:lnTo>
                  <a:pt x="67508" y="633452"/>
                </a:lnTo>
                <a:lnTo>
                  <a:pt x="106679" y="642619"/>
                </a:lnTo>
                <a:lnTo>
                  <a:pt x="3690620" y="642619"/>
                </a:lnTo>
                <a:lnTo>
                  <a:pt x="3729990" y="633452"/>
                </a:lnTo>
                <a:lnTo>
                  <a:pt x="3764597" y="609282"/>
                </a:lnTo>
                <a:lnTo>
                  <a:pt x="3789203" y="575111"/>
                </a:lnTo>
                <a:lnTo>
                  <a:pt x="3798570" y="535939"/>
                </a:lnTo>
                <a:lnTo>
                  <a:pt x="3798570" y="106679"/>
                </a:lnTo>
                <a:lnTo>
                  <a:pt x="3789203" y="67508"/>
                </a:lnTo>
                <a:lnTo>
                  <a:pt x="3764597" y="33337"/>
                </a:lnTo>
                <a:lnTo>
                  <a:pt x="3729990" y="9167"/>
                </a:lnTo>
                <a:lnTo>
                  <a:pt x="3690620" y="0"/>
                </a:lnTo>
                <a:lnTo>
                  <a:pt x="10667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2562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55770" y="3205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80210" y="2719070"/>
            <a:ext cx="13506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solidFill>
                  <a:srgbClr val="333399"/>
                </a:solidFill>
                <a:latin typeface="Times New Roman"/>
                <a:cs typeface="Times New Roman"/>
              </a:rPr>
              <a:t>Expectorant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88229" y="2562860"/>
            <a:ext cx="3797300" cy="642620"/>
          </a:xfrm>
          <a:custGeom>
            <a:avLst/>
            <a:gdLst/>
            <a:ahLst/>
            <a:cxnLst/>
            <a:rect l="l" t="t" r="r" b="b"/>
            <a:pathLst>
              <a:path w="3797300" h="642619">
                <a:moveTo>
                  <a:pt x="3690620" y="0"/>
                </a:moveTo>
                <a:lnTo>
                  <a:pt x="106680" y="0"/>
                </a:ln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79"/>
                </a:lnTo>
                <a:lnTo>
                  <a:pt x="0" y="535939"/>
                </a:lnTo>
                <a:lnTo>
                  <a:pt x="9167" y="575111"/>
                </a:lnTo>
                <a:lnTo>
                  <a:pt x="33337" y="609282"/>
                </a:lnTo>
                <a:lnTo>
                  <a:pt x="67508" y="633452"/>
                </a:lnTo>
                <a:lnTo>
                  <a:pt x="106680" y="642619"/>
                </a:lnTo>
                <a:lnTo>
                  <a:pt x="3690620" y="642619"/>
                </a:lnTo>
                <a:lnTo>
                  <a:pt x="3729791" y="633452"/>
                </a:lnTo>
                <a:lnTo>
                  <a:pt x="3763962" y="609282"/>
                </a:lnTo>
                <a:lnTo>
                  <a:pt x="3788132" y="575111"/>
                </a:lnTo>
                <a:lnTo>
                  <a:pt x="3797300" y="535939"/>
                </a:lnTo>
                <a:lnTo>
                  <a:pt x="3797300" y="106679"/>
                </a:lnTo>
                <a:lnTo>
                  <a:pt x="3788132" y="67508"/>
                </a:lnTo>
                <a:lnTo>
                  <a:pt x="3763962" y="33337"/>
                </a:lnTo>
                <a:lnTo>
                  <a:pt x="3729791" y="9167"/>
                </a:lnTo>
                <a:lnTo>
                  <a:pt x="369062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88229" y="2562860"/>
            <a:ext cx="3797300" cy="642620"/>
          </a:xfrm>
          <a:custGeom>
            <a:avLst/>
            <a:gdLst/>
            <a:ahLst/>
            <a:cxnLst/>
            <a:rect l="l" t="t" r="r" b="b"/>
            <a:pathLst>
              <a:path w="3797300" h="642619">
                <a:moveTo>
                  <a:pt x="106680" y="0"/>
                </a:move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79"/>
                </a:lnTo>
                <a:lnTo>
                  <a:pt x="0" y="535939"/>
                </a:lnTo>
                <a:lnTo>
                  <a:pt x="9167" y="575111"/>
                </a:lnTo>
                <a:lnTo>
                  <a:pt x="33337" y="609282"/>
                </a:lnTo>
                <a:lnTo>
                  <a:pt x="67508" y="633452"/>
                </a:lnTo>
                <a:lnTo>
                  <a:pt x="106680" y="642619"/>
                </a:lnTo>
                <a:lnTo>
                  <a:pt x="3690620" y="642619"/>
                </a:lnTo>
                <a:lnTo>
                  <a:pt x="3729791" y="633452"/>
                </a:lnTo>
                <a:lnTo>
                  <a:pt x="3763962" y="609282"/>
                </a:lnTo>
                <a:lnTo>
                  <a:pt x="3788132" y="575111"/>
                </a:lnTo>
                <a:lnTo>
                  <a:pt x="3797300" y="535939"/>
                </a:lnTo>
                <a:lnTo>
                  <a:pt x="3797300" y="106679"/>
                </a:lnTo>
                <a:lnTo>
                  <a:pt x="3788132" y="67508"/>
                </a:lnTo>
                <a:lnTo>
                  <a:pt x="3763962" y="33337"/>
                </a:lnTo>
                <a:lnTo>
                  <a:pt x="3729791" y="9167"/>
                </a:lnTo>
                <a:lnTo>
                  <a:pt x="3690620" y="0"/>
                </a:lnTo>
                <a:lnTo>
                  <a:pt x="10668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88229" y="2562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686800" y="3205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34429" y="2719070"/>
            <a:ext cx="11036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333399"/>
                </a:solidFill>
                <a:latin typeface="Times New Roman"/>
                <a:cs typeface="Times New Roman"/>
              </a:rPr>
              <a:t>M</a:t>
            </a:r>
            <a:r>
              <a:rPr dirty="0" sz="2000" spc="-15" b="1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dirty="0" sz="2000" spc="45" b="1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dirty="0" sz="2000" spc="-25" b="1">
                <a:solidFill>
                  <a:srgbClr val="333399"/>
                </a:solidFill>
                <a:latin typeface="Times New Roman"/>
                <a:cs typeface="Times New Roman"/>
              </a:rPr>
              <a:t>ol</a:t>
            </a:r>
            <a:r>
              <a:rPr dirty="0" sz="2000" spc="-35" b="1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r>
              <a:rPr dirty="0" sz="2000" spc="-45" b="1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dirty="0" sz="2000" spc="45" b="1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7200" y="3526790"/>
            <a:ext cx="3798570" cy="642620"/>
          </a:xfrm>
          <a:custGeom>
            <a:avLst/>
            <a:gdLst/>
            <a:ahLst/>
            <a:cxnLst/>
            <a:rect l="l" t="t" r="r" b="b"/>
            <a:pathLst>
              <a:path w="3798570" h="642620">
                <a:moveTo>
                  <a:pt x="3690620" y="0"/>
                </a:moveTo>
                <a:lnTo>
                  <a:pt x="106679" y="0"/>
                </a:ln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80"/>
                </a:lnTo>
                <a:lnTo>
                  <a:pt x="0" y="534670"/>
                </a:lnTo>
                <a:lnTo>
                  <a:pt x="9167" y="574040"/>
                </a:lnTo>
                <a:lnTo>
                  <a:pt x="33337" y="608647"/>
                </a:lnTo>
                <a:lnTo>
                  <a:pt x="67508" y="633253"/>
                </a:lnTo>
                <a:lnTo>
                  <a:pt x="106679" y="642620"/>
                </a:lnTo>
                <a:lnTo>
                  <a:pt x="3690620" y="642620"/>
                </a:lnTo>
                <a:lnTo>
                  <a:pt x="3730525" y="633253"/>
                </a:lnTo>
                <a:lnTo>
                  <a:pt x="3765073" y="608647"/>
                </a:lnTo>
                <a:lnTo>
                  <a:pt x="3789382" y="574040"/>
                </a:lnTo>
                <a:lnTo>
                  <a:pt x="3798570" y="534670"/>
                </a:lnTo>
                <a:lnTo>
                  <a:pt x="3798570" y="106680"/>
                </a:lnTo>
                <a:lnTo>
                  <a:pt x="3789382" y="67508"/>
                </a:lnTo>
                <a:lnTo>
                  <a:pt x="3765073" y="33337"/>
                </a:lnTo>
                <a:lnTo>
                  <a:pt x="3730525" y="9167"/>
                </a:lnTo>
                <a:lnTo>
                  <a:pt x="369062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7200" y="3526790"/>
            <a:ext cx="3798570" cy="642620"/>
          </a:xfrm>
          <a:custGeom>
            <a:avLst/>
            <a:gdLst/>
            <a:ahLst/>
            <a:cxnLst/>
            <a:rect l="l" t="t" r="r" b="b"/>
            <a:pathLst>
              <a:path w="3798570" h="642620">
                <a:moveTo>
                  <a:pt x="106679" y="0"/>
                </a:move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80"/>
                </a:lnTo>
                <a:lnTo>
                  <a:pt x="0" y="534670"/>
                </a:lnTo>
                <a:lnTo>
                  <a:pt x="9167" y="574040"/>
                </a:lnTo>
                <a:lnTo>
                  <a:pt x="33337" y="608647"/>
                </a:lnTo>
                <a:lnTo>
                  <a:pt x="67508" y="633253"/>
                </a:lnTo>
                <a:lnTo>
                  <a:pt x="106679" y="642620"/>
                </a:lnTo>
                <a:lnTo>
                  <a:pt x="3690620" y="642620"/>
                </a:lnTo>
                <a:lnTo>
                  <a:pt x="3730525" y="633253"/>
                </a:lnTo>
                <a:lnTo>
                  <a:pt x="3765073" y="608647"/>
                </a:lnTo>
                <a:lnTo>
                  <a:pt x="3789382" y="574040"/>
                </a:lnTo>
                <a:lnTo>
                  <a:pt x="3798570" y="534670"/>
                </a:lnTo>
                <a:lnTo>
                  <a:pt x="3798570" y="106680"/>
                </a:lnTo>
                <a:lnTo>
                  <a:pt x="3789382" y="67508"/>
                </a:lnTo>
                <a:lnTo>
                  <a:pt x="3765073" y="33337"/>
                </a:lnTo>
                <a:lnTo>
                  <a:pt x="3730525" y="9167"/>
                </a:lnTo>
                <a:lnTo>
                  <a:pt x="3690620" y="0"/>
                </a:lnTo>
                <a:lnTo>
                  <a:pt x="10667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7200" y="3526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55770" y="4169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34719" y="3713479"/>
            <a:ext cx="28397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333399"/>
                </a:solidFill>
                <a:latin typeface="Times New Roman"/>
                <a:cs typeface="Times New Roman"/>
              </a:rPr>
              <a:t>Increases the </a:t>
            </a:r>
            <a:r>
              <a:rPr dirty="0" sz="1600" spc="-25" b="1">
                <a:solidFill>
                  <a:srgbClr val="333399"/>
                </a:solidFill>
                <a:latin typeface="Times New Roman"/>
                <a:cs typeface="Times New Roman"/>
              </a:rPr>
              <a:t>bronchial</a:t>
            </a:r>
            <a:r>
              <a:rPr dirty="0" sz="1600" spc="-8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333399"/>
                </a:solidFill>
                <a:latin typeface="Times New Roman"/>
                <a:cs typeface="Times New Roman"/>
              </a:rPr>
              <a:t>secretion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88229" y="3526790"/>
            <a:ext cx="3798570" cy="642620"/>
          </a:xfrm>
          <a:custGeom>
            <a:avLst/>
            <a:gdLst/>
            <a:ahLst/>
            <a:cxnLst/>
            <a:rect l="l" t="t" r="r" b="b"/>
            <a:pathLst>
              <a:path w="3798570" h="642620">
                <a:moveTo>
                  <a:pt x="3690620" y="0"/>
                </a:moveTo>
                <a:lnTo>
                  <a:pt x="106680" y="0"/>
                </a:ln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80"/>
                </a:lnTo>
                <a:lnTo>
                  <a:pt x="0" y="534670"/>
                </a:lnTo>
                <a:lnTo>
                  <a:pt x="9167" y="574040"/>
                </a:lnTo>
                <a:lnTo>
                  <a:pt x="33337" y="608647"/>
                </a:lnTo>
                <a:lnTo>
                  <a:pt x="67508" y="633253"/>
                </a:lnTo>
                <a:lnTo>
                  <a:pt x="106680" y="642620"/>
                </a:lnTo>
                <a:lnTo>
                  <a:pt x="3690620" y="642620"/>
                </a:lnTo>
                <a:lnTo>
                  <a:pt x="3729990" y="633253"/>
                </a:lnTo>
                <a:lnTo>
                  <a:pt x="3764597" y="608647"/>
                </a:lnTo>
                <a:lnTo>
                  <a:pt x="3789203" y="574040"/>
                </a:lnTo>
                <a:lnTo>
                  <a:pt x="3798570" y="534670"/>
                </a:lnTo>
                <a:lnTo>
                  <a:pt x="3798570" y="106680"/>
                </a:lnTo>
                <a:lnTo>
                  <a:pt x="3789203" y="67508"/>
                </a:lnTo>
                <a:lnTo>
                  <a:pt x="3764597" y="33337"/>
                </a:lnTo>
                <a:lnTo>
                  <a:pt x="3729990" y="9167"/>
                </a:lnTo>
                <a:lnTo>
                  <a:pt x="369062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88229" y="3526790"/>
            <a:ext cx="3798570" cy="642620"/>
          </a:xfrm>
          <a:custGeom>
            <a:avLst/>
            <a:gdLst/>
            <a:ahLst/>
            <a:cxnLst/>
            <a:rect l="l" t="t" r="r" b="b"/>
            <a:pathLst>
              <a:path w="3798570" h="642620">
                <a:moveTo>
                  <a:pt x="106680" y="0"/>
                </a:move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80"/>
                </a:lnTo>
                <a:lnTo>
                  <a:pt x="0" y="534670"/>
                </a:lnTo>
                <a:lnTo>
                  <a:pt x="9167" y="574040"/>
                </a:lnTo>
                <a:lnTo>
                  <a:pt x="33337" y="608647"/>
                </a:lnTo>
                <a:lnTo>
                  <a:pt x="67508" y="633253"/>
                </a:lnTo>
                <a:lnTo>
                  <a:pt x="106680" y="642620"/>
                </a:lnTo>
                <a:lnTo>
                  <a:pt x="3690620" y="642620"/>
                </a:lnTo>
                <a:lnTo>
                  <a:pt x="3729990" y="633253"/>
                </a:lnTo>
                <a:lnTo>
                  <a:pt x="3764597" y="608647"/>
                </a:lnTo>
                <a:lnTo>
                  <a:pt x="3789203" y="574040"/>
                </a:lnTo>
                <a:lnTo>
                  <a:pt x="3798570" y="534670"/>
                </a:lnTo>
                <a:lnTo>
                  <a:pt x="3798570" y="106680"/>
                </a:lnTo>
                <a:lnTo>
                  <a:pt x="3789203" y="67508"/>
                </a:lnTo>
                <a:lnTo>
                  <a:pt x="3764597" y="33337"/>
                </a:lnTo>
                <a:lnTo>
                  <a:pt x="3729990" y="9167"/>
                </a:lnTo>
                <a:lnTo>
                  <a:pt x="3690620" y="0"/>
                </a:lnTo>
                <a:lnTo>
                  <a:pt x="10668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88229" y="3526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686800" y="4169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043170" y="3591559"/>
            <a:ext cx="34874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4475" marR="5080" indent="-150241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333399"/>
                </a:solidFill>
                <a:latin typeface="Times New Roman"/>
                <a:cs typeface="Times New Roman"/>
              </a:rPr>
              <a:t>Breakdown </a:t>
            </a:r>
            <a:r>
              <a:rPr dirty="0" sz="1600" spc="-15" b="1">
                <a:solidFill>
                  <a:srgbClr val="333399"/>
                </a:solidFill>
                <a:latin typeface="Times New Roman"/>
                <a:cs typeface="Times New Roman"/>
              </a:rPr>
              <a:t>of </a:t>
            </a:r>
            <a:r>
              <a:rPr dirty="0" sz="1600" spc="-25" b="1">
                <a:solidFill>
                  <a:srgbClr val="333399"/>
                </a:solidFill>
                <a:latin typeface="Times New Roman"/>
                <a:cs typeface="Times New Roman"/>
              </a:rPr>
              <a:t>Acid </a:t>
            </a:r>
            <a:r>
              <a:rPr dirty="0" sz="1600" spc="-15" b="1">
                <a:solidFill>
                  <a:srgbClr val="333399"/>
                </a:solidFill>
                <a:latin typeface="Times New Roman"/>
                <a:cs typeface="Times New Roman"/>
              </a:rPr>
              <a:t>Mucopolysaccharide  </a:t>
            </a:r>
            <a:r>
              <a:rPr dirty="0" sz="1600" spc="-30" b="1">
                <a:solidFill>
                  <a:srgbClr val="333399"/>
                </a:solidFill>
                <a:latin typeface="Times New Roman"/>
                <a:cs typeface="Times New Roman"/>
              </a:rPr>
              <a:t>Fiber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7200" y="4489450"/>
            <a:ext cx="3798570" cy="643890"/>
          </a:xfrm>
          <a:custGeom>
            <a:avLst/>
            <a:gdLst/>
            <a:ahLst/>
            <a:cxnLst/>
            <a:rect l="l" t="t" r="r" b="b"/>
            <a:pathLst>
              <a:path w="3798570" h="643889">
                <a:moveTo>
                  <a:pt x="3690620" y="0"/>
                </a:moveTo>
                <a:lnTo>
                  <a:pt x="106679" y="0"/>
                </a:lnTo>
                <a:lnTo>
                  <a:pt x="67508" y="9187"/>
                </a:lnTo>
                <a:lnTo>
                  <a:pt x="33337" y="33496"/>
                </a:lnTo>
                <a:lnTo>
                  <a:pt x="9167" y="68044"/>
                </a:lnTo>
                <a:lnTo>
                  <a:pt x="0" y="107950"/>
                </a:lnTo>
                <a:lnTo>
                  <a:pt x="0" y="535939"/>
                </a:lnTo>
                <a:lnTo>
                  <a:pt x="9167" y="575309"/>
                </a:lnTo>
                <a:lnTo>
                  <a:pt x="33337" y="609917"/>
                </a:lnTo>
                <a:lnTo>
                  <a:pt x="67508" y="634523"/>
                </a:lnTo>
                <a:lnTo>
                  <a:pt x="106679" y="643889"/>
                </a:lnTo>
                <a:lnTo>
                  <a:pt x="3690620" y="643889"/>
                </a:lnTo>
                <a:lnTo>
                  <a:pt x="3729990" y="634523"/>
                </a:lnTo>
                <a:lnTo>
                  <a:pt x="3764597" y="609917"/>
                </a:lnTo>
                <a:lnTo>
                  <a:pt x="3789203" y="575309"/>
                </a:lnTo>
                <a:lnTo>
                  <a:pt x="3798570" y="535939"/>
                </a:lnTo>
                <a:lnTo>
                  <a:pt x="3798570" y="107950"/>
                </a:lnTo>
                <a:lnTo>
                  <a:pt x="3789203" y="68044"/>
                </a:lnTo>
                <a:lnTo>
                  <a:pt x="3764597" y="33496"/>
                </a:lnTo>
                <a:lnTo>
                  <a:pt x="3729990" y="9187"/>
                </a:lnTo>
                <a:lnTo>
                  <a:pt x="369062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7200" y="4489450"/>
            <a:ext cx="3798570" cy="643890"/>
          </a:xfrm>
          <a:custGeom>
            <a:avLst/>
            <a:gdLst/>
            <a:ahLst/>
            <a:cxnLst/>
            <a:rect l="l" t="t" r="r" b="b"/>
            <a:pathLst>
              <a:path w="3798570" h="643889">
                <a:moveTo>
                  <a:pt x="106679" y="0"/>
                </a:moveTo>
                <a:lnTo>
                  <a:pt x="67508" y="9187"/>
                </a:lnTo>
                <a:lnTo>
                  <a:pt x="33337" y="33496"/>
                </a:lnTo>
                <a:lnTo>
                  <a:pt x="9167" y="68044"/>
                </a:lnTo>
                <a:lnTo>
                  <a:pt x="0" y="107950"/>
                </a:lnTo>
                <a:lnTo>
                  <a:pt x="0" y="535939"/>
                </a:lnTo>
                <a:lnTo>
                  <a:pt x="9167" y="575309"/>
                </a:lnTo>
                <a:lnTo>
                  <a:pt x="33337" y="609917"/>
                </a:lnTo>
                <a:lnTo>
                  <a:pt x="67508" y="634523"/>
                </a:lnTo>
                <a:lnTo>
                  <a:pt x="106679" y="643889"/>
                </a:lnTo>
                <a:lnTo>
                  <a:pt x="3690620" y="643889"/>
                </a:lnTo>
                <a:lnTo>
                  <a:pt x="3729990" y="634523"/>
                </a:lnTo>
                <a:lnTo>
                  <a:pt x="3764597" y="609917"/>
                </a:lnTo>
                <a:lnTo>
                  <a:pt x="3789203" y="575309"/>
                </a:lnTo>
                <a:lnTo>
                  <a:pt x="3798570" y="535939"/>
                </a:lnTo>
                <a:lnTo>
                  <a:pt x="3798570" y="107950"/>
                </a:lnTo>
                <a:lnTo>
                  <a:pt x="3789203" y="68044"/>
                </a:lnTo>
                <a:lnTo>
                  <a:pt x="3764597" y="33496"/>
                </a:lnTo>
                <a:lnTo>
                  <a:pt x="3729990" y="9187"/>
                </a:lnTo>
                <a:lnTo>
                  <a:pt x="3690620" y="0"/>
                </a:lnTo>
                <a:lnTo>
                  <a:pt x="10667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7200" y="4489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55770" y="5133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24840" y="4677409"/>
            <a:ext cx="34582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0" b="1">
                <a:solidFill>
                  <a:srgbClr val="333399"/>
                </a:solidFill>
                <a:latin typeface="Times New Roman"/>
                <a:cs typeface="Times New Roman"/>
              </a:rPr>
              <a:t>Lubricate </a:t>
            </a:r>
            <a:r>
              <a:rPr dirty="0" sz="1600" spc="-5" b="1">
                <a:solidFill>
                  <a:srgbClr val="333399"/>
                </a:solidFill>
                <a:latin typeface="Times New Roman"/>
                <a:cs typeface="Times New Roman"/>
              </a:rPr>
              <a:t>the </a:t>
            </a:r>
            <a:r>
              <a:rPr dirty="0" sz="1600" spc="-50" b="1">
                <a:solidFill>
                  <a:srgbClr val="333399"/>
                </a:solidFill>
                <a:latin typeface="Times New Roman"/>
                <a:cs typeface="Times New Roman"/>
              </a:rPr>
              <a:t>irritated </a:t>
            </a:r>
            <a:r>
              <a:rPr dirty="0" sz="1600" spc="-40" b="1">
                <a:solidFill>
                  <a:srgbClr val="333399"/>
                </a:solidFill>
                <a:latin typeface="Times New Roman"/>
                <a:cs typeface="Times New Roman"/>
              </a:rPr>
              <a:t>Respiratory</a:t>
            </a:r>
            <a:r>
              <a:rPr dirty="0" sz="1600" spc="1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600" spc="-40" b="1">
                <a:solidFill>
                  <a:srgbClr val="333399"/>
                </a:solidFill>
                <a:latin typeface="Times New Roman"/>
                <a:cs typeface="Times New Roman"/>
              </a:rPr>
              <a:t>Tract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888229" y="4489450"/>
            <a:ext cx="3797300" cy="643890"/>
          </a:xfrm>
          <a:custGeom>
            <a:avLst/>
            <a:gdLst/>
            <a:ahLst/>
            <a:cxnLst/>
            <a:rect l="l" t="t" r="r" b="b"/>
            <a:pathLst>
              <a:path w="3797300" h="643889">
                <a:moveTo>
                  <a:pt x="3690620" y="0"/>
                </a:moveTo>
                <a:lnTo>
                  <a:pt x="106680" y="0"/>
                </a:lnTo>
                <a:lnTo>
                  <a:pt x="67508" y="9187"/>
                </a:lnTo>
                <a:lnTo>
                  <a:pt x="33337" y="33496"/>
                </a:lnTo>
                <a:lnTo>
                  <a:pt x="9167" y="68044"/>
                </a:lnTo>
                <a:lnTo>
                  <a:pt x="0" y="107950"/>
                </a:lnTo>
                <a:lnTo>
                  <a:pt x="0" y="535939"/>
                </a:lnTo>
                <a:lnTo>
                  <a:pt x="9167" y="575309"/>
                </a:lnTo>
                <a:lnTo>
                  <a:pt x="33337" y="609917"/>
                </a:lnTo>
                <a:lnTo>
                  <a:pt x="67508" y="634523"/>
                </a:lnTo>
                <a:lnTo>
                  <a:pt x="106680" y="643889"/>
                </a:lnTo>
                <a:lnTo>
                  <a:pt x="3690620" y="643889"/>
                </a:lnTo>
                <a:lnTo>
                  <a:pt x="3729791" y="634523"/>
                </a:lnTo>
                <a:lnTo>
                  <a:pt x="3763962" y="609917"/>
                </a:lnTo>
                <a:lnTo>
                  <a:pt x="3788132" y="575309"/>
                </a:lnTo>
                <a:lnTo>
                  <a:pt x="3797300" y="535939"/>
                </a:lnTo>
                <a:lnTo>
                  <a:pt x="3797300" y="107950"/>
                </a:lnTo>
                <a:lnTo>
                  <a:pt x="3788132" y="68044"/>
                </a:lnTo>
                <a:lnTo>
                  <a:pt x="3763962" y="33496"/>
                </a:lnTo>
                <a:lnTo>
                  <a:pt x="3729791" y="9187"/>
                </a:lnTo>
                <a:lnTo>
                  <a:pt x="369062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88229" y="4489450"/>
            <a:ext cx="3797300" cy="643890"/>
          </a:xfrm>
          <a:custGeom>
            <a:avLst/>
            <a:gdLst/>
            <a:ahLst/>
            <a:cxnLst/>
            <a:rect l="l" t="t" r="r" b="b"/>
            <a:pathLst>
              <a:path w="3797300" h="643889">
                <a:moveTo>
                  <a:pt x="106680" y="0"/>
                </a:moveTo>
                <a:lnTo>
                  <a:pt x="67508" y="9187"/>
                </a:lnTo>
                <a:lnTo>
                  <a:pt x="33337" y="33496"/>
                </a:lnTo>
                <a:lnTo>
                  <a:pt x="9167" y="68044"/>
                </a:lnTo>
                <a:lnTo>
                  <a:pt x="0" y="107950"/>
                </a:lnTo>
                <a:lnTo>
                  <a:pt x="0" y="535939"/>
                </a:lnTo>
                <a:lnTo>
                  <a:pt x="9167" y="575309"/>
                </a:lnTo>
                <a:lnTo>
                  <a:pt x="33337" y="609917"/>
                </a:lnTo>
                <a:lnTo>
                  <a:pt x="67508" y="634523"/>
                </a:lnTo>
                <a:lnTo>
                  <a:pt x="106680" y="643889"/>
                </a:lnTo>
                <a:lnTo>
                  <a:pt x="3690620" y="643889"/>
                </a:lnTo>
                <a:lnTo>
                  <a:pt x="3729791" y="634523"/>
                </a:lnTo>
                <a:lnTo>
                  <a:pt x="3763962" y="609917"/>
                </a:lnTo>
                <a:lnTo>
                  <a:pt x="3788132" y="575309"/>
                </a:lnTo>
                <a:lnTo>
                  <a:pt x="3797300" y="535939"/>
                </a:lnTo>
                <a:lnTo>
                  <a:pt x="3797300" y="107950"/>
                </a:lnTo>
                <a:lnTo>
                  <a:pt x="3788132" y="68044"/>
                </a:lnTo>
                <a:lnTo>
                  <a:pt x="3763962" y="33496"/>
                </a:lnTo>
                <a:lnTo>
                  <a:pt x="3729791" y="9187"/>
                </a:lnTo>
                <a:lnTo>
                  <a:pt x="3690620" y="0"/>
                </a:lnTo>
                <a:lnTo>
                  <a:pt x="10668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88229" y="4489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686800" y="5133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684520" y="4677409"/>
            <a:ext cx="22059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333399"/>
                </a:solidFill>
                <a:latin typeface="Times New Roman"/>
                <a:cs typeface="Times New Roman"/>
              </a:rPr>
              <a:t>Thinner </a:t>
            </a:r>
            <a:r>
              <a:rPr dirty="0" sz="1600" spc="-50" b="1">
                <a:solidFill>
                  <a:srgbClr val="333399"/>
                </a:solidFill>
                <a:latin typeface="Times New Roman"/>
                <a:cs typeface="Times New Roman"/>
              </a:rPr>
              <a:t>&amp; </a:t>
            </a:r>
            <a:r>
              <a:rPr dirty="0" sz="1600" spc="-75" b="1">
                <a:solidFill>
                  <a:srgbClr val="333399"/>
                </a:solidFill>
                <a:latin typeface="Times New Roman"/>
                <a:cs typeface="Times New Roman"/>
              </a:rPr>
              <a:t>Watery</a:t>
            </a:r>
            <a:r>
              <a:rPr dirty="0" sz="1600" spc="5" b="1">
                <a:solidFill>
                  <a:srgbClr val="333399"/>
                </a:solidFill>
                <a:latin typeface="Times New Roman"/>
                <a:cs typeface="Times New Roman"/>
              </a:rPr>
              <a:t> mucus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88310" y="5453379"/>
            <a:ext cx="3797300" cy="642620"/>
          </a:xfrm>
          <a:custGeom>
            <a:avLst/>
            <a:gdLst/>
            <a:ahLst/>
            <a:cxnLst/>
            <a:rect l="l" t="t" r="r" b="b"/>
            <a:pathLst>
              <a:path w="3797300" h="642620">
                <a:moveTo>
                  <a:pt x="3690619" y="0"/>
                </a:moveTo>
                <a:lnTo>
                  <a:pt x="107950" y="0"/>
                </a:lnTo>
                <a:lnTo>
                  <a:pt x="68044" y="9167"/>
                </a:lnTo>
                <a:lnTo>
                  <a:pt x="33496" y="33337"/>
                </a:lnTo>
                <a:lnTo>
                  <a:pt x="9187" y="67508"/>
                </a:lnTo>
                <a:lnTo>
                  <a:pt x="0" y="106680"/>
                </a:lnTo>
                <a:lnTo>
                  <a:pt x="0" y="534670"/>
                </a:lnTo>
                <a:lnTo>
                  <a:pt x="9187" y="574575"/>
                </a:lnTo>
                <a:lnTo>
                  <a:pt x="33496" y="609123"/>
                </a:lnTo>
                <a:lnTo>
                  <a:pt x="68044" y="633432"/>
                </a:lnTo>
                <a:lnTo>
                  <a:pt x="107950" y="642620"/>
                </a:lnTo>
                <a:lnTo>
                  <a:pt x="3690619" y="642620"/>
                </a:lnTo>
                <a:lnTo>
                  <a:pt x="3729791" y="633432"/>
                </a:lnTo>
                <a:lnTo>
                  <a:pt x="3763962" y="609123"/>
                </a:lnTo>
                <a:lnTo>
                  <a:pt x="3788132" y="574575"/>
                </a:lnTo>
                <a:lnTo>
                  <a:pt x="3797299" y="534670"/>
                </a:lnTo>
                <a:lnTo>
                  <a:pt x="3797299" y="106680"/>
                </a:lnTo>
                <a:lnTo>
                  <a:pt x="3788132" y="67508"/>
                </a:lnTo>
                <a:lnTo>
                  <a:pt x="3763962" y="33337"/>
                </a:lnTo>
                <a:lnTo>
                  <a:pt x="3729791" y="9167"/>
                </a:lnTo>
                <a:lnTo>
                  <a:pt x="369061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88310" y="5453379"/>
            <a:ext cx="3797300" cy="642620"/>
          </a:xfrm>
          <a:custGeom>
            <a:avLst/>
            <a:gdLst/>
            <a:ahLst/>
            <a:cxnLst/>
            <a:rect l="l" t="t" r="r" b="b"/>
            <a:pathLst>
              <a:path w="3797300" h="642620">
                <a:moveTo>
                  <a:pt x="107950" y="0"/>
                </a:moveTo>
                <a:lnTo>
                  <a:pt x="68044" y="9167"/>
                </a:lnTo>
                <a:lnTo>
                  <a:pt x="33496" y="33337"/>
                </a:lnTo>
                <a:lnTo>
                  <a:pt x="9187" y="67508"/>
                </a:lnTo>
                <a:lnTo>
                  <a:pt x="0" y="106680"/>
                </a:lnTo>
                <a:lnTo>
                  <a:pt x="0" y="534670"/>
                </a:lnTo>
                <a:lnTo>
                  <a:pt x="9187" y="574575"/>
                </a:lnTo>
                <a:lnTo>
                  <a:pt x="33496" y="609123"/>
                </a:lnTo>
                <a:lnTo>
                  <a:pt x="68044" y="633432"/>
                </a:lnTo>
                <a:lnTo>
                  <a:pt x="107950" y="642620"/>
                </a:lnTo>
                <a:lnTo>
                  <a:pt x="3690619" y="642620"/>
                </a:lnTo>
                <a:lnTo>
                  <a:pt x="3729791" y="633432"/>
                </a:lnTo>
                <a:lnTo>
                  <a:pt x="3763962" y="609123"/>
                </a:lnTo>
                <a:lnTo>
                  <a:pt x="3788132" y="574575"/>
                </a:lnTo>
                <a:lnTo>
                  <a:pt x="3797299" y="534670"/>
                </a:lnTo>
                <a:lnTo>
                  <a:pt x="3797299" y="106680"/>
                </a:lnTo>
                <a:lnTo>
                  <a:pt x="3788132" y="67508"/>
                </a:lnTo>
                <a:lnTo>
                  <a:pt x="3763962" y="33337"/>
                </a:lnTo>
                <a:lnTo>
                  <a:pt x="3729791" y="9167"/>
                </a:lnTo>
                <a:lnTo>
                  <a:pt x="3690619" y="0"/>
                </a:lnTo>
                <a:lnTo>
                  <a:pt x="10795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88310" y="5453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785609" y="6096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239770" y="5518150"/>
            <a:ext cx="329437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41425" marR="5080" indent="-1229360">
              <a:lnSpc>
                <a:spcPct val="100000"/>
              </a:lnSpc>
              <a:spcBef>
                <a:spcPts val="100"/>
              </a:spcBef>
            </a:pPr>
            <a:r>
              <a:rPr dirty="0" sz="1600" spc="-15" b="1">
                <a:solidFill>
                  <a:srgbClr val="FF0000"/>
                </a:solidFill>
                <a:latin typeface="Times New Roman"/>
                <a:cs typeface="Times New Roman"/>
              </a:rPr>
              <a:t>Increased </a:t>
            </a:r>
            <a:r>
              <a:rPr dirty="0" sz="1600" spc="5" b="1">
                <a:solidFill>
                  <a:srgbClr val="FF0000"/>
                </a:solidFill>
                <a:latin typeface="Times New Roman"/>
                <a:cs typeface="Times New Roman"/>
              </a:rPr>
              <a:t>mucus </a:t>
            </a:r>
            <a:r>
              <a:rPr dirty="0" sz="1600" spc="-20" b="1">
                <a:solidFill>
                  <a:srgbClr val="FF0000"/>
                </a:solidFill>
                <a:latin typeface="Times New Roman"/>
                <a:cs typeface="Times New Roman"/>
              </a:rPr>
              <a:t>flow </a:t>
            </a:r>
            <a:r>
              <a:rPr dirty="0" sz="1600" spc="-35" b="1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dirty="0" sz="1600" spc="-10" b="1">
                <a:solidFill>
                  <a:srgbClr val="FF0000"/>
                </a:solidFill>
                <a:latin typeface="Times New Roman"/>
                <a:cs typeface="Times New Roman"/>
              </a:rPr>
              <a:t>cilia </a:t>
            </a:r>
            <a:r>
              <a:rPr dirty="0" sz="1600" spc="-25" b="1">
                <a:solidFill>
                  <a:srgbClr val="FF0000"/>
                </a:solidFill>
                <a:latin typeface="Times New Roman"/>
                <a:cs typeface="Times New Roman"/>
              </a:rPr>
              <a:t>through  </a:t>
            </a:r>
            <a:r>
              <a:rPr dirty="0" sz="1600" spc="15" b="1">
                <a:solidFill>
                  <a:srgbClr val="FF0000"/>
                </a:solidFill>
                <a:latin typeface="Times New Roman"/>
                <a:cs typeface="Times New Roman"/>
              </a:rPr>
              <a:t>coughing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370" y="680720"/>
            <a:ext cx="19513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Do</a:t>
            </a:r>
            <a:r>
              <a:rPr dirty="0" sz="4400"/>
              <a:t>s</a:t>
            </a:r>
            <a:r>
              <a:rPr dirty="0" sz="4400" spc="-5"/>
              <a:t>a</a:t>
            </a:r>
            <a:r>
              <a:rPr dirty="0" sz="4400" spc="-10"/>
              <a:t>g</a:t>
            </a:r>
            <a:r>
              <a:rPr dirty="0" sz="4400"/>
              <a:t>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Adult</a:t>
            </a: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FF00"/>
                </a:solidFill>
              </a:rPr>
              <a:t>(Above</a:t>
            </a:r>
            <a:r>
              <a:rPr dirty="0" sz="2400" spc="-50">
                <a:solidFill>
                  <a:srgbClr val="FFFF00"/>
                </a:solidFill>
              </a:rPr>
              <a:t> </a:t>
            </a:r>
            <a:r>
              <a:rPr dirty="0" sz="2400" spc="-5">
                <a:solidFill>
                  <a:srgbClr val="FFFF00"/>
                </a:solidFill>
              </a:rPr>
              <a:t>10years)</a:t>
            </a:r>
            <a:endParaRPr sz="24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-5"/>
              <a:t>Child</a:t>
            </a:r>
            <a:r>
              <a:rPr dirty="0" spc="-15"/>
              <a:t> </a:t>
            </a:r>
            <a:r>
              <a:rPr dirty="0" b="0"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400">
                <a:solidFill>
                  <a:srgbClr val="FFFF00"/>
                </a:solidFill>
              </a:rPr>
              <a:t>(5-10</a:t>
            </a:r>
            <a:r>
              <a:rPr dirty="0" sz="2400" spc="-10">
                <a:solidFill>
                  <a:srgbClr val="FFFF00"/>
                </a:solidFill>
              </a:rPr>
              <a:t> </a:t>
            </a:r>
            <a:r>
              <a:rPr dirty="0" sz="2400" spc="-5">
                <a:solidFill>
                  <a:srgbClr val="FFFF00"/>
                </a:solidFill>
              </a:rPr>
              <a:t>Years)</a:t>
            </a:r>
            <a:endParaRPr sz="2400"/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400">
                <a:solidFill>
                  <a:srgbClr val="FFFF00"/>
                </a:solidFill>
              </a:rPr>
              <a:t>(2-5</a:t>
            </a:r>
            <a:r>
              <a:rPr dirty="0" sz="2400" spc="-80">
                <a:solidFill>
                  <a:srgbClr val="FFFF00"/>
                </a:solidFill>
              </a:rPr>
              <a:t> </a:t>
            </a:r>
            <a:r>
              <a:rPr dirty="0" sz="2400" spc="-5">
                <a:solidFill>
                  <a:srgbClr val="FFFF00"/>
                </a:solidFill>
              </a:rPr>
              <a:t>Years)</a:t>
            </a:r>
            <a:endParaRPr sz="2400"/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400">
                <a:solidFill>
                  <a:srgbClr val="FFFF00"/>
                </a:solidFill>
              </a:rPr>
              <a:t>(1-2</a:t>
            </a:r>
            <a:r>
              <a:rPr dirty="0" sz="2400" spc="-80">
                <a:solidFill>
                  <a:srgbClr val="FFFF00"/>
                </a:solidFill>
              </a:rPr>
              <a:t> </a:t>
            </a:r>
            <a:r>
              <a:rPr dirty="0" sz="2400" spc="-5">
                <a:solidFill>
                  <a:srgbClr val="FFFF00"/>
                </a:solidFill>
              </a:rPr>
              <a:t>Years)</a:t>
            </a:r>
            <a:endParaRPr sz="2400"/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400">
                <a:solidFill>
                  <a:srgbClr val="FFFF00"/>
                </a:solidFill>
              </a:rPr>
              <a:t>(6-12</a:t>
            </a:r>
            <a:r>
              <a:rPr dirty="0" sz="2400" spc="-15">
                <a:solidFill>
                  <a:srgbClr val="FFFF00"/>
                </a:solidFill>
              </a:rPr>
              <a:t> </a:t>
            </a:r>
            <a:r>
              <a:rPr dirty="0" sz="2400" spc="-5">
                <a:solidFill>
                  <a:srgbClr val="FFFF00"/>
                </a:solidFill>
              </a:rPr>
              <a:t>Months)</a:t>
            </a:r>
            <a:endParaRPr sz="2400"/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400">
                <a:solidFill>
                  <a:srgbClr val="FFFF00"/>
                </a:solidFill>
              </a:rPr>
              <a:t>(0-6</a:t>
            </a:r>
            <a:r>
              <a:rPr dirty="0" sz="2400" spc="-10">
                <a:solidFill>
                  <a:srgbClr val="FFFF00"/>
                </a:solidFill>
              </a:rPr>
              <a:t> </a:t>
            </a:r>
            <a:r>
              <a:rPr dirty="0" sz="2400" spc="-5">
                <a:solidFill>
                  <a:srgbClr val="FFFF00"/>
                </a:solidFill>
              </a:rPr>
              <a:t>months)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963670" y="2518409"/>
            <a:ext cx="4152265" cy="380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9715" algn="l"/>
              </a:tabLst>
            </a:pPr>
            <a:r>
              <a:rPr dirty="0" sz="2400">
                <a:solidFill>
                  <a:srgbClr val="FFFF00"/>
                </a:solidFill>
                <a:latin typeface="Times New Roman"/>
                <a:cs typeface="Times New Roman"/>
              </a:rPr>
              <a:t>: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10ml ( 2</a:t>
            </a:r>
            <a:r>
              <a:rPr dirty="0" sz="2400" spc="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Spoonful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 )	2-3times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  <a:tabLst>
                <a:tab pos="249554" algn="l"/>
                <a:tab pos="2571115" algn="l"/>
              </a:tabLst>
            </a:pPr>
            <a:r>
              <a:rPr dirty="0" sz="2400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5ml</a:t>
            </a:r>
            <a:r>
              <a:rPr dirty="0" sz="2400" spc="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(1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Spoonful)	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2-3times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249554" algn="l"/>
                <a:tab pos="3036570" algn="l"/>
              </a:tabLst>
            </a:pPr>
            <a:r>
              <a:rPr dirty="0" sz="2400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2.5ml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(1/2 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400" spc="1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)	2-3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imes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249554" algn="l"/>
                <a:tab pos="1123315" algn="l"/>
              </a:tabLst>
            </a:pPr>
            <a:r>
              <a:rPr dirty="0" sz="2400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1.5ml	2times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249554" algn="l"/>
                <a:tab pos="894715" algn="l"/>
              </a:tabLst>
            </a:pPr>
            <a:r>
              <a:rPr dirty="0" sz="2400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1ml	2times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249554" algn="l"/>
              </a:tabLst>
            </a:pPr>
            <a:r>
              <a:rPr dirty="0" sz="2400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0.5ml (2 times</a:t>
            </a:r>
            <a:r>
              <a:rPr dirty="0" sz="24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daily)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130" y="1981200"/>
            <a:ext cx="7729220" cy="3651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0" y="398779"/>
            <a:ext cx="4171315" cy="2768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 spc="-10" b="1">
                <a:solidFill>
                  <a:srgbClr val="000000"/>
                </a:solidFill>
                <a:latin typeface="Arial"/>
                <a:cs typeface="Arial"/>
              </a:rPr>
              <a:t>Presentation  </a:t>
            </a:r>
            <a:r>
              <a:rPr dirty="0" sz="5400" spc="-5" b="1">
                <a:solidFill>
                  <a:srgbClr val="000000"/>
                </a:solidFill>
                <a:latin typeface="Arial"/>
                <a:cs typeface="Arial"/>
              </a:rPr>
              <a:t>on</a:t>
            </a:r>
            <a:endParaRPr sz="5400">
              <a:latin typeface="Arial"/>
              <a:cs typeface="Arial"/>
            </a:endParaRPr>
          </a:p>
          <a:p>
            <a:pPr algn="ctr" marL="4445">
              <a:lnSpc>
                <a:spcPct val="100000"/>
              </a:lnSpc>
            </a:pPr>
            <a:r>
              <a:rPr dirty="0" sz="7200" spc="-10">
                <a:solidFill>
                  <a:srgbClr val="FFFF66"/>
                </a:solidFill>
              </a:rPr>
              <a:t>Winkof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718310" y="3141979"/>
            <a:ext cx="58578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latin typeface="Arial"/>
                <a:cs typeface="Arial"/>
              </a:rPr>
              <a:t>Ambroxol Hydrocloride</a:t>
            </a:r>
            <a:r>
              <a:rPr dirty="0" sz="3600" spc="-4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BP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4550409"/>
            <a:ext cx="3388995" cy="1680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66FF33"/>
                </a:solidFill>
                <a:latin typeface="Arial"/>
                <a:cs typeface="Arial"/>
              </a:rPr>
              <a:t>Presented by</a:t>
            </a:r>
            <a:endParaRPr sz="1800">
              <a:latin typeface="Arial"/>
              <a:cs typeface="Arial"/>
            </a:endParaRPr>
          </a:p>
          <a:p>
            <a:pPr marL="12700" marR="1397635">
              <a:lnSpc>
                <a:spcPct val="100000"/>
              </a:lnSpc>
              <a:spcBef>
                <a:spcPts val="10"/>
              </a:spcBef>
            </a:pPr>
            <a:r>
              <a:rPr dirty="0" sz="1800" spc="-15">
                <a:solidFill>
                  <a:srgbClr val="FFFF00"/>
                </a:solidFill>
                <a:latin typeface="Arial"/>
                <a:cs typeface="Arial"/>
              </a:rPr>
              <a:t>Md. </a:t>
            </a:r>
            <a:r>
              <a:rPr dirty="0" sz="1800" spc="-10">
                <a:solidFill>
                  <a:srgbClr val="FFFF00"/>
                </a:solidFill>
                <a:latin typeface="Arial"/>
                <a:cs typeface="Arial"/>
              </a:rPr>
              <a:t>Wahid </a:t>
            </a:r>
            <a:r>
              <a:rPr dirty="0" sz="1800" spc="-15">
                <a:solidFill>
                  <a:srgbClr val="FFFF00"/>
                </a:solidFill>
                <a:latin typeface="Arial"/>
                <a:cs typeface="Arial"/>
              </a:rPr>
              <a:t>Rezwan  </a:t>
            </a:r>
            <a:r>
              <a:rPr dirty="0" sz="1800" spc="-5">
                <a:latin typeface="Arial"/>
                <a:cs typeface="Arial"/>
              </a:rPr>
              <a:t>Executive,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PMD</a:t>
            </a:r>
            <a:endParaRPr sz="1800">
              <a:latin typeface="Arial"/>
              <a:cs typeface="Arial"/>
            </a:endParaRPr>
          </a:p>
          <a:p>
            <a:pPr marL="12700" marR="756920">
              <a:lnSpc>
                <a:spcPct val="100000"/>
              </a:lnSpc>
              <a:spcBef>
                <a:spcPts val="30"/>
              </a:spcBef>
            </a:pPr>
            <a:r>
              <a:rPr dirty="0" sz="1800" spc="-5">
                <a:latin typeface="Arial"/>
                <a:cs typeface="Arial"/>
              </a:rPr>
              <a:t>Chemist Laboratories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Ltd.  Cell: 880001716356956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800" spc="-10">
                <a:latin typeface="Arial"/>
                <a:cs typeface="Arial"/>
              </a:rPr>
              <a:t>E-mail: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  <a:hlinkClick r:id="rId2"/>
              </a:rPr>
              <a:t>rezwanwahid@gmail.com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7380" y="4903470"/>
            <a:ext cx="1076325" cy="1732280"/>
          </a:xfrm>
          <a:custGeom>
            <a:avLst/>
            <a:gdLst/>
            <a:ahLst/>
            <a:cxnLst/>
            <a:rect l="l" t="t" r="r" b="b"/>
            <a:pathLst>
              <a:path w="1076325" h="1732279">
                <a:moveTo>
                  <a:pt x="722516" y="0"/>
                </a:moveTo>
                <a:lnTo>
                  <a:pt x="629928" y="0"/>
                </a:lnTo>
                <a:lnTo>
                  <a:pt x="588295" y="14811"/>
                </a:lnTo>
                <a:lnTo>
                  <a:pt x="543889" y="39511"/>
                </a:lnTo>
                <a:lnTo>
                  <a:pt x="501960" y="70231"/>
                </a:lnTo>
                <a:lnTo>
                  <a:pt x="463145" y="104746"/>
                </a:lnTo>
                <a:lnTo>
                  <a:pt x="428084" y="140828"/>
                </a:lnTo>
                <a:lnTo>
                  <a:pt x="397412" y="176253"/>
                </a:lnTo>
                <a:lnTo>
                  <a:pt x="371768" y="208792"/>
                </a:lnTo>
                <a:lnTo>
                  <a:pt x="311376" y="303462"/>
                </a:lnTo>
                <a:lnTo>
                  <a:pt x="274209" y="369988"/>
                </a:lnTo>
                <a:lnTo>
                  <a:pt x="240151" y="435615"/>
                </a:lnTo>
                <a:lnTo>
                  <a:pt x="209063" y="500162"/>
                </a:lnTo>
                <a:lnTo>
                  <a:pt x="180808" y="563446"/>
                </a:lnTo>
                <a:lnTo>
                  <a:pt x="155247" y="625286"/>
                </a:lnTo>
                <a:lnTo>
                  <a:pt x="132242" y="685500"/>
                </a:lnTo>
                <a:lnTo>
                  <a:pt x="111655" y="743907"/>
                </a:lnTo>
                <a:lnTo>
                  <a:pt x="93349" y="800323"/>
                </a:lnTo>
                <a:lnTo>
                  <a:pt x="77184" y="854569"/>
                </a:lnTo>
                <a:lnTo>
                  <a:pt x="63023" y="906462"/>
                </a:lnTo>
                <a:lnTo>
                  <a:pt x="50728" y="955820"/>
                </a:lnTo>
                <a:lnTo>
                  <a:pt x="40160" y="1002462"/>
                </a:lnTo>
                <a:lnTo>
                  <a:pt x="31182" y="1046205"/>
                </a:lnTo>
                <a:lnTo>
                  <a:pt x="23655" y="1086868"/>
                </a:lnTo>
                <a:lnTo>
                  <a:pt x="12402" y="1158227"/>
                </a:lnTo>
                <a:lnTo>
                  <a:pt x="5297" y="1215084"/>
                </a:lnTo>
                <a:lnTo>
                  <a:pt x="1235" y="1255986"/>
                </a:lnTo>
                <a:lnTo>
                  <a:pt x="0" y="1269999"/>
                </a:lnTo>
                <a:lnTo>
                  <a:pt x="1824" y="1354567"/>
                </a:lnTo>
                <a:lnTo>
                  <a:pt x="9656" y="1428261"/>
                </a:lnTo>
                <a:lnTo>
                  <a:pt x="22745" y="1491816"/>
                </a:lnTo>
                <a:lnTo>
                  <a:pt x="40342" y="1545967"/>
                </a:lnTo>
                <a:lnTo>
                  <a:pt x="61697" y="1591448"/>
                </a:lnTo>
                <a:lnTo>
                  <a:pt x="86059" y="1628995"/>
                </a:lnTo>
                <a:lnTo>
                  <a:pt x="112681" y="1659343"/>
                </a:lnTo>
                <a:lnTo>
                  <a:pt x="169700" y="1701379"/>
                </a:lnTo>
                <a:lnTo>
                  <a:pt x="226756" y="1723434"/>
                </a:lnTo>
                <a:lnTo>
                  <a:pt x="277852" y="1731389"/>
                </a:lnTo>
                <a:lnTo>
                  <a:pt x="299290" y="1731915"/>
                </a:lnTo>
                <a:lnTo>
                  <a:pt x="316989" y="1731120"/>
                </a:lnTo>
                <a:lnTo>
                  <a:pt x="382019" y="1720048"/>
                </a:lnTo>
                <a:lnTo>
                  <a:pt x="433113" y="1706811"/>
                </a:lnTo>
                <a:lnTo>
                  <a:pt x="483351" y="1690325"/>
                </a:lnTo>
                <a:lnTo>
                  <a:pt x="532597" y="1670888"/>
                </a:lnTo>
                <a:lnTo>
                  <a:pt x="580719" y="1648796"/>
                </a:lnTo>
                <a:lnTo>
                  <a:pt x="627583" y="1624345"/>
                </a:lnTo>
                <a:lnTo>
                  <a:pt x="673056" y="1597832"/>
                </a:lnTo>
                <a:lnTo>
                  <a:pt x="717005" y="1569554"/>
                </a:lnTo>
                <a:lnTo>
                  <a:pt x="759297" y="1539807"/>
                </a:lnTo>
                <a:lnTo>
                  <a:pt x="799798" y="1508888"/>
                </a:lnTo>
                <a:lnTo>
                  <a:pt x="838374" y="1477094"/>
                </a:lnTo>
                <a:lnTo>
                  <a:pt x="874893" y="1444721"/>
                </a:lnTo>
                <a:lnTo>
                  <a:pt x="909222" y="1412066"/>
                </a:lnTo>
                <a:lnTo>
                  <a:pt x="941226" y="1379425"/>
                </a:lnTo>
                <a:lnTo>
                  <a:pt x="970773" y="1347095"/>
                </a:lnTo>
                <a:lnTo>
                  <a:pt x="997729" y="1315373"/>
                </a:lnTo>
                <a:lnTo>
                  <a:pt x="1021961" y="1284556"/>
                </a:lnTo>
                <a:lnTo>
                  <a:pt x="1061720" y="1226819"/>
                </a:lnTo>
                <a:lnTo>
                  <a:pt x="1075886" y="1162971"/>
                </a:lnTo>
                <a:lnTo>
                  <a:pt x="1072383" y="1123883"/>
                </a:lnTo>
                <a:lnTo>
                  <a:pt x="1064015" y="1079929"/>
                </a:lnTo>
                <a:lnTo>
                  <a:pt x="1052426" y="1031043"/>
                </a:lnTo>
                <a:lnTo>
                  <a:pt x="1039259" y="977159"/>
                </a:lnTo>
                <a:lnTo>
                  <a:pt x="1026160" y="918209"/>
                </a:lnTo>
                <a:lnTo>
                  <a:pt x="1017515" y="876019"/>
                </a:lnTo>
                <a:lnTo>
                  <a:pt x="982993" y="708811"/>
                </a:lnTo>
                <a:lnTo>
                  <a:pt x="970169" y="646514"/>
                </a:lnTo>
                <a:lnTo>
                  <a:pt x="957459" y="584429"/>
                </a:lnTo>
                <a:lnTo>
                  <a:pt x="945328" y="524652"/>
                </a:lnTo>
                <a:lnTo>
                  <a:pt x="934239" y="469276"/>
                </a:lnTo>
                <a:lnTo>
                  <a:pt x="924655" y="420399"/>
                </a:lnTo>
                <a:lnTo>
                  <a:pt x="917041" y="380115"/>
                </a:lnTo>
                <a:lnTo>
                  <a:pt x="911860" y="350519"/>
                </a:lnTo>
                <a:lnTo>
                  <a:pt x="905903" y="319506"/>
                </a:lnTo>
                <a:lnTo>
                  <a:pt x="896365" y="280111"/>
                </a:lnTo>
                <a:lnTo>
                  <a:pt x="883170" y="235076"/>
                </a:lnTo>
                <a:lnTo>
                  <a:pt x="866241" y="187147"/>
                </a:lnTo>
                <a:lnTo>
                  <a:pt x="845502" y="139064"/>
                </a:lnTo>
                <a:lnTo>
                  <a:pt x="820877" y="93573"/>
                </a:lnTo>
                <a:lnTo>
                  <a:pt x="792289" y="53416"/>
                </a:lnTo>
                <a:lnTo>
                  <a:pt x="759663" y="21335"/>
                </a:lnTo>
                <a:lnTo>
                  <a:pt x="722922" y="76"/>
                </a:lnTo>
                <a:lnTo>
                  <a:pt x="722516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15427" y="5074920"/>
            <a:ext cx="878840" cy="1424305"/>
          </a:xfrm>
          <a:custGeom>
            <a:avLst/>
            <a:gdLst/>
            <a:ahLst/>
            <a:cxnLst/>
            <a:rect l="l" t="t" r="r" b="b"/>
            <a:pathLst>
              <a:path w="878840" h="1424304">
                <a:moveTo>
                  <a:pt x="325932" y="0"/>
                </a:moveTo>
                <a:lnTo>
                  <a:pt x="283204" y="9691"/>
                </a:lnTo>
                <a:lnTo>
                  <a:pt x="246279" y="35857"/>
                </a:lnTo>
                <a:lnTo>
                  <a:pt x="214892" y="74138"/>
                </a:lnTo>
                <a:lnTo>
                  <a:pt x="188772" y="120173"/>
                </a:lnTo>
                <a:lnTo>
                  <a:pt x="167654" y="169602"/>
                </a:lnTo>
                <a:lnTo>
                  <a:pt x="151268" y="218062"/>
                </a:lnTo>
                <a:lnTo>
                  <a:pt x="139346" y="261195"/>
                </a:lnTo>
                <a:lnTo>
                  <a:pt x="125694" y="325583"/>
                </a:lnTo>
                <a:lnTo>
                  <a:pt x="117591" y="368902"/>
                </a:lnTo>
                <a:lnTo>
                  <a:pt x="107869" y="421451"/>
                </a:lnTo>
                <a:lnTo>
                  <a:pt x="97080" y="480084"/>
                </a:lnTo>
                <a:lnTo>
                  <a:pt x="63856" y="661020"/>
                </a:lnTo>
                <a:lnTo>
                  <a:pt x="54342" y="712524"/>
                </a:lnTo>
                <a:lnTo>
                  <a:pt x="46532" y="754379"/>
                </a:lnTo>
                <a:lnTo>
                  <a:pt x="28803" y="822462"/>
                </a:lnTo>
                <a:lnTo>
                  <a:pt x="12903" y="880851"/>
                </a:lnTo>
                <a:lnTo>
                  <a:pt x="2184" y="930219"/>
                </a:lnTo>
                <a:lnTo>
                  <a:pt x="0" y="971235"/>
                </a:lnTo>
                <a:lnTo>
                  <a:pt x="29034" y="1034580"/>
                </a:lnTo>
                <a:lnTo>
                  <a:pt x="52323" y="1066375"/>
                </a:lnTo>
                <a:lnTo>
                  <a:pt x="79329" y="1099474"/>
                </a:lnTo>
                <a:lnTo>
                  <a:pt x="109809" y="1133392"/>
                </a:lnTo>
                <a:lnTo>
                  <a:pt x="143523" y="1167647"/>
                </a:lnTo>
                <a:lnTo>
                  <a:pt x="180228" y="1201755"/>
                </a:lnTo>
                <a:lnTo>
                  <a:pt x="219683" y="1235233"/>
                </a:lnTo>
                <a:lnTo>
                  <a:pt x="261646" y="1267598"/>
                </a:lnTo>
                <a:lnTo>
                  <a:pt x="305876" y="1298366"/>
                </a:lnTo>
                <a:lnTo>
                  <a:pt x="352132" y="1327055"/>
                </a:lnTo>
                <a:lnTo>
                  <a:pt x="400171" y="1353182"/>
                </a:lnTo>
                <a:lnTo>
                  <a:pt x="449752" y="1376263"/>
                </a:lnTo>
                <a:lnTo>
                  <a:pt x="500634" y="1395815"/>
                </a:lnTo>
                <a:lnTo>
                  <a:pt x="552574" y="1411355"/>
                </a:lnTo>
                <a:lnTo>
                  <a:pt x="605332" y="1422399"/>
                </a:lnTo>
                <a:lnTo>
                  <a:pt x="639977" y="1423978"/>
                </a:lnTo>
                <a:lnTo>
                  <a:pt x="663991" y="1422129"/>
                </a:lnTo>
                <a:lnTo>
                  <a:pt x="719716" y="1407746"/>
                </a:lnTo>
                <a:lnTo>
                  <a:pt x="778119" y="1371900"/>
                </a:lnTo>
                <a:lnTo>
                  <a:pt x="805480" y="1343224"/>
                </a:lnTo>
                <a:lnTo>
                  <a:pt x="830098" y="1305935"/>
                </a:lnTo>
                <a:lnTo>
                  <a:pt x="850835" y="1258953"/>
                </a:lnTo>
                <a:lnTo>
                  <a:pt x="866553" y="1201194"/>
                </a:lnTo>
                <a:lnTo>
                  <a:pt x="876115" y="1131577"/>
                </a:lnTo>
                <a:lnTo>
                  <a:pt x="878382" y="1049019"/>
                </a:lnTo>
                <a:lnTo>
                  <a:pt x="877134" y="1034214"/>
                </a:lnTo>
                <a:lnTo>
                  <a:pt x="872820" y="989000"/>
                </a:lnTo>
                <a:lnTo>
                  <a:pt x="864587" y="924846"/>
                </a:lnTo>
                <a:lnTo>
                  <a:pt x="858439" y="886365"/>
                </a:lnTo>
                <a:lnTo>
                  <a:pt x="850636" y="843989"/>
                </a:lnTo>
                <a:lnTo>
                  <a:pt x="840955" y="797995"/>
                </a:lnTo>
                <a:lnTo>
                  <a:pt x="829170" y="748664"/>
                </a:lnTo>
                <a:lnTo>
                  <a:pt x="815057" y="696277"/>
                </a:lnTo>
                <a:lnTo>
                  <a:pt x="798390" y="641111"/>
                </a:lnTo>
                <a:lnTo>
                  <a:pt x="778946" y="583447"/>
                </a:lnTo>
                <a:lnTo>
                  <a:pt x="756499" y="523564"/>
                </a:lnTo>
                <a:lnTo>
                  <a:pt x="730825" y="461743"/>
                </a:lnTo>
                <a:lnTo>
                  <a:pt x="701699" y="398262"/>
                </a:lnTo>
                <a:lnTo>
                  <a:pt x="668897" y="333402"/>
                </a:lnTo>
                <a:lnTo>
                  <a:pt x="632193" y="267441"/>
                </a:lnTo>
                <a:lnTo>
                  <a:pt x="591362" y="200659"/>
                </a:lnTo>
                <a:lnTo>
                  <a:pt x="543406" y="135886"/>
                </a:lnTo>
                <a:lnTo>
                  <a:pt x="508353" y="97690"/>
                </a:lnTo>
                <a:lnTo>
                  <a:pt x="467724" y="60982"/>
                </a:lnTo>
                <a:lnTo>
                  <a:pt x="422874" y="29783"/>
                </a:lnTo>
                <a:lnTo>
                  <a:pt x="375159" y="8116"/>
                </a:lnTo>
                <a:lnTo>
                  <a:pt x="325932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41819" y="4909820"/>
            <a:ext cx="1075055" cy="1739900"/>
          </a:xfrm>
          <a:custGeom>
            <a:avLst/>
            <a:gdLst/>
            <a:ahLst/>
            <a:cxnLst/>
            <a:rect l="l" t="t" r="r" b="b"/>
            <a:pathLst>
              <a:path w="1075054" h="1739900">
                <a:moveTo>
                  <a:pt x="681989" y="0"/>
                </a:moveTo>
                <a:lnTo>
                  <a:pt x="634500" y="5978"/>
                </a:lnTo>
                <a:lnTo>
                  <a:pt x="588149" y="22431"/>
                </a:lnTo>
                <a:lnTo>
                  <a:pt x="543607" y="47131"/>
                </a:lnTo>
                <a:lnTo>
                  <a:pt x="501541" y="77851"/>
                </a:lnTo>
                <a:lnTo>
                  <a:pt x="462623" y="112366"/>
                </a:lnTo>
                <a:lnTo>
                  <a:pt x="427519" y="148448"/>
                </a:lnTo>
                <a:lnTo>
                  <a:pt x="396900" y="183873"/>
                </a:lnTo>
                <a:lnTo>
                  <a:pt x="371434" y="216412"/>
                </a:lnTo>
                <a:lnTo>
                  <a:pt x="310421" y="311090"/>
                </a:lnTo>
                <a:lnTo>
                  <a:pt x="272463" y="377638"/>
                </a:lnTo>
                <a:lnTo>
                  <a:pt x="237764" y="443300"/>
                </a:lnTo>
                <a:lnTo>
                  <a:pt x="206177" y="507893"/>
                </a:lnTo>
                <a:lnTo>
                  <a:pt x="177553" y="571233"/>
                </a:lnTo>
                <a:lnTo>
                  <a:pt x="151743" y="633138"/>
                </a:lnTo>
                <a:lnTo>
                  <a:pt x="128598" y="693424"/>
                </a:lnTo>
                <a:lnTo>
                  <a:pt x="107969" y="751908"/>
                </a:lnTo>
                <a:lnTo>
                  <a:pt x="89707" y="808407"/>
                </a:lnTo>
                <a:lnTo>
                  <a:pt x="73663" y="862738"/>
                </a:lnTo>
                <a:lnTo>
                  <a:pt x="59689" y="914717"/>
                </a:lnTo>
                <a:lnTo>
                  <a:pt x="47636" y="964161"/>
                </a:lnTo>
                <a:lnTo>
                  <a:pt x="37355" y="1010888"/>
                </a:lnTo>
                <a:lnTo>
                  <a:pt x="28697" y="1054713"/>
                </a:lnTo>
                <a:lnTo>
                  <a:pt x="21513" y="1095454"/>
                </a:lnTo>
                <a:lnTo>
                  <a:pt x="10972" y="1166950"/>
                </a:lnTo>
                <a:lnTo>
                  <a:pt x="4542" y="1223910"/>
                </a:lnTo>
                <a:lnTo>
                  <a:pt x="1032" y="1264869"/>
                </a:lnTo>
                <a:lnTo>
                  <a:pt x="0" y="1278889"/>
                </a:lnTo>
                <a:lnTo>
                  <a:pt x="1824" y="1363233"/>
                </a:lnTo>
                <a:lnTo>
                  <a:pt x="9656" y="1436732"/>
                </a:lnTo>
                <a:lnTo>
                  <a:pt x="22745" y="1500117"/>
                </a:lnTo>
                <a:lnTo>
                  <a:pt x="40342" y="1554122"/>
                </a:lnTo>
                <a:lnTo>
                  <a:pt x="61697" y="1599481"/>
                </a:lnTo>
                <a:lnTo>
                  <a:pt x="86059" y="1636925"/>
                </a:lnTo>
                <a:lnTo>
                  <a:pt x="112681" y="1667189"/>
                </a:lnTo>
                <a:lnTo>
                  <a:pt x="169700" y="1709105"/>
                </a:lnTo>
                <a:lnTo>
                  <a:pt x="226756" y="1731093"/>
                </a:lnTo>
                <a:lnTo>
                  <a:pt x="277852" y="1739017"/>
                </a:lnTo>
                <a:lnTo>
                  <a:pt x="299290" y="1739537"/>
                </a:lnTo>
                <a:lnTo>
                  <a:pt x="316989" y="1738741"/>
                </a:lnTo>
                <a:lnTo>
                  <a:pt x="383734" y="1725890"/>
                </a:lnTo>
                <a:lnTo>
                  <a:pt x="436691" y="1710747"/>
                </a:lnTo>
                <a:lnTo>
                  <a:pt x="488897" y="1692257"/>
                </a:lnTo>
                <a:lnTo>
                  <a:pt x="540173" y="1670745"/>
                </a:lnTo>
                <a:lnTo>
                  <a:pt x="590344" y="1646536"/>
                </a:lnTo>
                <a:lnTo>
                  <a:pt x="639233" y="1619955"/>
                </a:lnTo>
                <a:lnTo>
                  <a:pt x="686664" y="1591328"/>
                </a:lnTo>
                <a:lnTo>
                  <a:pt x="732460" y="1560981"/>
                </a:lnTo>
                <a:lnTo>
                  <a:pt x="776446" y="1529238"/>
                </a:lnTo>
                <a:lnTo>
                  <a:pt x="818444" y="1496425"/>
                </a:lnTo>
                <a:lnTo>
                  <a:pt x="858278" y="1462868"/>
                </a:lnTo>
                <a:lnTo>
                  <a:pt x="895773" y="1428891"/>
                </a:lnTo>
                <a:lnTo>
                  <a:pt x="930751" y="1394819"/>
                </a:lnTo>
                <a:lnTo>
                  <a:pt x="963036" y="1360980"/>
                </a:lnTo>
                <a:lnTo>
                  <a:pt x="992452" y="1327696"/>
                </a:lnTo>
                <a:lnTo>
                  <a:pt x="1018822" y="1295295"/>
                </a:lnTo>
                <a:lnTo>
                  <a:pt x="1041970" y="1264101"/>
                </a:lnTo>
                <a:lnTo>
                  <a:pt x="1073461" y="1199144"/>
                </a:lnTo>
                <a:lnTo>
                  <a:pt x="1074796" y="1157816"/>
                </a:lnTo>
                <a:lnTo>
                  <a:pt x="1068228" y="1110138"/>
                </a:lnTo>
                <a:lnTo>
                  <a:pt x="1056263" y="1055793"/>
                </a:lnTo>
                <a:lnTo>
                  <a:pt x="1041405" y="994462"/>
                </a:lnTo>
                <a:lnTo>
                  <a:pt x="1026159" y="925829"/>
                </a:lnTo>
                <a:lnTo>
                  <a:pt x="1015797" y="883925"/>
                </a:lnTo>
                <a:lnTo>
                  <a:pt x="1004347" y="833743"/>
                </a:lnTo>
                <a:lnTo>
                  <a:pt x="992170" y="777394"/>
                </a:lnTo>
                <a:lnTo>
                  <a:pt x="979627" y="716992"/>
                </a:lnTo>
                <a:lnTo>
                  <a:pt x="967077" y="654650"/>
                </a:lnTo>
                <a:lnTo>
                  <a:pt x="954883" y="592479"/>
                </a:lnTo>
                <a:lnTo>
                  <a:pt x="943404" y="532592"/>
                </a:lnTo>
                <a:lnTo>
                  <a:pt x="933002" y="477103"/>
                </a:lnTo>
                <a:lnTo>
                  <a:pt x="924037" y="428122"/>
                </a:lnTo>
                <a:lnTo>
                  <a:pt x="916869" y="387764"/>
                </a:lnTo>
                <a:lnTo>
                  <a:pt x="911859" y="358139"/>
                </a:lnTo>
                <a:lnTo>
                  <a:pt x="905595" y="327435"/>
                </a:lnTo>
                <a:lnTo>
                  <a:pt x="895878" y="288218"/>
                </a:lnTo>
                <a:lnTo>
                  <a:pt x="882610" y="243257"/>
                </a:lnTo>
                <a:lnTo>
                  <a:pt x="865692" y="195315"/>
                </a:lnTo>
                <a:lnTo>
                  <a:pt x="845026" y="147161"/>
                </a:lnTo>
                <a:lnTo>
                  <a:pt x="820511" y="101559"/>
                </a:lnTo>
                <a:lnTo>
                  <a:pt x="792049" y="61276"/>
                </a:lnTo>
                <a:lnTo>
                  <a:pt x="759541" y="29077"/>
                </a:lnTo>
                <a:lnTo>
                  <a:pt x="722887" y="7730"/>
                </a:lnTo>
                <a:lnTo>
                  <a:pt x="681989" y="0"/>
                </a:lnTo>
                <a:close/>
              </a:path>
            </a:pathLst>
          </a:custGeom>
          <a:solidFill>
            <a:srgbClr val="EA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50966" y="5081270"/>
            <a:ext cx="864869" cy="1424940"/>
          </a:xfrm>
          <a:custGeom>
            <a:avLst/>
            <a:gdLst/>
            <a:ahLst/>
            <a:cxnLst/>
            <a:rect l="l" t="t" r="r" b="b"/>
            <a:pathLst>
              <a:path w="864870" h="1424940">
                <a:moveTo>
                  <a:pt x="319603" y="0"/>
                </a:moveTo>
                <a:lnTo>
                  <a:pt x="278645" y="10058"/>
                </a:lnTo>
                <a:lnTo>
                  <a:pt x="242450" y="37127"/>
                </a:lnTo>
                <a:lnTo>
                  <a:pt x="211018" y="76549"/>
                </a:lnTo>
                <a:lnTo>
                  <a:pt x="184348" y="123666"/>
                </a:lnTo>
                <a:lnTo>
                  <a:pt x="162440" y="173818"/>
                </a:lnTo>
                <a:lnTo>
                  <a:pt x="145295" y="222349"/>
                </a:lnTo>
                <a:lnTo>
                  <a:pt x="132913" y="264599"/>
                </a:lnTo>
                <a:lnTo>
                  <a:pt x="121035" y="326862"/>
                </a:lnTo>
                <a:lnTo>
                  <a:pt x="113809" y="370242"/>
                </a:lnTo>
                <a:lnTo>
                  <a:pt x="104314" y="422957"/>
                </a:lnTo>
                <a:lnTo>
                  <a:pt x="93252" y="481911"/>
                </a:lnTo>
                <a:lnTo>
                  <a:pt x="81322" y="544012"/>
                </a:lnTo>
                <a:lnTo>
                  <a:pt x="69224" y="606166"/>
                </a:lnTo>
                <a:lnTo>
                  <a:pt x="57660" y="665277"/>
                </a:lnTo>
                <a:lnTo>
                  <a:pt x="47330" y="718253"/>
                </a:lnTo>
                <a:lnTo>
                  <a:pt x="38933" y="761999"/>
                </a:lnTo>
                <a:lnTo>
                  <a:pt x="22494" y="827166"/>
                </a:lnTo>
                <a:lnTo>
                  <a:pt x="8615" y="885261"/>
                </a:lnTo>
                <a:lnTo>
                  <a:pt x="162" y="935918"/>
                </a:lnTo>
                <a:lnTo>
                  <a:pt x="0" y="978773"/>
                </a:lnTo>
                <a:lnTo>
                  <a:pt x="10993" y="1013459"/>
                </a:lnTo>
                <a:lnTo>
                  <a:pt x="51321" y="1072162"/>
                </a:lnTo>
                <a:lnTo>
                  <a:pt x="77683" y="1104026"/>
                </a:lnTo>
                <a:lnTo>
                  <a:pt x="107797" y="1136898"/>
                </a:lnTo>
                <a:lnTo>
                  <a:pt x="141379" y="1170281"/>
                </a:lnTo>
                <a:lnTo>
                  <a:pt x="178145" y="1203675"/>
                </a:lnTo>
                <a:lnTo>
                  <a:pt x="217810" y="1236581"/>
                </a:lnTo>
                <a:lnTo>
                  <a:pt x="260089" y="1268501"/>
                </a:lnTo>
                <a:lnTo>
                  <a:pt x="304698" y="1298935"/>
                </a:lnTo>
                <a:lnTo>
                  <a:pt x="351353" y="1327385"/>
                </a:lnTo>
                <a:lnTo>
                  <a:pt x="399768" y="1353351"/>
                </a:lnTo>
                <a:lnTo>
                  <a:pt x="449661" y="1376334"/>
                </a:lnTo>
                <a:lnTo>
                  <a:pt x="500745" y="1395836"/>
                </a:lnTo>
                <a:lnTo>
                  <a:pt x="552737" y="1411357"/>
                </a:lnTo>
                <a:lnTo>
                  <a:pt x="605353" y="1422399"/>
                </a:lnTo>
                <a:lnTo>
                  <a:pt x="637418" y="1424855"/>
                </a:lnTo>
                <a:lnTo>
                  <a:pt x="660396" y="1423586"/>
                </a:lnTo>
                <a:lnTo>
                  <a:pt x="714519" y="1410382"/>
                </a:lnTo>
                <a:lnTo>
                  <a:pt x="771904" y="1375396"/>
                </a:lnTo>
                <a:lnTo>
                  <a:pt x="798957" y="1346900"/>
                </a:lnTo>
                <a:lnTo>
                  <a:pt x="823391" y="1309556"/>
                </a:lnTo>
                <a:lnTo>
                  <a:pt x="844063" y="1262230"/>
                </a:lnTo>
                <a:lnTo>
                  <a:pt x="859827" y="1203788"/>
                </a:lnTo>
                <a:lnTo>
                  <a:pt x="864433" y="976766"/>
                </a:lnTo>
                <a:lnTo>
                  <a:pt x="862464" y="960639"/>
                </a:lnTo>
                <a:lnTo>
                  <a:pt x="851544" y="888952"/>
                </a:lnTo>
                <a:lnTo>
                  <a:pt x="843753" y="847177"/>
                </a:lnTo>
                <a:lnTo>
                  <a:pt x="834102" y="801807"/>
                </a:lnTo>
                <a:lnTo>
                  <a:pt x="822364" y="753109"/>
                </a:lnTo>
                <a:lnTo>
                  <a:pt x="808309" y="701355"/>
                </a:lnTo>
                <a:lnTo>
                  <a:pt x="791708" y="646812"/>
                </a:lnTo>
                <a:lnTo>
                  <a:pt x="772334" y="589750"/>
                </a:lnTo>
                <a:lnTo>
                  <a:pt x="749957" y="530438"/>
                </a:lnTo>
                <a:lnTo>
                  <a:pt x="724349" y="469145"/>
                </a:lnTo>
                <a:lnTo>
                  <a:pt x="695282" y="406141"/>
                </a:lnTo>
                <a:lnTo>
                  <a:pt x="662525" y="341694"/>
                </a:lnTo>
                <a:lnTo>
                  <a:pt x="625852" y="276074"/>
                </a:lnTo>
                <a:lnTo>
                  <a:pt x="585033" y="209549"/>
                </a:lnTo>
                <a:lnTo>
                  <a:pt x="536299" y="139681"/>
                </a:lnTo>
                <a:lnTo>
                  <a:pt x="501090" y="99881"/>
                </a:lnTo>
                <a:lnTo>
                  <a:pt x="460462" y="62081"/>
                </a:lnTo>
                <a:lnTo>
                  <a:pt x="415767" y="30213"/>
                </a:lnTo>
                <a:lnTo>
                  <a:pt x="368362" y="8208"/>
                </a:lnTo>
                <a:lnTo>
                  <a:pt x="319603" y="0"/>
                </a:lnTo>
                <a:close/>
              </a:path>
            </a:pathLst>
          </a:custGeom>
          <a:solidFill>
            <a:srgbClr val="0E64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5579" y="342900"/>
            <a:ext cx="2540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8480" y="342900"/>
            <a:ext cx="2540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1380" y="342900"/>
            <a:ext cx="2540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24280" y="342900"/>
            <a:ext cx="2540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64639" y="342900"/>
            <a:ext cx="257809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579" y="622300"/>
            <a:ext cx="254000" cy="191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8480" y="622300"/>
            <a:ext cx="254000" cy="193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81380" y="622300"/>
            <a:ext cx="254000" cy="1917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24280" y="622300"/>
            <a:ext cx="254000" cy="193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64639" y="622300"/>
            <a:ext cx="257809" cy="1917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5579" y="901700"/>
            <a:ext cx="254000" cy="1943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8480" y="901700"/>
            <a:ext cx="254000" cy="1943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81380" y="901700"/>
            <a:ext cx="254000" cy="1943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24280" y="901700"/>
            <a:ext cx="254000" cy="19431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64639" y="901700"/>
            <a:ext cx="257809" cy="1943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5579" y="1181100"/>
            <a:ext cx="254000" cy="1955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8480" y="1181100"/>
            <a:ext cx="254000" cy="1955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81380" y="1181100"/>
            <a:ext cx="254000" cy="1955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24280" y="1181100"/>
            <a:ext cx="254000" cy="1955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64639" y="1181100"/>
            <a:ext cx="257809" cy="1955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5579" y="1466850"/>
            <a:ext cx="254000" cy="190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8480" y="1466850"/>
            <a:ext cx="254000" cy="1905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1380" y="1466850"/>
            <a:ext cx="2540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24280" y="1466850"/>
            <a:ext cx="254000" cy="1905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64639" y="1466850"/>
            <a:ext cx="257809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5579" y="1746250"/>
            <a:ext cx="254000" cy="1930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8480" y="1746250"/>
            <a:ext cx="254000" cy="19303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1380" y="1746250"/>
            <a:ext cx="254000" cy="19303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24280" y="1746250"/>
            <a:ext cx="254000" cy="1930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64639" y="1790700"/>
            <a:ext cx="200659" cy="14858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73250" y="1644650"/>
            <a:ext cx="151130" cy="12065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17700" y="1828800"/>
            <a:ext cx="152400" cy="1244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65300" y="2019300"/>
            <a:ext cx="157480" cy="1270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64079" y="1950720"/>
            <a:ext cx="88900" cy="6857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36420" y="2311400"/>
            <a:ext cx="99060" cy="8127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70100" y="2350770"/>
            <a:ext cx="106680" cy="8127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93900" y="2076450"/>
            <a:ext cx="292100" cy="23495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96489" y="2103120"/>
            <a:ext cx="102870" cy="8127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62200" y="2311400"/>
            <a:ext cx="101600" cy="8255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60600" y="2471420"/>
            <a:ext cx="101600" cy="762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73020" y="2273300"/>
            <a:ext cx="100330" cy="7492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01900" y="2484120"/>
            <a:ext cx="101600" cy="7492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17800" y="2471420"/>
            <a:ext cx="101600" cy="762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90800" y="2667000"/>
            <a:ext cx="101600" cy="762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10839" y="2636520"/>
            <a:ext cx="66040" cy="5206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49550" y="2616200"/>
            <a:ext cx="101600" cy="13335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32100" y="2838450"/>
            <a:ext cx="68580" cy="4826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0780" y="497840"/>
            <a:ext cx="681418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Current </a:t>
            </a:r>
            <a:r>
              <a:rPr dirty="0" sz="4400" spc="-10" b="1">
                <a:solidFill>
                  <a:srgbClr val="FFFF66"/>
                </a:solidFill>
                <a:latin typeface="Arial"/>
                <a:cs typeface="Arial"/>
              </a:rPr>
              <a:t>Market </a:t>
            </a: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situation</a:t>
            </a:r>
            <a:r>
              <a:rPr dirty="0" sz="4400" spc="-100" b="1">
                <a:solidFill>
                  <a:srgbClr val="FFFF66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FFFF66"/>
                </a:solidFill>
                <a:latin typeface="Arial"/>
                <a:cs typeface="Arial"/>
              </a:rPr>
              <a:t>: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43400" y="1943100"/>
            <a:ext cx="2063750" cy="703580"/>
          </a:xfrm>
          <a:custGeom>
            <a:avLst/>
            <a:gdLst/>
            <a:ahLst/>
            <a:cxnLst/>
            <a:rect l="l" t="t" r="r" b="b"/>
            <a:pathLst>
              <a:path w="2063750" h="703580">
                <a:moveTo>
                  <a:pt x="0" y="0"/>
                </a:moveTo>
                <a:lnTo>
                  <a:pt x="2063750" y="0"/>
                </a:lnTo>
                <a:lnTo>
                  <a:pt x="2063750" y="703579"/>
                </a:lnTo>
                <a:lnTo>
                  <a:pt x="0" y="703579"/>
                </a:lnTo>
                <a:lnTo>
                  <a:pt x="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55870" y="2275840"/>
            <a:ext cx="638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 b="1">
                <a:solidFill>
                  <a:srgbClr val="FFFF66"/>
                </a:solidFill>
                <a:latin typeface="Trebuchet MS"/>
                <a:cs typeface="Trebuchet MS"/>
              </a:rPr>
              <a:t>Cr.</a:t>
            </a:r>
            <a:r>
              <a:rPr dirty="0" sz="1800" spc="-204" b="1">
                <a:solidFill>
                  <a:srgbClr val="FFFF66"/>
                </a:solidFill>
                <a:latin typeface="Trebuchet MS"/>
                <a:cs typeface="Trebuchet MS"/>
              </a:rPr>
              <a:t> </a:t>
            </a:r>
            <a:r>
              <a:rPr dirty="0" sz="1800" spc="-180" b="1">
                <a:solidFill>
                  <a:srgbClr val="FFFF66"/>
                </a:solidFill>
                <a:latin typeface="Trebuchet MS"/>
                <a:cs typeface="Trebuchet MS"/>
              </a:rPr>
              <a:t>TK.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7150" y="1943100"/>
            <a:ext cx="1145540" cy="703580"/>
          </a:xfrm>
          <a:custGeom>
            <a:avLst/>
            <a:gdLst/>
            <a:ahLst/>
            <a:cxnLst/>
            <a:rect l="l" t="t" r="r" b="b"/>
            <a:pathLst>
              <a:path w="1145540" h="703580">
                <a:moveTo>
                  <a:pt x="0" y="0"/>
                </a:moveTo>
                <a:lnTo>
                  <a:pt x="1145540" y="0"/>
                </a:lnTo>
                <a:lnTo>
                  <a:pt x="1145540" y="703579"/>
                </a:lnTo>
                <a:lnTo>
                  <a:pt x="0" y="703579"/>
                </a:lnTo>
                <a:lnTo>
                  <a:pt x="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52690" y="1943100"/>
            <a:ext cx="1362710" cy="703580"/>
          </a:xfrm>
          <a:custGeom>
            <a:avLst/>
            <a:gdLst/>
            <a:ahLst/>
            <a:cxnLst/>
            <a:rect l="l" t="t" r="r" b="b"/>
            <a:pathLst>
              <a:path w="1362709" h="703580">
                <a:moveTo>
                  <a:pt x="0" y="0"/>
                </a:moveTo>
                <a:lnTo>
                  <a:pt x="1362709" y="0"/>
                </a:lnTo>
                <a:lnTo>
                  <a:pt x="1362709" y="703579"/>
                </a:lnTo>
                <a:lnTo>
                  <a:pt x="0" y="703579"/>
                </a:lnTo>
                <a:lnTo>
                  <a:pt x="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" y="2646679"/>
            <a:ext cx="4114800" cy="374650"/>
          </a:xfrm>
          <a:custGeom>
            <a:avLst/>
            <a:gdLst/>
            <a:ahLst/>
            <a:cxnLst/>
            <a:rect l="l" t="t" r="r" b="b"/>
            <a:pathLst>
              <a:path w="4114800" h="374650">
                <a:moveTo>
                  <a:pt x="0" y="0"/>
                </a:moveTo>
                <a:lnTo>
                  <a:pt x="4114800" y="0"/>
                </a:lnTo>
                <a:lnTo>
                  <a:pt x="4114800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43400" y="2646679"/>
            <a:ext cx="2063750" cy="374650"/>
          </a:xfrm>
          <a:custGeom>
            <a:avLst/>
            <a:gdLst/>
            <a:ahLst/>
            <a:cxnLst/>
            <a:rect l="l" t="t" r="r" b="b"/>
            <a:pathLst>
              <a:path w="2063750" h="374650">
                <a:moveTo>
                  <a:pt x="0" y="0"/>
                </a:moveTo>
                <a:lnTo>
                  <a:pt x="2063750" y="0"/>
                </a:lnTo>
                <a:lnTo>
                  <a:pt x="2063750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07150" y="2646679"/>
            <a:ext cx="1145540" cy="374650"/>
          </a:xfrm>
          <a:custGeom>
            <a:avLst/>
            <a:gdLst/>
            <a:ahLst/>
            <a:cxnLst/>
            <a:rect l="l" t="t" r="r" b="b"/>
            <a:pathLst>
              <a:path w="1145540" h="374650">
                <a:moveTo>
                  <a:pt x="0" y="0"/>
                </a:moveTo>
                <a:lnTo>
                  <a:pt x="1145540" y="0"/>
                </a:lnTo>
                <a:lnTo>
                  <a:pt x="1145540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52690" y="2646679"/>
            <a:ext cx="1362710" cy="374650"/>
          </a:xfrm>
          <a:custGeom>
            <a:avLst/>
            <a:gdLst/>
            <a:ahLst/>
            <a:cxnLst/>
            <a:rect l="l" t="t" r="r" b="b"/>
            <a:pathLst>
              <a:path w="1362709" h="374650">
                <a:moveTo>
                  <a:pt x="0" y="0"/>
                </a:moveTo>
                <a:lnTo>
                  <a:pt x="1362709" y="0"/>
                </a:lnTo>
                <a:lnTo>
                  <a:pt x="1362709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8600" y="3021329"/>
            <a:ext cx="4114800" cy="374650"/>
          </a:xfrm>
          <a:custGeom>
            <a:avLst/>
            <a:gdLst/>
            <a:ahLst/>
            <a:cxnLst/>
            <a:rect l="l" t="t" r="r" b="b"/>
            <a:pathLst>
              <a:path w="4114800" h="374650">
                <a:moveTo>
                  <a:pt x="0" y="0"/>
                </a:moveTo>
                <a:lnTo>
                  <a:pt x="4114800" y="0"/>
                </a:lnTo>
                <a:lnTo>
                  <a:pt x="4114800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3400" y="3021329"/>
            <a:ext cx="2063750" cy="374650"/>
          </a:xfrm>
          <a:custGeom>
            <a:avLst/>
            <a:gdLst/>
            <a:ahLst/>
            <a:cxnLst/>
            <a:rect l="l" t="t" r="r" b="b"/>
            <a:pathLst>
              <a:path w="2063750" h="374650">
                <a:moveTo>
                  <a:pt x="0" y="0"/>
                </a:moveTo>
                <a:lnTo>
                  <a:pt x="2063750" y="0"/>
                </a:lnTo>
                <a:lnTo>
                  <a:pt x="2063750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07150" y="3021329"/>
            <a:ext cx="1145540" cy="374650"/>
          </a:xfrm>
          <a:custGeom>
            <a:avLst/>
            <a:gdLst/>
            <a:ahLst/>
            <a:cxnLst/>
            <a:rect l="l" t="t" r="r" b="b"/>
            <a:pathLst>
              <a:path w="1145540" h="374650">
                <a:moveTo>
                  <a:pt x="0" y="0"/>
                </a:moveTo>
                <a:lnTo>
                  <a:pt x="1145540" y="0"/>
                </a:lnTo>
                <a:lnTo>
                  <a:pt x="1145540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52690" y="3021329"/>
            <a:ext cx="1362710" cy="374650"/>
          </a:xfrm>
          <a:custGeom>
            <a:avLst/>
            <a:gdLst/>
            <a:ahLst/>
            <a:cxnLst/>
            <a:rect l="l" t="t" r="r" b="b"/>
            <a:pathLst>
              <a:path w="1362709" h="374650">
                <a:moveTo>
                  <a:pt x="0" y="0"/>
                </a:moveTo>
                <a:lnTo>
                  <a:pt x="1362709" y="0"/>
                </a:lnTo>
                <a:lnTo>
                  <a:pt x="1362709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8600" y="3395979"/>
            <a:ext cx="4114800" cy="374650"/>
          </a:xfrm>
          <a:custGeom>
            <a:avLst/>
            <a:gdLst/>
            <a:ahLst/>
            <a:cxnLst/>
            <a:rect l="l" t="t" r="r" b="b"/>
            <a:pathLst>
              <a:path w="4114800" h="374650">
                <a:moveTo>
                  <a:pt x="0" y="0"/>
                </a:moveTo>
                <a:lnTo>
                  <a:pt x="4114800" y="0"/>
                </a:lnTo>
                <a:lnTo>
                  <a:pt x="4114800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43400" y="3395979"/>
            <a:ext cx="2063750" cy="374650"/>
          </a:xfrm>
          <a:custGeom>
            <a:avLst/>
            <a:gdLst/>
            <a:ahLst/>
            <a:cxnLst/>
            <a:rect l="l" t="t" r="r" b="b"/>
            <a:pathLst>
              <a:path w="2063750" h="374650">
                <a:moveTo>
                  <a:pt x="0" y="0"/>
                </a:moveTo>
                <a:lnTo>
                  <a:pt x="2063750" y="0"/>
                </a:lnTo>
                <a:lnTo>
                  <a:pt x="2063750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07150" y="3395979"/>
            <a:ext cx="1145540" cy="374650"/>
          </a:xfrm>
          <a:custGeom>
            <a:avLst/>
            <a:gdLst/>
            <a:ahLst/>
            <a:cxnLst/>
            <a:rect l="l" t="t" r="r" b="b"/>
            <a:pathLst>
              <a:path w="1145540" h="374650">
                <a:moveTo>
                  <a:pt x="0" y="0"/>
                </a:moveTo>
                <a:lnTo>
                  <a:pt x="1145540" y="0"/>
                </a:lnTo>
                <a:lnTo>
                  <a:pt x="1145540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52690" y="3395979"/>
            <a:ext cx="1362710" cy="374650"/>
          </a:xfrm>
          <a:custGeom>
            <a:avLst/>
            <a:gdLst/>
            <a:ahLst/>
            <a:cxnLst/>
            <a:rect l="l" t="t" r="r" b="b"/>
            <a:pathLst>
              <a:path w="1362709" h="374650">
                <a:moveTo>
                  <a:pt x="0" y="0"/>
                </a:moveTo>
                <a:lnTo>
                  <a:pt x="1362709" y="0"/>
                </a:lnTo>
                <a:lnTo>
                  <a:pt x="1362709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28600" y="1943100"/>
          <a:ext cx="8686800" cy="4014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2334895"/>
                <a:gridCol w="1254125"/>
                <a:gridCol w="982979"/>
              </a:tblGrid>
              <a:tr h="791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00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1620"/>
                        </a:spcBef>
                        <a:tabLst>
                          <a:tab pos="2165985" algn="l"/>
                          <a:tab pos="3244215" algn="l"/>
                        </a:tabLst>
                      </a:pPr>
                      <a:r>
                        <a:rPr dirty="0" baseline="33950" sz="2700" spc="-82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Market</a:t>
                      </a:r>
                      <a:r>
                        <a:rPr dirty="0" baseline="33950" sz="2700" spc="-195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33950" sz="2700" spc="-202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Size	</a:t>
                      </a:r>
                      <a:r>
                        <a:rPr dirty="0" sz="1800" spc="-90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Growth</a:t>
                      </a:r>
                      <a:r>
                        <a:rPr dirty="0" sz="1800" spc="-130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80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%	</a:t>
                      </a:r>
                      <a:r>
                        <a:rPr dirty="0" sz="1800" spc="-55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Market</a:t>
                      </a:r>
                      <a:r>
                        <a:rPr dirty="0" sz="1800" spc="-180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Share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05740"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4325">
                <a:tc>
                  <a:txBody>
                    <a:bodyPr/>
                    <a:lstStyle/>
                    <a:p>
                      <a:pPr marL="597535">
                        <a:lnSpc>
                          <a:spcPts val="1800"/>
                        </a:lnSpc>
                      </a:pPr>
                      <a:r>
                        <a:rPr dirty="0" sz="1800" spc="-85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COUGH </a:t>
                      </a:r>
                      <a:r>
                        <a:rPr dirty="0" sz="1800" spc="-5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&amp; </a:t>
                      </a:r>
                      <a:r>
                        <a:rPr dirty="0" sz="1800" spc="-125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COLD</a:t>
                      </a:r>
                      <a:r>
                        <a:rPr dirty="0" sz="1800" spc="-32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PREPARATIONS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4320">
                        <a:lnSpc>
                          <a:spcPts val="1900"/>
                        </a:lnSpc>
                      </a:pP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115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51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2270">
                        <a:lnSpc>
                          <a:spcPts val="1900"/>
                        </a:lnSpc>
                      </a:pP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19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56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900"/>
                        </a:lnSpc>
                      </a:pP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13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91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136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 spc="-114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EXPECTORANTS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60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3685">
                        <a:lnSpc>
                          <a:spcPts val="2375"/>
                        </a:lnSpc>
                      </a:pP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68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78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2270">
                        <a:lnSpc>
                          <a:spcPts val="2375"/>
                        </a:lnSpc>
                      </a:pP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13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55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2375"/>
                        </a:lnSpc>
                      </a:pP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59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2000" b="1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54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162433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1800" spc="-55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AMBROXOL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60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3685">
                        <a:lnSpc>
                          <a:spcPts val="2375"/>
                        </a:lnSpc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33</a:t>
                      </a:r>
                      <a:r>
                        <a:rPr dirty="0" sz="200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200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91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2270">
                        <a:lnSpc>
                          <a:spcPts val="2375"/>
                        </a:lnSpc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12</a:t>
                      </a:r>
                      <a:r>
                        <a:rPr dirty="0" sz="200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200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93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2375"/>
                        </a:lnSpc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49</a:t>
                      </a:r>
                      <a:r>
                        <a:rPr dirty="0" sz="200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200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2555875" algn="l"/>
                        </a:tabLst>
                      </a:pPr>
                      <a:r>
                        <a:rPr dirty="0" sz="2000" spc="-100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Brand</a:t>
                      </a:r>
                      <a:r>
                        <a:rPr dirty="0" sz="2000" spc="-140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85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Name	</a:t>
                      </a:r>
                      <a:r>
                        <a:rPr dirty="0" sz="2000" spc="-105" b="1">
                          <a:solidFill>
                            <a:srgbClr val="FFFF6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4130"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6F2F9F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2746375" algn="l"/>
                        </a:tabLst>
                      </a:pPr>
                      <a:r>
                        <a:rPr dirty="0" sz="1600" spc="-20" b="1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AMBROX	</a:t>
                      </a:r>
                      <a:r>
                        <a:rPr dirty="0" baseline="1984" sz="2100" spc="-89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SQUARE</a:t>
                      </a:r>
                      <a:endParaRPr baseline="1984"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11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97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solidFill>
                      <a:srgbClr val="CC00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70548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2704465" algn="l"/>
                        </a:tabLst>
                      </a:pPr>
                      <a:r>
                        <a:rPr dirty="0" sz="1600" spc="-90" b="1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BOXOL	</a:t>
                      </a:r>
                      <a:r>
                        <a:rPr dirty="0" baseline="1984" sz="2100" spc="-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OPSONIN</a:t>
                      </a:r>
                      <a:endParaRPr baseline="1984"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11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97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solidFill>
                      <a:srgbClr val="CC00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2736215" algn="l"/>
                        </a:tabLst>
                      </a:pPr>
                      <a:r>
                        <a:rPr dirty="0" sz="1600" spc="-75" b="1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AMBOLYT	</a:t>
                      </a:r>
                      <a:r>
                        <a:rPr dirty="0" baseline="1984" sz="2100" spc="-1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INCEPTA</a:t>
                      </a:r>
                      <a:endParaRPr baseline="1984"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1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97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2724785" algn="l"/>
                        </a:tabLst>
                      </a:pPr>
                      <a:r>
                        <a:rPr dirty="0" sz="1600" spc="-160" b="1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LYTEX	</a:t>
                      </a:r>
                      <a:r>
                        <a:rPr dirty="0" baseline="1984" sz="2100" spc="-4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IBN</a:t>
                      </a:r>
                      <a:r>
                        <a:rPr dirty="0" baseline="1984" sz="2100" spc="-172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1984" sz="2100" spc="-52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SINA</a:t>
                      </a:r>
                      <a:endParaRPr baseline="1984"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1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97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675640">
                        <a:lnSpc>
                          <a:spcPts val="1900"/>
                        </a:lnSpc>
                        <a:spcBef>
                          <a:spcPts val="275"/>
                        </a:spcBef>
                        <a:tabLst>
                          <a:tab pos="2930525" algn="l"/>
                        </a:tabLst>
                      </a:pPr>
                      <a:r>
                        <a:rPr dirty="0" sz="1600" spc="-35" b="1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MYROX	</a:t>
                      </a:r>
                      <a:r>
                        <a:rPr dirty="0" baseline="1984" sz="2100" spc="-89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ACI</a:t>
                      </a:r>
                      <a:endParaRPr baseline="1984" sz="21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1145">
                        <a:lnSpc>
                          <a:spcPts val="1900"/>
                        </a:lnSpc>
                        <a:spcBef>
                          <a:spcPts val="275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9730">
                        <a:lnSpc>
                          <a:spcPts val="1900"/>
                        </a:lnSpc>
                        <a:spcBef>
                          <a:spcPts val="27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-3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  <a:spcBef>
                          <a:spcPts val="275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solidFill>
                      <a:srgbClr val="CC00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/>
          <a:solidFill>
            <a:srgbClr val="001F5F"/>
          </a:solidFill>
          <a:ln w="9344">
            <a:solidFill>
              <a:srgbClr val="BADFE2"/>
            </a:solidFill>
          </a:ln>
        </p:spPr>
        <p:txBody>
          <a:bodyPr wrap="square" lIns="0" tIns="236220" rIns="0" bIns="0" rtlCol="0" vert="horz">
            <a:spAutoFit/>
          </a:bodyPr>
          <a:lstStyle/>
          <a:p>
            <a:pPr marL="2049780">
              <a:lnSpc>
                <a:spcPct val="100000"/>
              </a:lnSpc>
              <a:spcBef>
                <a:spcPts val="1860"/>
              </a:spcBef>
            </a:pPr>
            <a:r>
              <a:rPr dirty="0" sz="4400" b="1">
                <a:solidFill>
                  <a:srgbClr val="FF0000"/>
                </a:solidFill>
                <a:latin typeface="Arial"/>
                <a:cs typeface="Arial"/>
              </a:rPr>
              <a:t>SWOT</a:t>
            </a:r>
            <a:r>
              <a:rPr dirty="0" sz="44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spc="-10" b="1">
                <a:latin typeface="Arial"/>
                <a:cs typeface="Arial"/>
              </a:rPr>
              <a:t>Analysis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752600"/>
          <a:ext cx="84582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8615"/>
                <a:gridCol w="4299585"/>
              </a:tblGrid>
              <a:tr h="702945">
                <a:tc>
                  <a:txBody>
                    <a:bodyPr/>
                    <a:lstStyle/>
                    <a:p>
                      <a:pPr algn="ctr" marL="69850">
                        <a:lnSpc>
                          <a:spcPts val="4780"/>
                        </a:lnSpc>
                      </a:pPr>
                      <a:r>
                        <a:rPr dirty="0" sz="40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trengths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6FBF"/>
                    </a:solidFill>
                  </a:tcPr>
                </a:tc>
                <a:tc>
                  <a:txBody>
                    <a:bodyPr/>
                    <a:lstStyle/>
                    <a:p>
                      <a:pPr marL="1176655">
                        <a:lnSpc>
                          <a:spcPts val="4780"/>
                        </a:lnSpc>
                      </a:pPr>
                      <a:r>
                        <a:rPr dirty="0" sz="40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24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eaknesses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6FBF"/>
                    </a:solidFill>
                  </a:tcPr>
                </a:tc>
              </a:tr>
              <a:tr h="2205990">
                <a:tc>
                  <a:txBody>
                    <a:bodyPr/>
                    <a:lstStyle/>
                    <a:p>
                      <a:pPr marL="433070" marR="521334" indent="-342900">
                        <a:lnSpc>
                          <a:spcPct val="102800"/>
                        </a:lnSpc>
                        <a:spcBef>
                          <a:spcPts val="140"/>
                        </a:spcBef>
                        <a:buAutoNum type="arabicPeriod"/>
                        <a:tabLst>
                          <a:tab pos="432434" algn="l"/>
                          <a:tab pos="433070" algn="l"/>
                        </a:tabLst>
                      </a:pPr>
                      <a:r>
                        <a:rPr dirty="0" sz="1800" spc="10" b="1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more than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700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Field 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Force.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33070" indent="-342900">
                        <a:lnSpc>
                          <a:spcPct val="100000"/>
                        </a:lnSpc>
                        <a:spcBef>
                          <a:spcPts val="50"/>
                        </a:spcBef>
                        <a:buAutoNum type="arabicPeriod"/>
                        <a:tabLst>
                          <a:tab pos="432434" algn="l"/>
                          <a:tab pos="433070" algn="l"/>
                        </a:tabLst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We’ve Dynamic Leaders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like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you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33070" marR="446405" indent="-342900">
                        <a:lnSpc>
                          <a:spcPct val="102800"/>
                        </a:lnSpc>
                        <a:buAutoNum type="arabicPeriod"/>
                        <a:tabLst>
                          <a:tab pos="432434" algn="l"/>
                          <a:tab pos="433070" algn="l"/>
                        </a:tabLst>
                      </a:pPr>
                      <a:r>
                        <a:rPr dirty="0" sz="1800" spc="10" b="1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555 Doctors (MBBS&amp;  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above)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33070" marR="612140" indent="-342900">
                        <a:lnSpc>
                          <a:spcPts val="2220"/>
                        </a:lnSpc>
                        <a:spcBef>
                          <a:spcPts val="70"/>
                        </a:spcBef>
                        <a:buAutoNum type="arabicPeriod"/>
                        <a:tabLst>
                          <a:tab pos="432434" algn="l"/>
                          <a:tab pos="433070" algn="l"/>
                        </a:tabLst>
                      </a:pPr>
                      <a:r>
                        <a:rPr dirty="0" sz="1800" spc="10" b="1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593 Doctors (Below  MBBS)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694055" indent="-533400">
                        <a:lnSpc>
                          <a:spcPct val="100000"/>
                        </a:lnSpc>
                        <a:spcBef>
                          <a:spcPts val="200"/>
                        </a:spcBef>
                        <a:buAutoNum type="arabicPeriod"/>
                        <a:tabLst>
                          <a:tab pos="693420" algn="l"/>
                          <a:tab pos="694055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Late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entry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94055" indent="-533400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/>
                        <a:tabLst>
                          <a:tab pos="693420" algn="l"/>
                          <a:tab pos="694055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Poor product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knowledge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94055" indent="-533400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/>
                        <a:tabLst>
                          <a:tab pos="693420" algn="l"/>
                          <a:tab pos="694055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No list of Specialized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Doctors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94055" indent="-533400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/>
                        <a:tabLst>
                          <a:tab pos="693420" algn="l"/>
                          <a:tab pos="694055" algn="l"/>
                        </a:tabLst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Lack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 monitoring.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99FFCC"/>
                    </a:solidFill>
                  </a:tcPr>
                </a:tc>
              </a:tr>
              <a:tr h="702310">
                <a:tc>
                  <a:txBody>
                    <a:bodyPr/>
                    <a:lstStyle/>
                    <a:p>
                      <a:pPr algn="ctr" marL="69215">
                        <a:lnSpc>
                          <a:spcPts val="4780"/>
                        </a:lnSpc>
                      </a:pPr>
                      <a:r>
                        <a:rPr dirty="0" sz="40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pportunities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6FB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ts val="4780"/>
                        </a:lnSpc>
                      </a:pPr>
                      <a:r>
                        <a:rPr dirty="0" sz="40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hreats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6FBF"/>
                    </a:solidFill>
                  </a:tcPr>
                </a:tc>
              </a:tr>
              <a:tr h="1366520">
                <a:tc>
                  <a:txBody>
                    <a:bodyPr/>
                    <a:lstStyle/>
                    <a:p>
                      <a:pPr marL="433070" indent="-342900">
                        <a:lnSpc>
                          <a:spcPct val="100000"/>
                        </a:lnSpc>
                        <a:spcBef>
                          <a:spcPts val="209"/>
                        </a:spcBef>
                        <a:buAutoNum type="arabicPeriod"/>
                        <a:tabLst>
                          <a:tab pos="432434" algn="l"/>
                          <a:tab pos="433070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High 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growth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rate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market.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33070" indent="-342900">
                        <a:lnSpc>
                          <a:spcPct val="100000"/>
                        </a:lnSpc>
                        <a:spcBef>
                          <a:spcPts val="660"/>
                        </a:spcBef>
                        <a:buAutoNum type="arabicPeriod"/>
                        <a:tabLst>
                          <a:tab pos="432434" algn="l"/>
                          <a:tab pos="433070" algn="l"/>
                        </a:tabLst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Better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than Cough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Suppressants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33070" indent="-342900">
                        <a:lnSpc>
                          <a:spcPct val="100000"/>
                        </a:lnSpc>
                        <a:spcBef>
                          <a:spcPts val="660"/>
                        </a:spcBef>
                        <a:buAutoNum type="arabicPeriod"/>
                        <a:tabLst>
                          <a:tab pos="432434" algn="l"/>
                          <a:tab pos="433070" algn="l"/>
                        </a:tabLst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We’ve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got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Winter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Season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669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9"/>
                        </a:spcBef>
                        <a:tabLst>
                          <a:tab pos="478790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1.	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Aggressive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competitor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 activity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669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9" y="1565910"/>
            <a:ext cx="7814309" cy="323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7829" y="497840"/>
            <a:ext cx="32251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Qualitative</a:t>
            </a:r>
            <a:r>
              <a:rPr dirty="0" sz="4400" spc="-60" b="1">
                <a:solidFill>
                  <a:srgbClr val="FFFF66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FFFF66"/>
                </a:solidFill>
                <a:latin typeface="Arial"/>
                <a:cs typeface="Arial"/>
              </a:rPr>
              <a:t>: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70" y="2014220"/>
            <a:ext cx="7662545" cy="33362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580"/>
              </a:spcBef>
              <a:buClr>
                <a:srgbClr val="009999"/>
              </a:buClr>
              <a:buSzPct val="70312"/>
              <a:buFont typeface="Symbol"/>
              <a:buChar char=""/>
              <a:tabLst>
                <a:tab pos="456565" algn="l"/>
                <a:tab pos="457200" algn="l"/>
              </a:tabLst>
            </a:pP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Make </a:t>
            </a:r>
            <a:r>
              <a:rPr dirty="0" sz="4000" spc="-100" b="1">
                <a:solidFill>
                  <a:srgbClr val="FFFF00"/>
                </a:solidFill>
                <a:latin typeface="Times New Roman"/>
                <a:cs typeface="Times New Roman"/>
              </a:rPr>
              <a:t>Winkof 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dirty="0" sz="3200" spc="10" b="1">
                <a:solidFill>
                  <a:srgbClr val="FFFFFF"/>
                </a:solidFill>
                <a:latin typeface="Times New Roman"/>
                <a:cs typeface="Times New Roman"/>
              </a:rPr>
              <a:t>Established </a:t>
            </a:r>
            <a:r>
              <a:rPr dirty="0" sz="3200" spc="-80" b="1">
                <a:solidFill>
                  <a:srgbClr val="FFFFFF"/>
                </a:solidFill>
                <a:latin typeface="Times New Roman"/>
                <a:cs typeface="Times New Roman"/>
              </a:rPr>
              <a:t>Brand </a:t>
            </a:r>
            <a:r>
              <a:rPr dirty="0" sz="3200" spc="-120">
                <a:solidFill>
                  <a:srgbClr val="FFFFFF"/>
                </a:solidFill>
                <a:latin typeface="Times New Roman"/>
                <a:cs typeface="Times New Roman"/>
              </a:rPr>
              <a:t>by 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creating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complete 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200" spc="-114" b="1">
                <a:solidFill>
                  <a:srgbClr val="FFFFFF"/>
                </a:solidFill>
                <a:latin typeface="Times New Roman"/>
                <a:cs typeface="Times New Roman"/>
              </a:rPr>
              <a:t>rand</a:t>
            </a:r>
            <a:r>
              <a:rPr dirty="0" sz="3200" spc="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 b="1">
                <a:solidFill>
                  <a:srgbClr val="FFFFFF"/>
                </a:solidFill>
                <a:latin typeface="Times New Roman"/>
                <a:cs typeface="Times New Roman"/>
              </a:rPr>
              <a:t>Awareness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20"/>
              </a:spcBef>
              <a:buClr>
                <a:srgbClr val="009999"/>
              </a:buClr>
              <a:buSzPct val="70312"/>
              <a:buFont typeface="Symbol"/>
              <a:buChar char=""/>
              <a:tabLst>
                <a:tab pos="456565" algn="l"/>
                <a:tab pos="457200" algn="l"/>
              </a:tabLst>
            </a:pP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hold </a:t>
            </a: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200" spc="-10" b="1">
                <a:solidFill>
                  <a:srgbClr val="FFFFFF"/>
                </a:solidFill>
                <a:latin typeface="Times New Roman"/>
                <a:cs typeface="Times New Roman"/>
              </a:rPr>
              <a:t>Good </a:t>
            </a:r>
            <a:r>
              <a:rPr dirty="0" sz="3200" spc="15" b="1">
                <a:solidFill>
                  <a:srgbClr val="FFFFFF"/>
                </a:solidFill>
                <a:latin typeface="Times New Roman"/>
                <a:cs typeface="Times New Roman"/>
              </a:rPr>
              <a:t>Position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market.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10"/>
              </a:spcBef>
              <a:buClr>
                <a:srgbClr val="009999"/>
              </a:buClr>
              <a:buSzPct val="70312"/>
              <a:buFont typeface="Symbol"/>
              <a:buChar char=""/>
              <a:tabLst>
                <a:tab pos="456565" algn="l"/>
                <a:tab pos="457200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Proper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30" b="1">
                <a:solidFill>
                  <a:srgbClr val="FFFFFF"/>
                </a:solidFill>
                <a:latin typeface="Times New Roman"/>
                <a:cs typeface="Times New Roman"/>
              </a:rPr>
              <a:t>Promo</a:t>
            </a:r>
            <a:r>
              <a:rPr dirty="0" sz="3200" spc="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0" b="1">
                <a:solidFill>
                  <a:srgbClr val="FFFFFF"/>
                </a:solidFill>
                <a:latin typeface="Times New Roman"/>
                <a:cs typeface="Times New Roman"/>
              </a:rPr>
              <a:t>Materials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497840"/>
            <a:ext cx="35693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Arial"/>
                <a:cs typeface="Arial"/>
              </a:rPr>
              <a:t>Quantitative</a:t>
            </a:r>
            <a:r>
              <a:rPr dirty="0" sz="4400" spc="-35" b="1">
                <a:latin typeface="Arial"/>
                <a:cs typeface="Arial"/>
              </a:rPr>
              <a:t> </a:t>
            </a:r>
            <a:r>
              <a:rPr dirty="0" sz="4400"/>
              <a:t>: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2743200"/>
            <a:ext cx="2819400" cy="2084070"/>
          </a:xfrm>
          <a:custGeom>
            <a:avLst/>
            <a:gdLst/>
            <a:ahLst/>
            <a:cxnLst/>
            <a:rect l="l" t="t" r="r" b="b"/>
            <a:pathLst>
              <a:path w="2819400" h="2084070">
                <a:moveTo>
                  <a:pt x="0" y="0"/>
                </a:moveTo>
                <a:lnTo>
                  <a:pt x="2819400" y="0"/>
                </a:lnTo>
                <a:lnTo>
                  <a:pt x="2819400" y="2084070"/>
                </a:lnTo>
                <a:lnTo>
                  <a:pt x="0" y="208407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67789" y="3605529"/>
            <a:ext cx="7048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66"/>
                </a:solidFill>
                <a:latin typeface="Times New Roman"/>
                <a:cs typeface="Times New Roman"/>
              </a:rPr>
              <a:t>B</a:t>
            </a:r>
            <a:r>
              <a:rPr dirty="0" sz="2000" b="1">
                <a:solidFill>
                  <a:srgbClr val="FFFF66"/>
                </a:solidFill>
                <a:latin typeface="Times New Roman"/>
                <a:cs typeface="Times New Roman"/>
              </a:rPr>
              <a:t>r</a:t>
            </a:r>
            <a:r>
              <a:rPr dirty="0" sz="2000" spc="5" b="1">
                <a:solidFill>
                  <a:srgbClr val="FFFF66"/>
                </a:solidFill>
                <a:latin typeface="Times New Roman"/>
                <a:cs typeface="Times New Roman"/>
              </a:rPr>
              <a:t>a</a:t>
            </a:r>
            <a:r>
              <a:rPr dirty="0" sz="2000" spc="-5" b="1">
                <a:solidFill>
                  <a:srgbClr val="FFFF66"/>
                </a:solidFill>
                <a:latin typeface="Times New Roman"/>
                <a:cs typeface="Times New Roman"/>
              </a:rPr>
              <a:t>n</a:t>
            </a:r>
            <a:r>
              <a:rPr dirty="0" sz="2000" b="1">
                <a:solidFill>
                  <a:srgbClr val="FFFF66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2743200"/>
            <a:ext cx="2819400" cy="2084070"/>
          </a:xfrm>
          <a:custGeom>
            <a:avLst/>
            <a:gdLst/>
            <a:ahLst/>
            <a:cxnLst/>
            <a:rect l="l" t="t" r="r" b="b"/>
            <a:pathLst>
              <a:path w="2819400" h="2084070">
                <a:moveTo>
                  <a:pt x="0" y="0"/>
                </a:moveTo>
                <a:lnTo>
                  <a:pt x="2819400" y="0"/>
                </a:lnTo>
                <a:lnTo>
                  <a:pt x="2819400" y="2084070"/>
                </a:lnTo>
                <a:lnTo>
                  <a:pt x="0" y="208407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63290" y="3605529"/>
            <a:ext cx="21494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85900" algn="l"/>
              </a:tabLst>
            </a:pPr>
            <a:r>
              <a:rPr dirty="0" sz="2000" b="1">
                <a:solidFill>
                  <a:srgbClr val="FFFF66"/>
                </a:solidFill>
                <a:latin typeface="Times New Roman"/>
                <a:cs typeface="Times New Roman"/>
              </a:rPr>
              <a:t>Sales/Month	</a:t>
            </a:r>
            <a:r>
              <a:rPr dirty="0" sz="2000" spc="-5" b="1">
                <a:solidFill>
                  <a:srgbClr val="FFFF66"/>
                </a:solidFill>
                <a:latin typeface="Times New Roman"/>
                <a:cs typeface="Times New Roman"/>
              </a:rPr>
              <a:t>(Unit)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3600" y="2743200"/>
            <a:ext cx="2819400" cy="2084070"/>
          </a:xfrm>
          <a:custGeom>
            <a:avLst/>
            <a:gdLst/>
            <a:ahLst/>
            <a:cxnLst/>
            <a:rect l="l" t="t" r="r" b="b"/>
            <a:pathLst>
              <a:path w="2819400" h="2084070">
                <a:moveTo>
                  <a:pt x="0" y="0"/>
                </a:moveTo>
                <a:lnTo>
                  <a:pt x="2819400" y="0"/>
                </a:lnTo>
                <a:lnTo>
                  <a:pt x="2819400" y="2084070"/>
                </a:lnTo>
                <a:lnTo>
                  <a:pt x="0" y="208407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82029" y="3464559"/>
            <a:ext cx="2551430" cy="6108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910590" marR="5080" indent="-910590">
              <a:lnSpc>
                <a:spcPts val="2210"/>
              </a:lnSpc>
              <a:spcBef>
                <a:spcPts val="330"/>
              </a:spcBef>
            </a:pPr>
            <a:r>
              <a:rPr dirty="0" sz="2000" b="1">
                <a:solidFill>
                  <a:srgbClr val="FFFF66"/>
                </a:solidFill>
                <a:latin typeface="Times New Roman"/>
                <a:cs typeface="Times New Roman"/>
              </a:rPr>
              <a:t>Sales/Month</a:t>
            </a:r>
            <a:r>
              <a:rPr dirty="0" sz="2000" spc="-45" b="1">
                <a:solidFill>
                  <a:srgbClr val="FFFF66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FF66"/>
                </a:solidFill>
                <a:latin typeface="Times New Roman"/>
                <a:cs typeface="Times New Roman"/>
              </a:rPr>
              <a:t>(Tentative  Value)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4827270"/>
            <a:ext cx="2819400" cy="1192530"/>
          </a:xfrm>
          <a:custGeom>
            <a:avLst/>
            <a:gdLst/>
            <a:ahLst/>
            <a:cxnLst/>
            <a:rect l="l" t="t" r="r" b="b"/>
            <a:pathLst>
              <a:path w="2819400" h="1192529">
                <a:moveTo>
                  <a:pt x="0" y="0"/>
                </a:moveTo>
                <a:lnTo>
                  <a:pt x="2819400" y="0"/>
                </a:lnTo>
                <a:lnTo>
                  <a:pt x="2819400" y="1192529"/>
                </a:lnTo>
                <a:lnTo>
                  <a:pt x="0" y="1192529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1410" y="5179059"/>
            <a:ext cx="11982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spc="10" b="1">
                <a:solidFill>
                  <a:srgbClr val="66FF33"/>
                </a:solidFill>
                <a:latin typeface="Arial"/>
                <a:cs typeface="Arial"/>
              </a:rPr>
              <a:t>W</a:t>
            </a:r>
            <a:r>
              <a:rPr dirty="0" sz="2800" b="1">
                <a:solidFill>
                  <a:srgbClr val="66FF33"/>
                </a:solidFill>
                <a:latin typeface="Arial"/>
                <a:cs typeface="Arial"/>
              </a:rPr>
              <a:t>i</a:t>
            </a:r>
            <a:r>
              <a:rPr dirty="0" sz="2800" spc="-15" b="1">
                <a:solidFill>
                  <a:srgbClr val="66FF33"/>
                </a:solidFill>
                <a:latin typeface="Arial"/>
                <a:cs typeface="Arial"/>
              </a:rPr>
              <a:t>n</a:t>
            </a:r>
            <a:r>
              <a:rPr dirty="0" sz="2800" spc="-5" b="1">
                <a:solidFill>
                  <a:srgbClr val="66FF33"/>
                </a:solidFill>
                <a:latin typeface="Arial"/>
                <a:cs typeface="Arial"/>
              </a:rPr>
              <a:t>kof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4200" y="4827270"/>
            <a:ext cx="2819400" cy="1192530"/>
          </a:xfrm>
          <a:custGeom>
            <a:avLst/>
            <a:gdLst/>
            <a:ahLst/>
            <a:cxnLst/>
            <a:rect l="l" t="t" r="r" b="b"/>
            <a:pathLst>
              <a:path w="2819400" h="1192529">
                <a:moveTo>
                  <a:pt x="0" y="0"/>
                </a:moveTo>
                <a:lnTo>
                  <a:pt x="2819400" y="0"/>
                </a:lnTo>
                <a:lnTo>
                  <a:pt x="2819400" y="1192529"/>
                </a:lnTo>
                <a:lnTo>
                  <a:pt x="0" y="1192529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89070" y="5179059"/>
            <a:ext cx="11004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66FF33"/>
                </a:solidFill>
                <a:latin typeface="Arial"/>
                <a:cs typeface="Arial"/>
              </a:rPr>
              <a:t>30</a:t>
            </a:r>
            <a:r>
              <a:rPr dirty="0" sz="2800" b="1">
                <a:solidFill>
                  <a:srgbClr val="66FF33"/>
                </a:solidFill>
                <a:latin typeface="Arial"/>
                <a:cs typeface="Arial"/>
              </a:rPr>
              <a:t>,</a:t>
            </a:r>
            <a:r>
              <a:rPr dirty="0" sz="2800" spc="-5" b="1">
                <a:solidFill>
                  <a:srgbClr val="66FF33"/>
                </a:solidFill>
                <a:latin typeface="Arial"/>
                <a:cs typeface="Arial"/>
              </a:rPr>
              <a:t>000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3600" y="4827270"/>
            <a:ext cx="2819400" cy="1192530"/>
          </a:xfrm>
          <a:custGeom>
            <a:avLst/>
            <a:gdLst/>
            <a:ahLst/>
            <a:cxnLst/>
            <a:rect l="l" t="t" r="r" b="b"/>
            <a:pathLst>
              <a:path w="2819400" h="1192529">
                <a:moveTo>
                  <a:pt x="0" y="0"/>
                </a:moveTo>
                <a:lnTo>
                  <a:pt x="2819400" y="0"/>
                </a:lnTo>
                <a:lnTo>
                  <a:pt x="2819400" y="1192529"/>
                </a:lnTo>
                <a:lnTo>
                  <a:pt x="0" y="1192529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50050" y="5179059"/>
            <a:ext cx="12179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66FF33"/>
                </a:solidFill>
                <a:latin typeface="Arial"/>
                <a:cs typeface="Arial"/>
              </a:rPr>
              <a:t>7.5</a:t>
            </a:r>
            <a:r>
              <a:rPr dirty="0" sz="2800" spc="-80" b="1">
                <a:solidFill>
                  <a:srgbClr val="66FF3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66FF33"/>
                </a:solidFill>
                <a:latin typeface="Arial"/>
                <a:cs typeface="Arial"/>
              </a:rPr>
              <a:t>Lac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369" y="1795779"/>
            <a:ext cx="33902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Monthly Sales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target</a:t>
            </a:r>
            <a:r>
              <a:rPr dirty="0" sz="28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610" y="497840"/>
            <a:ext cx="31902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Arial"/>
                <a:cs typeface="Arial"/>
              </a:rPr>
              <a:t>Rx</a:t>
            </a:r>
            <a:r>
              <a:rPr dirty="0" sz="4400" spc="-70" b="1">
                <a:latin typeface="Arial"/>
                <a:cs typeface="Arial"/>
              </a:rPr>
              <a:t> </a:t>
            </a:r>
            <a:r>
              <a:rPr dirty="0" sz="4400" spc="-10" b="1">
                <a:latin typeface="Arial"/>
                <a:cs typeface="Arial"/>
              </a:rPr>
              <a:t>Analysis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800" y="1600200"/>
          <a:ext cx="8382000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0"/>
                <a:gridCol w="1793239"/>
                <a:gridCol w="1638935"/>
                <a:gridCol w="1706245"/>
                <a:gridCol w="1676400"/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dirty="0" sz="1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9779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2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FF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</a:pPr>
                      <a:r>
                        <a:rPr dirty="0" sz="1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Exp. Rx </a:t>
                      </a:r>
                      <a:r>
                        <a:rPr dirty="0" sz="1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600" spc="-5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Day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7305">
                        <a:lnSpc>
                          <a:spcPct val="100000"/>
                        </a:lnSpc>
                      </a:pPr>
                      <a:r>
                        <a:rPr dirty="0" sz="1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Est. Rx/</a:t>
                      </a:r>
                      <a:r>
                        <a:rPr dirty="0" sz="1600" spc="-3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Month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206375" marR="92075" indent="-110489">
                        <a:lnSpc>
                          <a:spcPts val="1780"/>
                        </a:lnSpc>
                        <a:spcBef>
                          <a:spcPts val="385"/>
                        </a:spcBef>
                      </a:pPr>
                      <a:r>
                        <a:rPr dirty="0" sz="16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Total Tentative  </a:t>
                      </a:r>
                      <a:r>
                        <a:rPr dirty="0" sz="1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Value/</a:t>
                      </a:r>
                      <a:r>
                        <a:rPr dirty="0" sz="1600" spc="-2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Month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8895">
                    <a:solidFill>
                      <a:srgbClr val="33339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9220">
                    <a:solidFill>
                      <a:srgbClr val="CADD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906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solidFill>
                      <a:srgbClr val="CADD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solidFill>
                      <a:srgbClr val="CADD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7,200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solidFill>
                      <a:srgbClr val="CADDE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6.72</a:t>
                      </a:r>
                      <a:r>
                        <a:rPr dirty="0" sz="2400" spc="-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9220">
                    <a:solidFill>
                      <a:srgbClr val="E6EE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906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150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solidFill>
                      <a:srgbClr val="E6EE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solidFill>
                      <a:srgbClr val="E6EE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7,200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solidFill>
                      <a:srgbClr val="E6EE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9220">
                    <a:solidFill>
                      <a:srgbClr val="CADD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906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solidFill>
                      <a:srgbClr val="CADD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solidFill>
                      <a:srgbClr val="CADD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4,800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solidFill>
                      <a:srgbClr val="CADD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9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100330">
                    <a:solidFill>
                      <a:srgbClr val="CAB5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969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9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450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100330">
                    <a:solidFill>
                      <a:srgbClr val="CAB5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9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1.78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100330">
                    <a:solidFill>
                      <a:srgbClr val="CAB5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9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19,200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100330">
                    <a:solidFill>
                      <a:srgbClr val="CAB5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9600" y="5867400"/>
            <a:ext cx="7239000" cy="533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83820" rIns="0" bIns="0" rtlCol="0" vert="horz">
            <a:spAutoFit/>
          </a:bodyPr>
          <a:lstStyle/>
          <a:p>
            <a:pPr marL="1559560">
              <a:lnSpc>
                <a:spcPct val="100000"/>
              </a:lnSpc>
              <a:spcBef>
                <a:spcPts val="660"/>
              </a:spcBef>
              <a:tabLst>
                <a:tab pos="4462780" algn="l"/>
              </a:tabLst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dirty="0" sz="2400" spc="-10" b="1">
                <a:solidFill>
                  <a:srgbClr val="FFFF00"/>
                </a:solidFill>
                <a:latin typeface="Arial"/>
                <a:cs typeface="Arial"/>
              </a:rPr>
              <a:t>30%</a:t>
            </a:r>
            <a:r>
              <a:rPr dirty="0" sz="2400" spc="-2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00"/>
                </a:solidFill>
                <a:latin typeface="Arial"/>
                <a:cs typeface="Arial"/>
              </a:rPr>
              <a:t>System</a:t>
            </a:r>
            <a:r>
              <a:rPr dirty="0" sz="2400" spc="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00"/>
                </a:solidFill>
                <a:latin typeface="Arial"/>
                <a:cs typeface="Arial"/>
              </a:rPr>
              <a:t>loss	</a:t>
            </a: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= </a:t>
            </a:r>
            <a:r>
              <a:rPr dirty="0" sz="2400" spc="-5" b="1">
                <a:solidFill>
                  <a:srgbClr val="FFFF00"/>
                </a:solidFill>
                <a:latin typeface="Arial"/>
                <a:cs typeface="Arial"/>
              </a:rPr>
              <a:t>10 </a:t>
            </a:r>
            <a:r>
              <a:rPr dirty="0" sz="2400" spc="-10" b="1">
                <a:solidFill>
                  <a:srgbClr val="FFFF00"/>
                </a:solidFill>
                <a:latin typeface="Arial"/>
                <a:cs typeface="Arial"/>
              </a:rPr>
              <a:t>Lac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4876800"/>
            <a:ext cx="7239000" cy="533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83820" rIns="0" bIns="0" rtlCol="0" vert="horz">
            <a:spAutoFit/>
          </a:bodyPr>
          <a:lstStyle/>
          <a:p>
            <a:pPr marL="1024255">
              <a:lnSpc>
                <a:spcPct val="100000"/>
              </a:lnSpc>
              <a:spcBef>
                <a:spcPts val="660"/>
              </a:spcBef>
              <a:tabLst>
                <a:tab pos="4741545" algn="l"/>
              </a:tabLst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100%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Trader’s</a:t>
            </a:r>
            <a:r>
              <a:rPr dirty="0" sz="24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sales	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13.5 Lac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497840"/>
            <a:ext cx="6112510" cy="589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598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FFFF00"/>
                </a:solidFill>
                <a:latin typeface="Arial"/>
                <a:cs typeface="Arial"/>
              </a:rPr>
              <a:t>Target</a:t>
            </a:r>
            <a:r>
              <a:rPr dirty="0" sz="4400" spc="-8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4400" spc="-5" b="1">
                <a:solidFill>
                  <a:srgbClr val="FFFF00"/>
                </a:solidFill>
                <a:latin typeface="Arial"/>
                <a:cs typeface="Arial"/>
              </a:rPr>
              <a:t>Doctors</a:t>
            </a:r>
            <a:endParaRPr sz="4400">
              <a:latin typeface="Arial"/>
              <a:cs typeface="Arial"/>
            </a:endParaRPr>
          </a:p>
          <a:p>
            <a:pPr marL="346710" indent="-334010">
              <a:lnSpc>
                <a:spcPts val="5275"/>
              </a:lnSpc>
              <a:spcBef>
                <a:spcPts val="4029"/>
              </a:spcBef>
              <a:buFont typeface="Arial"/>
              <a:buChar char="•"/>
              <a:tabLst>
                <a:tab pos="346710" algn="l"/>
              </a:tabLst>
            </a:pPr>
            <a:r>
              <a:rPr dirty="0" sz="4400" spc="-15" b="1">
                <a:solidFill>
                  <a:srgbClr val="FFFFFF"/>
                </a:solidFill>
                <a:latin typeface="Times New Roman"/>
                <a:cs typeface="Times New Roman"/>
              </a:rPr>
              <a:t>Chest</a:t>
            </a:r>
            <a:r>
              <a:rPr dirty="0" sz="4400" spc="-5" b="1">
                <a:solidFill>
                  <a:srgbClr val="FFFFFF"/>
                </a:solidFill>
                <a:latin typeface="Times New Roman"/>
                <a:cs typeface="Times New Roman"/>
              </a:rPr>
              <a:t> Specialists</a:t>
            </a:r>
            <a:endParaRPr sz="4400">
              <a:latin typeface="Times New Roman"/>
              <a:cs typeface="Times New Roman"/>
            </a:endParaRPr>
          </a:p>
          <a:p>
            <a:pPr marL="346710" indent="-334010">
              <a:lnSpc>
                <a:spcPts val="5275"/>
              </a:lnSpc>
              <a:buFont typeface="Arial"/>
              <a:buChar char="•"/>
              <a:tabLst>
                <a:tab pos="346710" algn="l"/>
              </a:tabLst>
            </a:pPr>
            <a:r>
              <a:rPr dirty="0" sz="4400" spc="20" b="1">
                <a:solidFill>
                  <a:srgbClr val="FFFFFF"/>
                </a:solidFill>
                <a:latin typeface="Times New Roman"/>
                <a:cs typeface="Times New Roman"/>
              </a:rPr>
              <a:t>Medicine</a:t>
            </a:r>
            <a:r>
              <a:rPr dirty="0" sz="44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FFFFFF"/>
                </a:solidFill>
                <a:latin typeface="Times New Roman"/>
                <a:cs typeface="Times New Roman"/>
              </a:rPr>
              <a:t>Specialists</a:t>
            </a:r>
            <a:endParaRPr sz="4400">
              <a:latin typeface="Times New Roman"/>
              <a:cs typeface="Times New Roman"/>
            </a:endParaRPr>
          </a:p>
          <a:p>
            <a:pPr marL="346710" indent="-334010">
              <a:lnSpc>
                <a:spcPct val="100000"/>
              </a:lnSpc>
              <a:buFont typeface="Arial"/>
              <a:buChar char="•"/>
              <a:tabLst>
                <a:tab pos="346710" algn="l"/>
              </a:tabLst>
            </a:pPr>
            <a:r>
              <a:rPr dirty="0" sz="4400" spc="-60" b="1">
                <a:solidFill>
                  <a:srgbClr val="FFFFFF"/>
                </a:solidFill>
                <a:latin typeface="Times New Roman"/>
                <a:cs typeface="Times New Roman"/>
              </a:rPr>
              <a:t>Child</a:t>
            </a:r>
            <a:r>
              <a:rPr dirty="0" sz="4400" spc="-5" b="1">
                <a:solidFill>
                  <a:srgbClr val="FFFFFF"/>
                </a:solidFill>
                <a:latin typeface="Times New Roman"/>
                <a:cs typeface="Times New Roman"/>
              </a:rPr>
              <a:t> Specialists</a:t>
            </a:r>
            <a:endParaRPr sz="4400">
              <a:latin typeface="Times New Roman"/>
              <a:cs typeface="Times New Roman"/>
            </a:endParaRPr>
          </a:p>
          <a:p>
            <a:pPr marL="346710" indent="-334010">
              <a:lnSpc>
                <a:spcPct val="100000"/>
              </a:lnSpc>
              <a:buFont typeface="Arial"/>
              <a:buChar char="•"/>
              <a:tabLst>
                <a:tab pos="346710" algn="l"/>
              </a:tabLst>
            </a:pPr>
            <a:r>
              <a:rPr dirty="0" sz="4400" spc="-25" b="1">
                <a:solidFill>
                  <a:srgbClr val="FFFFFF"/>
                </a:solidFill>
                <a:latin typeface="Times New Roman"/>
                <a:cs typeface="Times New Roman"/>
              </a:rPr>
              <a:t>GPs</a:t>
            </a:r>
            <a:endParaRPr sz="4400">
              <a:latin typeface="Times New Roman"/>
              <a:cs typeface="Times New Roman"/>
            </a:endParaRPr>
          </a:p>
          <a:p>
            <a:pPr marL="346710" indent="-334010">
              <a:lnSpc>
                <a:spcPct val="100000"/>
              </a:lnSpc>
              <a:buFont typeface="Arial"/>
              <a:buChar char="•"/>
              <a:tabLst>
                <a:tab pos="346710" algn="l"/>
              </a:tabLst>
            </a:pPr>
            <a:r>
              <a:rPr dirty="0" sz="4400" spc="130" b="1">
                <a:solidFill>
                  <a:srgbClr val="FFFFFF"/>
                </a:solidFill>
                <a:latin typeface="Times New Roman"/>
                <a:cs typeface="Times New Roman"/>
              </a:rPr>
              <a:t>RMPs/PCs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400" spc="-90" b="1">
                <a:solidFill>
                  <a:srgbClr val="66FF33"/>
                </a:solidFill>
                <a:latin typeface="Times New Roman"/>
                <a:cs typeface="Times New Roman"/>
              </a:rPr>
              <a:t>As </a:t>
            </a:r>
            <a:r>
              <a:rPr dirty="0" sz="4400" spc="-30" b="1">
                <a:solidFill>
                  <a:srgbClr val="66FF33"/>
                </a:solidFill>
                <a:latin typeface="Times New Roman"/>
                <a:cs typeface="Times New Roman"/>
              </a:rPr>
              <a:t>well </a:t>
            </a:r>
            <a:r>
              <a:rPr dirty="0" sz="4400" spc="15" b="1">
                <a:solidFill>
                  <a:srgbClr val="66FF33"/>
                </a:solidFill>
                <a:latin typeface="Times New Roman"/>
                <a:cs typeface="Times New Roman"/>
              </a:rPr>
              <a:t>as </a:t>
            </a:r>
            <a:r>
              <a:rPr dirty="0" sz="4400" spc="-5" b="1">
                <a:solidFill>
                  <a:srgbClr val="66FF33"/>
                </a:solidFill>
                <a:latin typeface="Times New Roman"/>
                <a:cs typeface="Times New Roman"/>
              </a:rPr>
              <a:t>Chemist</a:t>
            </a:r>
            <a:r>
              <a:rPr dirty="0" sz="4400" spc="60" b="1">
                <a:solidFill>
                  <a:srgbClr val="66FF33"/>
                </a:solidFill>
                <a:latin typeface="Times New Roman"/>
                <a:cs typeface="Times New Roman"/>
              </a:rPr>
              <a:t> </a:t>
            </a:r>
            <a:r>
              <a:rPr dirty="0" sz="4400" spc="-40" b="1">
                <a:solidFill>
                  <a:srgbClr val="66FF33"/>
                </a:solidFill>
                <a:latin typeface="Times New Roman"/>
                <a:cs typeface="Times New Roman"/>
              </a:rPr>
              <a:t>Shop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479" y="497840"/>
            <a:ext cx="52705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latin typeface="Arial"/>
                <a:cs typeface="Arial"/>
              </a:rPr>
              <a:t>Monitoring</a:t>
            </a:r>
            <a:r>
              <a:rPr dirty="0" sz="4400" spc="-5" b="1">
                <a:latin typeface="Arial"/>
                <a:cs typeface="Arial"/>
              </a:rPr>
              <a:t> </a:t>
            </a:r>
            <a:r>
              <a:rPr dirty="0" sz="4400" spc="-5"/>
              <a:t>Activities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939290"/>
            <a:ext cx="8041005" cy="422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0706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70312"/>
              <a:buFont typeface="Symbol"/>
              <a:buChar char=""/>
              <a:tabLst>
                <a:tab pos="355600" algn="l"/>
              </a:tabLst>
            </a:pP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Ensure 100% </a:t>
            </a:r>
            <a:r>
              <a:rPr dirty="0" sz="3200" spc="-5" b="1">
                <a:solidFill>
                  <a:srgbClr val="66FF33"/>
                </a:solidFill>
                <a:latin typeface="Times New Roman"/>
                <a:cs typeface="Times New Roman"/>
              </a:rPr>
              <a:t>utilization </a:t>
            </a: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of </a:t>
            </a:r>
            <a:r>
              <a:rPr dirty="0" sz="3200" spc="-5" b="1">
                <a:solidFill>
                  <a:srgbClr val="66FF33"/>
                </a:solidFill>
                <a:latin typeface="Times New Roman"/>
                <a:cs typeface="Times New Roman"/>
              </a:rPr>
              <a:t>Logistics </a:t>
            </a: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and  Samples.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lr>
                <a:srgbClr val="009999"/>
              </a:buClr>
              <a:buSzPct val="70312"/>
              <a:buFont typeface="Symbol"/>
              <a:buChar char=""/>
              <a:tabLst>
                <a:tab pos="355600" algn="l"/>
              </a:tabLst>
            </a:pP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Gifts </a:t>
            </a:r>
            <a:r>
              <a:rPr dirty="0" sz="3200" spc="5" b="1">
                <a:solidFill>
                  <a:srgbClr val="66FF33"/>
                </a:solidFill>
                <a:latin typeface="Times New Roman"/>
                <a:cs typeface="Times New Roman"/>
              </a:rPr>
              <a:t>must </a:t>
            </a: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be distributed through Joint Call  (By Leader +</a:t>
            </a:r>
            <a:r>
              <a:rPr dirty="0" sz="3200" spc="-10" b="1">
                <a:solidFill>
                  <a:srgbClr val="66FF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Promoter).</a:t>
            </a:r>
            <a:endParaRPr sz="3200">
              <a:latin typeface="Times New Roman"/>
              <a:cs typeface="Times New Roman"/>
            </a:endParaRPr>
          </a:p>
          <a:p>
            <a:pPr marL="355600" marR="73025" indent="-342900">
              <a:lnSpc>
                <a:spcPct val="100000"/>
              </a:lnSpc>
              <a:spcBef>
                <a:spcPts val="790"/>
              </a:spcBef>
              <a:buClr>
                <a:srgbClr val="009999"/>
              </a:buClr>
              <a:buSzPct val="70312"/>
              <a:buFont typeface="Symbol"/>
              <a:buChar char=""/>
              <a:tabLst>
                <a:tab pos="355600" algn="l"/>
                <a:tab pos="6612255" algn="l"/>
              </a:tabLst>
            </a:pPr>
            <a:r>
              <a:rPr dirty="0" sz="3200" spc="-5" b="1">
                <a:solidFill>
                  <a:srgbClr val="66FF33"/>
                </a:solidFill>
                <a:latin typeface="Times New Roman"/>
                <a:cs typeface="Times New Roman"/>
              </a:rPr>
              <a:t>Strict </a:t>
            </a: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monitoring</a:t>
            </a:r>
            <a:r>
              <a:rPr dirty="0" sz="3200" spc="30" b="1">
                <a:solidFill>
                  <a:srgbClr val="66FF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and</a:t>
            </a:r>
            <a:r>
              <a:rPr dirty="0" sz="3200" spc="20" b="1">
                <a:solidFill>
                  <a:srgbClr val="66FF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emphasizing	on</a:t>
            </a:r>
            <a:r>
              <a:rPr dirty="0" sz="3200" spc="-80" b="1">
                <a:solidFill>
                  <a:srgbClr val="66FF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poor  </a:t>
            </a:r>
            <a:r>
              <a:rPr dirty="0" sz="3200" spc="5" b="1">
                <a:solidFill>
                  <a:srgbClr val="66FF33"/>
                </a:solidFill>
                <a:latin typeface="Times New Roman"/>
                <a:cs typeface="Times New Roman"/>
              </a:rPr>
              <a:t>performance</a:t>
            </a:r>
            <a:r>
              <a:rPr dirty="0" sz="3200" spc="-5" b="1">
                <a:solidFill>
                  <a:srgbClr val="66FF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Area.</a:t>
            </a:r>
            <a:endParaRPr sz="3200">
              <a:latin typeface="Times New Roman"/>
              <a:cs typeface="Times New Roman"/>
            </a:endParaRPr>
          </a:p>
          <a:p>
            <a:pPr marL="355600" marR="169545" indent="-342900">
              <a:lnSpc>
                <a:spcPts val="3829"/>
              </a:lnSpc>
              <a:spcBef>
                <a:spcPts val="935"/>
              </a:spcBef>
              <a:buClr>
                <a:srgbClr val="009999"/>
              </a:buClr>
              <a:buSzPct val="70312"/>
              <a:buFont typeface="Symbol"/>
              <a:buChar char=""/>
              <a:tabLst>
                <a:tab pos="355600" algn="l"/>
              </a:tabLst>
            </a:pP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Maintain </a:t>
            </a:r>
            <a:r>
              <a:rPr dirty="0" sz="3200" spc="-5" b="1">
                <a:solidFill>
                  <a:srgbClr val="66FF33"/>
                </a:solidFill>
                <a:latin typeface="Times New Roman"/>
                <a:cs typeface="Times New Roman"/>
              </a:rPr>
              <a:t>Daily </a:t>
            </a:r>
            <a:r>
              <a:rPr dirty="0" sz="3200" spc="5" b="1">
                <a:solidFill>
                  <a:srgbClr val="66FF33"/>
                </a:solidFill>
                <a:latin typeface="Times New Roman"/>
                <a:cs typeface="Times New Roman"/>
              </a:rPr>
              <a:t>Communication </a:t>
            </a:r>
            <a:r>
              <a:rPr dirty="0" sz="3200" spc="-10" b="1">
                <a:solidFill>
                  <a:srgbClr val="66FF33"/>
                </a:solidFill>
                <a:latin typeface="Times New Roman"/>
                <a:cs typeface="Times New Roman"/>
              </a:rPr>
              <a:t>with </a:t>
            </a:r>
            <a:r>
              <a:rPr dirty="0" sz="3200" b="1">
                <a:solidFill>
                  <a:srgbClr val="66FF33"/>
                </a:solidFill>
                <a:latin typeface="Times New Roman"/>
                <a:cs typeface="Times New Roman"/>
              </a:rPr>
              <a:t>Team  Leader.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2170" y="2372359"/>
            <a:ext cx="475932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800" spc="350" b="1">
                <a:solidFill>
                  <a:srgbClr val="FFBF00"/>
                </a:solidFill>
                <a:latin typeface="Times New Roman"/>
                <a:cs typeface="Times New Roman"/>
              </a:rPr>
              <a:t>THA</a:t>
            </a:r>
            <a:r>
              <a:rPr dirty="0" sz="8800" spc="340" b="1">
                <a:solidFill>
                  <a:srgbClr val="FFBF00"/>
                </a:solidFill>
                <a:latin typeface="Times New Roman"/>
                <a:cs typeface="Times New Roman"/>
              </a:rPr>
              <a:t>N</a:t>
            </a:r>
            <a:r>
              <a:rPr dirty="0" sz="8800" spc="-905" b="1">
                <a:solidFill>
                  <a:srgbClr val="FFBF00"/>
                </a:solidFill>
                <a:latin typeface="Times New Roman"/>
                <a:cs typeface="Times New Roman"/>
              </a:rPr>
              <a:t>K</a:t>
            </a:r>
            <a:r>
              <a:rPr dirty="0" sz="8800" spc="-405" b="1">
                <a:solidFill>
                  <a:srgbClr val="FFBF00"/>
                </a:solidFill>
                <a:latin typeface="Times New Roman"/>
                <a:cs typeface="Times New Roman"/>
              </a:rPr>
              <a:t>S</a:t>
            </a:r>
            <a:endParaRPr sz="8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5179" y="756920"/>
            <a:ext cx="4987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Executive</a:t>
            </a:r>
            <a:r>
              <a:rPr dirty="0" sz="4400" spc="-65"/>
              <a:t> </a:t>
            </a:r>
            <a:r>
              <a:rPr dirty="0" sz="4400" spc="-5"/>
              <a:t>Summary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279140" y="2839720"/>
            <a:ext cx="1180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00"/>
                </a:solidFill>
                <a:latin typeface="Arial"/>
                <a:cs typeface="Arial"/>
              </a:rPr>
              <a:t>Winkof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9140" y="3482340"/>
            <a:ext cx="3218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: </a:t>
            </a:r>
            <a:r>
              <a:rPr dirty="0" sz="1800" spc="-15" b="1">
                <a:solidFill>
                  <a:srgbClr val="FFFF00"/>
                </a:solidFill>
                <a:latin typeface="Arial"/>
                <a:cs typeface="Arial"/>
              </a:rPr>
              <a:t>Ambroxol </a:t>
            </a:r>
            <a:r>
              <a:rPr dirty="0" sz="1800" spc="-5" b="1">
                <a:solidFill>
                  <a:srgbClr val="FFFF00"/>
                </a:solidFill>
                <a:latin typeface="Arial"/>
                <a:cs typeface="Arial"/>
              </a:rPr>
              <a:t>Hydrochloride</a:t>
            </a:r>
            <a:r>
              <a:rPr dirty="0" sz="1800" spc="-2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00"/>
                </a:solidFill>
                <a:latin typeface="Arial"/>
                <a:cs typeface="Arial"/>
              </a:rPr>
              <a:t>BP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140" y="4032250"/>
            <a:ext cx="2111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: </a:t>
            </a:r>
            <a:r>
              <a:rPr dirty="0" sz="1800" spc="-10" b="1">
                <a:solidFill>
                  <a:srgbClr val="FFFF00"/>
                </a:solidFill>
                <a:latin typeface="Arial"/>
                <a:cs typeface="Arial"/>
              </a:rPr>
              <a:t>Mucoactive</a:t>
            </a:r>
            <a:r>
              <a:rPr dirty="0" sz="1800" spc="-4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00"/>
                </a:solidFill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140" y="4582159"/>
            <a:ext cx="812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00"/>
                </a:solidFill>
                <a:latin typeface="Arial"/>
                <a:cs typeface="Arial"/>
              </a:rPr>
              <a:t>Syrup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140" y="5133340"/>
            <a:ext cx="813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00"/>
                </a:solidFill>
                <a:latin typeface="Arial"/>
                <a:cs typeface="Arial"/>
              </a:rPr>
              <a:t>100ml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2915920"/>
            <a:ext cx="1991995" cy="3067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Brand </a:t>
            </a:r>
            <a:r>
              <a:rPr dirty="0" sz="1800" spc="-10" b="1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00599"/>
              </a:lnSpc>
              <a:spcBef>
                <a:spcPts val="125"/>
              </a:spcBef>
            </a:pPr>
            <a:r>
              <a:rPr dirty="0" sz="1800" spc="-5" b="1">
                <a:latin typeface="Arial"/>
                <a:cs typeface="Arial"/>
              </a:rPr>
              <a:t>Generic </a:t>
            </a:r>
            <a:r>
              <a:rPr dirty="0" sz="1800" spc="-10" b="1">
                <a:latin typeface="Arial"/>
                <a:cs typeface="Arial"/>
              </a:rPr>
              <a:t>Name  </a:t>
            </a:r>
            <a:r>
              <a:rPr dirty="0" sz="1800" spc="-5" b="1">
                <a:latin typeface="Arial"/>
                <a:cs typeface="Arial"/>
              </a:rPr>
              <a:t>Therapeutic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Class  </a:t>
            </a:r>
            <a:r>
              <a:rPr dirty="0" sz="1800" spc="-5" b="1">
                <a:latin typeface="Arial"/>
                <a:cs typeface="Arial"/>
              </a:rPr>
              <a:t>Dosage Form  Strength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Arial"/>
                <a:cs typeface="Arial"/>
              </a:rPr>
              <a:t>Flavor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140" y="5683250"/>
            <a:ext cx="991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00"/>
                </a:solidFill>
                <a:latin typeface="Arial"/>
                <a:cs typeface="Arial"/>
              </a:rPr>
              <a:t>Banana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000" y="2665729"/>
            <a:ext cx="282575" cy="454659"/>
          </a:xfrm>
          <a:custGeom>
            <a:avLst/>
            <a:gdLst/>
            <a:ahLst/>
            <a:cxnLst/>
            <a:rect l="l" t="t" r="r" b="b"/>
            <a:pathLst>
              <a:path w="282575" h="454660">
                <a:moveTo>
                  <a:pt x="179070" y="0"/>
                </a:moveTo>
                <a:lnTo>
                  <a:pt x="126364" y="24606"/>
                </a:lnTo>
                <a:lnTo>
                  <a:pt x="92710" y="63500"/>
                </a:lnTo>
                <a:lnTo>
                  <a:pt x="57708" y="126929"/>
                </a:lnTo>
                <a:lnTo>
                  <a:pt x="32831" y="186125"/>
                </a:lnTo>
                <a:lnTo>
                  <a:pt x="16351" y="238759"/>
                </a:lnTo>
                <a:lnTo>
                  <a:pt x="6538" y="282504"/>
                </a:lnTo>
                <a:lnTo>
                  <a:pt x="0" y="334010"/>
                </a:lnTo>
                <a:lnTo>
                  <a:pt x="10279" y="406082"/>
                </a:lnTo>
                <a:lnTo>
                  <a:pt x="36512" y="441960"/>
                </a:lnTo>
                <a:lnTo>
                  <a:pt x="66079" y="454025"/>
                </a:lnTo>
                <a:lnTo>
                  <a:pt x="86360" y="454660"/>
                </a:lnTo>
                <a:lnTo>
                  <a:pt x="136784" y="440436"/>
                </a:lnTo>
                <a:lnTo>
                  <a:pt x="183123" y="415848"/>
                </a:lnTo>
                <a:lnTo>
                  <a:pt x="223428" y="385165"/>
                </a:lnTo>
                <a:lnTo>
                  <a:pt x="255747" y="352653"/>
                </a:lnTo>
                <a:lnTo>
                  <a:pt x="282098" y="308292"/>
                </a:lnTo>
                <a:lnTo>
                  <a:pt x="280352" y="290195"/>
                </a:lnTo>
                <a:lnTo>
                  <a:pt x="275272" y="268287"/>
                </a:lnTo>
                <a:lnTo>
                  <a:pt x="269240" y="242570"/>
                </a:lnTo>
                <a:lnTo>
                  <a:pt x="252571" y="162560"/>
                </a:lnTo>
                <a:lnTo>
                  <a:pt x="244058" y="121126"/>
                </a:lnTo>
                <a:lnTo>
                  <a:pt x="238759" y="93980"/>
                </a:lnTo>
                <a:lnTo>
                  <a:pt x="233005" y="69651"/>
                </a:lnTo>
                <a:lnTo>
                  <a:pt x="221297" y="38417"/>
                </a:lnTo>
                <a:lnTo>
                  <a:pt x="203398" y="11469"/>
                </a:lnTo>
                <a:lnTo>
                  <a:pt x="179070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5621" y="2712720"/>
            <a:ext cx="231775" cy="372110"/>
          </a:xfrm>
          <a:custGeom>
            <a:avLst/>
            <a:gdLst/>
            <a:ahLst/>
            <a:cxnLst/>
            <a:rect l="l" t="t" r="r" b="b"/>
            <a:pathLst>
              <a:path w="231775" h="372110">
                <a:moveTo>
                  <a:pt x="86518" y="0"/>
                </a:moveTo>
                <a:lnTo>
                  <a:pt x="50164" y="31432"/>
                </a:lnTo>
                <a:lnTo>
                  <a:pt x="35718" y="76200"/>
                </a:lnTo>
                <a:lnTo>
                  <a:pt x="24764" y="133191"/>
                </a:lnTo>
                <a:lnTo>
                  <a:pt x="12858" y="196850"/>
                </a:lnTo>
                <a:lnTo>
                  <a:pt x="6984" y="218598"/>
                </a:lnTo>
                <a:lnTo>
                  <a:pt x="2063" y="236537"/>
                </a:lnTo>
                <a:lnTo>
                  <a:pt x="0" y="251142"/>
                </a:lnTo>
                <a:lnTo>
                  <a:pt x="2698" y="262889"/>
                </a:lnTo>
                <a:lnTo>
                  <a:pt x="27106" y="294421"/>
                </a:lnTo>
                <a:lnTo>
                  <a:pt x="63658" y="327501"/>
                </a:lnTo>
                <a:lnTo>
                  <a:pt x="108783" y="355580"/>
                </a:lnTo>
                <a:lnTo>
                  <a:pt x="158908" y="372109"/>
                </a:lnTo>
                <a:lnTo>
                  <a:pt x="176291" y="371653"/>
                </a:lnTo>
                <a:lnTo>
                  <a:pt x="200818" y="361791"/>
                </a:lnTo>
                <a:lnTo>
                  <a:pt x="222488" y="332640"/>
                </a:lnTo>
                <a:lnTo>
                  <a:pt x="231298" y="274319"/>
                </a:lnTo>
                <a:lnTo>
                  <a:pt x="228982" y="254010"/>
                </a:lnTo>
                <a:lnTo>
                  <a:pt x="210816" y="170352"/>
                </a:lnTo>
                <a:lnTo>
                  <a:pt x="189114" y="113832"/>
                </a:lnTo>
                <a:lnTo>
                  <a:pt x="155098" y="52069"/>
                </a:lnTo>
                <a:lnTo>
                  <a:pt x="128428" y="20320"/>
                </a:lnTo>
                <a:lnTo>
                  <a:pt x="108307" y="5992"/>
                </a:lnTo>
                <a:lnTo>
                  <a:pt x="86518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5109" y="2668270"/>
            <a:ext cx="281940" cy="455930"/>
          </a:xfrm>
          <a:custGeom>
            <a:avLst/>
            <a:gdLst/>
            <a:ahLst/>
            <a:cxnLst/>
            <a:rect l="l" t="t" r="r" b="b"/>
            <a:pathLst>
              <a:path w="281940" h="455930">
                <a:moveTo>
                  <a:pt x="177799" y="0"/>
                </a:moveTo>
                <a:lnTo>
                  <a:pt x="126047" y="25241"/>
                </a:lnTo>
                <a:lnTo>
                  <a:pt x="91439" y="64769"/>
                </a:lnTo>
                <a:lnTo>
                  <a:pt x="56091" y="128199"/>
                </a:lnTo>
                <a:lnTo>
                  <a:pt x="31326" y="187395"/>
                </a:lnTo>
                <a:lnTo>
                  <a:pt x="15239" y="240029"/>
                </a:lnTo>
                <a:lnTo>
                  <a:pt x="5926" y="283774"/>
                </a:lnTo>
                <a:lnTo>
                  <a:pt x="0" y="335279"/>
                </a:lnTo>
                <a:lnTo>
                  <a:pt x="10279" y="407352"/>
                </a:lnTo>
                <a:lnTo>
                  <a:pt x="36512" y="443229"/>
                </a:lnTo>
                <a:lnTo>
                  <a:pt x="66079" y="455294"/>
                </a:lnTo>
                <a:lnTo>
                  <a:pt x="86360" y="455929"/>
                </a:lnTo>
                <a:lnTo>
                  <a:pt x="135808" y="440730"/>
                </a:lnTo>
                <a:lnTo>
                  <a:pt x="182026" y="416021"/>
                </a:lnTo>
                <a:lnTo>
                  <a:pt x="222697" y="385704"/>
                </a:lnTo>
                <a:lnTo>
                  <a:pt x="255503" y="353679"/>
                </a:lnTo>
                <a:lnTo>
                  <a:pt x="281364" y="309562"/>
                </a:lnTo>
                <a:lnTo>
                  <a:pt x="279241" y="291464"/>
                </a:lnTo>
                <a:lnTo>
                  <a:pt x="274022" y="269557"/>
                </a:lnTo>
                <a:lnTo>
                  <a:pt x="267970" y="243839"/>
                </a:lnTo>
                <a:lnTo>
                  <a:pt x="260191" y="208121"/>
                </a:lnTo>
                <a:lnTo>
                  <a:pt x="251459" y="163829"/>
                </a:lnTo>
                <a:lnTo>
                  <a:pt x="243681" y="122396"/>
                </a:lnTo>
                <a:lnTo>
                  <a:pt x="238760" y="95250"/>
                </a:lnTo>
                <a:lnTo>
                  <a:pt x="232985" y="70723"/>
                </a:lnTo>
                <a:lnTo>
                  <a:pt x="221138" y="39052"/>
                </a:lnTo>
                <a:lnTo>
                  <a:pt x="202862" y="11668"/>
                </a:lnTo>
                <a:lnTo>
                  <a:pt x="177799" y="0"/>
                </a:lnTo>
                <a:close/>
              </a:path>
            </a:pathLst>
          </a:custGeom>
          <a:solidFill>
            <a:srgbClr val="EA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5384" y="2713989"/>
            <a:ext cx="225425" cy="372745"/>
          </a:xfrm>
          <a:custGeom>
            <a:avLst/>
            <a:gdLst/>
            <a:ahLst/>
            <a:cxnLst/>
            <a:rect l="l" t="t" r="r" b="b"/>
            <a:pathLst>
              <a:path w="225425" h="372744">
                <a:moveTo>
                  <a:pt x="84375" y="0"/>
                </a:moveTo>
                <a:lnTo>
                  <a:pt x="48339" y="32067"/>
                </a:lnTo>
                <a:lnTo>
                  <a:pt x="32305" y="77470"/>
                </a:lnTo>
                <a:lnTo>
                  <a:pt x="29110" y="100270"/>
                </a:lnTo>
                <a:lnTo>
                  <a:pt x="22939" y="134143"/>
                </a:lnTo>
                <a:lnTo>
                  <a:pt x="16053" y="170160"/>
                </a:lnTo>
                <a:lnTo>
                  <a:pt x="10715" y="199389"/>
                </a:lnTo>
                <a:lnTo>
                  <a:pt x="5238" y="220602"/>
                </a:lnTo>
                <a:lnTo>
                  <a:pt x="1190" y="238601"/>
                </a:lnTo>
                <a:lnTo>
                  <a:pt x="0" y="253503"/>
                </a:lnTo>
                <a:lnTo>
                  <a:pt x="3095" y="265430"/>
                </a:lnTo>
                <a:lnTo>
                  <a:pt x="62626" y="327818"/>
                </a:lnTo>
                <a:lnTo>
                  <a:pt x="108287" y="355619"/>
                </a:lnTo>
                <a:lnTo>
                  <a:pt x="159305" y="372110"/>
                </a:lnTo>
                <a:lnTo>
                  <a:pt x="175220" y="372546"/>
                </a:lnTo>
                <a:lnTo>
                  <a:pt x="198993" y="363220"/>
                </a:lnTo>
                <a:lnTo>
                  <a:pt x="220384" y="333890"/>
                </a:lnTo>
                <a:lnTo>
                  <a:pt x="225345" y="300196"/>
                </a:lnTo>
                <a:lnTo>
                  <a:pt x="225345" y="245300"/>
                </a:lnTo>
                <a:lnTo>
                  <a:pt x="208673" y="171998"/>
                </a:lnTo>
                <a:lnTo>
                  <a:pt x="186971" y="116108"/>
                </a:lnTo>
                <a:lnTo>
                  <a:pt x="152955" y="54610"/>
                </a:lnTo>
                <a:lnTo>
                  <a:pt x="126285" y="21113"/>
                </a:lnTo>
                <a:lnTo>
                  <a:pt x="106164" y="6211"/>
                </a:lnTo>
                <a:lnTo>
                  <a:pt x="84375" y="0"/>
                </a:lnTo>
                <a:close/>
              </a:path>
            </a:pathLst>
          </a:custGeom>
          <a:solidFill>
            <a:srgbClr val="0E64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0029" y="3351529"/>
            <a:ext cx="282575" cy="454659"/>
          </a:xfrm>
          <a:custGeom>
            <a:avLst/>
            <a:gdLst/>
            <a:ahLst/>
            <a:cxnLst/>
            <a:rect l="l" t="t" r="r" b="b"/>
            <a:pathLst>
              <a:path w="282575" h="454660">
                <a:moveTo>
                  <a:pt x="179070" y="0"/>
                </a:moveTo>
                <a:lnTo>
                  <a:pt x="126206" y="24606"/>
                </a:lnTo>
                <a:lnTo>
                  <a:pt x="91440" y="63500"/>
                </a:lnTo>
                <a:lnTo>
                  <a:pt x="56973" y="126929"/>
                </a:lnTo>
                <a:lnTo>
                  <a:pt x="32455" y="186125"/>
                </a:lnTo>
                <a:lnTo>
                  <a:pt x="16192" y="238760"/>
                </a:lnTo>
                <a:lnTo>
                  <a:pt x="6491" y="282504"/>
                </a:lnTo>
                <a:lnTo>
                  <a:pt x="0" y="334010"/>
                </a:lnTo>
                <a:lnTo>
                  <a:pt x="10279" y="406082"/>
                </a:lnTo>
                <a:lnTo>
                  <a:pt x="36512" y="441960"/>
                </a:lnTo>
                <a:lnTo>
                  <a:pt x="66079" y="454025"/>
                </a:lnTo>
                <a:lnTo>
                  <a:pt x="86360" y="454660"/>
                </a:lnTo>
                <a:lnTo>
                  <a:pt x="136784" y="440436"/>
                </a:lnTo>
                <a:lnTo>
                  <a:pt x="183123" y="415848"/>
                </a:lnTo>
                <a:lnTo>
                  <a:pt x="223428" y="385165"/>
                </a:lnTo>
                <a:lnTo>
                  <a:pt x="255747" y="352653"/>
                </a:lnTo>
                <a:lnTo>
                  <a:pt x="282098" y="308272"/>
                </a:lnTo>
                <a:lnTo>
                  <a:pt x="280352" y="290036"/>
                </a:lnTo>
                <a:lnTo>
                  <a:pt x="269240" y="241300"/>
                </a:lnTo>
                <a:lnTo>
                  <a:pt x="261798" y="206295"/>
                </a:lnTo>
                <a:lnTo>
                  <a:pt x="252571" y="162242"/>
                </a:lnTo>
                <a:lnTo>
                  <a:pt x="244058" y="120570"/>
                </a:lnTo>
                <a:lnTo>
                  <a:pt x="238760" y="92710"/>
                </a:lnTo>
                <a:lnTo>
                  <a:pt x="233005" y="69115"/>
                </a:lnTo>
                <a:lnTo>
                  <a:pt x="221297" y="38258"/>
                </a:lnTo>
                <a:lnTo>
                  <a:pt x="203398" y="11449"/>
                </a:lnTo>
                <a:lnTo>
                  <a:pt x="179070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1651" y="3398520"/>
            <a:ext cx="231775" cy="372110"/>
          </a:xfrm>
          <a:custGeom>
            <a:avLst/>
            <a:gdLst/>
            <a:ahLst/>
            <a:cxnLst/>
            <a:rect l="l" t="t" r="r" b="b"/>
            <a:pathLst>
              <a:path w="231775" h="372110">
                <a:moveTo>
                  <a:pt x="85248" y="0"/>
                </a:moveTo>
                <a:lnTo>
                  <a:pt x="49371" y="30956"/>
                </a:lnTo>
                <a:lnTo>
                  <a:pt x="34448" y="76200"/>
                </a:lnTo>
                <a:lnTo>
                  <a:pt x="24130" y="133191"/>
                </a:lnTo>
                <a:lnTo>
                  <a:pt x="17839" y="168890"/>
                </a:lnTo>
                <a:lnTo>
                  <a:pt x="12858" y="196850"/>
                </a:lnTo>
                <a:lnTo>
                  <a:pt x="6985" y="218598"/>
                </a:lnTo>
                <a:lnTo>
                  <a:pt x="2063" y="236537"/>
                </a:lnTo>
                <a:lnTo>
                  <a:pt x="0" y="251142"/>
                </a:lnTo>
                <a:lnTo>
                  <a:pt x="26927" y="293885"/>
                </a:lnTo>
                <a:lnTo>
                  <a:pt x="63182" y="327024"/>
                </a:lnTo>
                <a:lnTo>
                  <a:pt x="108247" y="355401"/>
                </a:lnTo>
                <a:lnTo>
                  <a:pt x="158908" y="372109"/>
                </a:lnTo>
                <a:lnTo>
                  <a:pt x="176291" y="371653"/>
                </a:lnTo>
                <a:lnTo>
                  <a:pt x="200818" y="361791"/>
                </a:lnTo>
                <a:lnTo>
                  <a:pt x="222488" y="332640"/>
                </a:lnTo>
                <a:lnTo>
                  <a:pt x="231298" y="274319"/>
                </a:lnTo>
                <a:lnTo>
                  <a:pt x="228982" y="254010"/>
                </a:lnTo>
                <a:lnTo>
                  <a:pt x="210816" y="170352"/>
                </a:lnTo>
                <a:lnTo>
                  <a:pt x="189114" y="113832"/>
                </a:lnTo>
                <a:lnTo>
                  <a:pt x="155098" y="52069"/>
                </a:lnTo>
                <a:lnTo>
                  <a:pt x="128270" y="20320"/>
                </a:lnTo>
                <a:lnTo>
                  <a:pt x="107771" y="5992"/>
                </a:lnTo>
                <a:lnTo>
                  <a:pt x="85248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1140" y="3354070"/>
            <a:ext cx="281940" cy="455930"/>
          </a:xfrm>
          <a:custGeom>
            <a:avLst/>
            <a:gdLst/>
            <a:ahLst/>
            <a:cxnLst/>
            <a:rect l="l" t="t" r="r" b="b"/>
            <a:pathLst>
              <a:path w="281940" h="455929">
                <a:moveTo>
                  <a:pt x="177800" y="0"/>
                </a:moveTo>
                <a:lnTo>
                  <a:pt x="125571" y="25241"/>
                </a:lnTo>
                <a:lnTo>
                  <a:pt x="91439" y="64769"/>
                </a:lnTo>
                <a:lnTo>
                  <a:pt x="56091" y="128199"/>
                </a:lnTo>
                <a:lnTo>
                  <a:pt x="31326" y="187395"/>
                </a:lnTo>
                <a:lnTo>
                  <a:pt x="15240" y="240029"/>
                </a:lnTo>
                <a:lnTo>
                  <a:pt x="5926" y="283774"/>
                </a:lnTo>
                <a:lnTo>
                  <a:pt x="0" y="335279"/>
                </a:lnTo>
                <a:lnTo>
                  <a:pt x="10279" y="407352"/>
                </a:lnTo>
                <a:lnTo>
                  <a:pt x="36512" y="443229"/>
                </a:lnTo>
                <a:lnTo>
                  <a:pt x="66079" y="455294"/>
                </a:lnTo>
                <a:lnTo>
                  <a:pt x="86360" y="455929"/>
                </a:lnTo>
                <a:lnTo>
                  <a:pt x="135808" y="440730"/>
                </a:lnTo>
                <a:lnTo>
                  <a:pt x="182026" y="416021"/>
                </a:lnTo>
                <a:lnTo>
                  <a:pt x="222697" y="385704"/>
                </a:lnTo>
                <a:lnTo>
                  <a:pt x="255503" y="353679"/>
                </a:lnTo>
                <a:lnTo>
                  <a:pt x="281364" y="309542"/>
                </a:lnTo>
                <a:lnTo>
                  <a:pt x="279241" y="291306"/>
                </a:lnTo>
                <a:lnTo>
                  <a:pt x="274022" y="269021"/>
                </a:lnTo>
                <a:lnTo>
                  <a:pt x="267970" y="242569"/>
                </a:lnTo>
                <a:lnTo>
                  <a:pt x="260191" y="207565"/>
                </a:lnTo>
                <a:lnTo>
                  <a:pt x="251459" y="163512"/>
                </a:lnTo>
                <a:lnTo>
                  <a:pt x="243681" y="121840"/>
                </a:lnTo>
                <a:lnTo>
                  <a:pt x="238760" y="93979"/>
                </a:lnTo>
                <a:lnTo>
                  <a:pt x="232985" y="70187"/>
                </a:lnTo>
                <a:lnTo>
                  <a:pt x="221138" y="38893"/>
                </a:lnTo>
                <a:lnTo>
                  <a:pt x="202862" y="11648"/>
                </a:lnTo>
                <a:lnTo>
                  <a:pt x="177800" y="0"/>
                </a:lnTo>
                <a:close/>
              </a:path>
            </a:pathLst>
          </a:custGeom>
          <a:solidFill>
            <a:srgbClr val="EA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1414" y="3399790"/>
            <a:ext cx="227965" cy="372745"/>
          </a:xfrm>
          <a:custGeom>
            <a:avLst/>
            <a:gdLst/>
            <a:ahLst/>
            <a:cxnLst/>
            <a:rect l="l" t="t" r="r" b="b"/>
            <a:pathLst>
              <a:path w="227965" h="372745">
                <a:moveTo>
                  <a:pt x="83105" y="0"/>
                </a:moveTo>
                <a:lnTo>
                  <a:pt x="48180" y="32067"/>
                </a:lnTo>
                <a:lnTo>
                  <a:pt x="32305" y="77470"/>
                </a:lnTo>
                <a:lnTo>
                  <a:pt x="29110" y="100270"/>
                </a:lnTo>
                <a:lnTo>
                  <a:pt x="22939" y="134143"/>
                </a:lnTo>
                <a:lnTo>
                  <a:pt x="16053" y="170160"/>
                </a:lnTo>
                <a:lnTo>
                  <a:pt x="10715" y="199389"/>
                </a:lnTo>
                <a:lnTo>
                  <a:pt x="5238" y="220602"/>
                </a:lnTo>
                <a:lnTo>
                  <a:pt x="1190" y="238601"/>
                </a:lnTo>
                <a:lnTo>
                  <a:pt x="0" y="253503"/>
                </a:lnTo>
                <a:lnTo>
                  <a:pt x="3095" y="265430"/>
                </a:lnTo>
                <a:lnTo>
                  <a:pt x="62626" y="327818"/>
                </a:lnTo>
                <a:lnTo>
                  <a:pt x="108287" y="355619"/>
                </a:lnTo>
                <a:lnTo>
                  <a:pt x="159305" y="372110"/>
                </a:lnTo>
                <a:lnTo>
                  <a:pt x="175200" y="372546"/>
                </a:lnTo>
                <a:lnTo>
                  <a:pt x="198834" y="363219"/>
                </a:lnTo>
                <a:lnTo>
                  <a:pt x="219848" y="333890"/>
                </a:lnTo>
                <a:lnTo>
                  <a:pt x="227885" y="274320"/>
                </a:lnTo>
                <a:lnTo>
                  <a:pt x="226188" y="254274"/>
                </a:lnTo>
                <a:lnTo>
                  <a:pt x="208591" y="171998"/>
                </a:lnTo>
                <a:lnTo>
                  <a:pt x="186961" y="116108"/>
                </a:lnTo>
                <a:lnTo>
                  <a:pt x="152955" y="54610"/>
                </a:lnTo>
                <a:lnTo>
                  <a:pt x="126126" y="21113"/>
                </a:lnTo>
                <a:lnTo>
                  <a:pt x="105628" y="6211"/>
                </a:lnTo>
                <a:lnTo>
                  <a:pt x="83105" y="0"/>
                </a:lnTo>
                <a:close/>
              </a:path>
            </a:pathLst>
          </a:custGeom>
          <a:solidFill>
            <a:srgbClr val="0E64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29" y="3884929"/>
            <a:ext cx="282575" cy="454659"/>
          </a:xfrm>
          <a:custGeom>
            <a:avLst/>
            <a:gdLst/>
            <a:ahLst/>
            <a:cxnLst/>
            <a:rect l="l" t="t" r="r" b="b"/>
            <a:pathLst>
              <a:path w="282575" h="454660">
                <a:moveTo>
                  <a:pt x="179070" y="0"/>
                </a:moveTo>
                <a:lnTo>
                  <a:pt x="126206" y="24606"/>
                </a:lnTo>
                <a:lnTo>
                  <a:pt x="91440" y="63500"/>
                </a:lnTo>
                <a:lnTo>
                  <a:pt x="56973" y="126929"/>
                </a:lnTo>
                <a:lnTo>
                  <a:pt x="32455" y="186125"/>
                </a:lnTo>
                <a:lnTo>
                  <a:pt x="16192" y="238760"/>
                </a:lnTo>
                <a:lnTo>
                  <a:pt x="6491" y="282504"/>
                </a:lnTo>
                <a:lnTo>
                  <a:pt x="0" y="334010"/>
                </a:lnTo>
                <a:lnTo>
                  <a:pt x="10279" y="406082"/>
                </a:lnTo>
                <a:lnTo>
                  <a:pt x="36512" y="441960"/>
                </a:lnTo>
                <a:lnTo>
                  <a:pt x="66079" y="454025"/>
                </a:lnTo>
                <a:lnTo>
                  <a:pt x="86360" y="454660"/>
                </a:lnTo>
                <a:lnTo>
                  <a:pt x="136784" y="440436"/>
                </a:lnTo>
                <a:lnTo>
                  <a:pt x="183123" y="415848"/>
                </a:lnTo>
                <a:lnTo>
                  <a:pt x="223428" y="385165"/>
                </a:lnTo>
                <a:lnTo>
                  <a:pt x="255747" y="352653"/>
                </a:lnTo>
                <a:lnTo>
                  <a:pt x="282098" y="308272"/>
                </a:lnTo>
                <a:lnTo>
                  <a:pt x="280352" y="290036"/>
                </a:lnTo>
                <a:lnTo>
                  <a:pt x="269240" y="241300"/>
                </a:lnTo>
                <a:lnTo>
                  <a:pt x="261798" y="206295"/>
                </a:lnTo>
                <a:lnTo>
                  <a:pt x="252571" y="162242"/>
                </a:lnTo>
                <a:lnTo>
                  <a:pt x="244058" y="120570"/>
                </a:lnTo>
                <a:lnTo>
                  <a:pt x="238760" y="92710"/>
                </a:lnTo>
                <a:lnTo>
                  <a:pt x="233005" y="69115"/>
                </a:lnTo>
                <a:lnTo>
                  <a:pt x="221297" y="38258"/>
                </a:lnTo>
                <a:lnTo>
                  <a:pt x="203398" y="11449"/>
                </a:lnTo>
                <a:lnTo>
                  <a:pt x="179070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1651" y="3931920"/>
            <a:ext cx="231775" cy="372110"/>
          </a:xfrm>
          <a:custGeom>
            <a:avLst/>
            <a:gdLst/>
            <a:ahLst/>
            <a:cxnLst/>
            <a:rect l="l" t="t" r="r" b="b"/>
            <a:pathLst>
              <a:path w="231775" h="372110">
                <a:moveTo>
                  <a:pt x="85248" y="0"/>
                </a:moveTo>
                <a:lnTo>
                  <a:pt x="49371" y="30956"/>
                </a:lnTo>
                <a:lnTo>
                  <a:pt x="34448" y="76199"/>
                </a:lnTo>
                <a:lnTo>
                  <a:pt x="24130" y="133191"/>
                </a:lnTo>
                <a:lnTo>
                  <a:pt x="17839" y="168890"/>
                </a:lnTo>
                <a:lnTo>
                  <a:pt x="12858" y="196849"/>
                </a:lnTo>
                <a:lnTo>
                  <a:pt x="6985" y="218598"/>
                </a:lnTo>
                <a:lnTo>
                  <a:pt x="2063" y="236537"/>
                </a:lnTo>
                <a:lnTo>
                  <a:pt x="0" y="251142"/>
                </a:lnTo>
                <a:lnTo>
                  <a:pt x="26927" y="293885"/>
                </a:lnTo>
                <a:lnTo>
                  <a:pt x="63182" y="327024"/>
                </a:lnTo>
                <a:lnTo>
                  <a:pt x="108247" y="355401"/>
                </a:lnTo>
                <a:lnTo>
                  <a:pt x="158908" y="372109"/>
                </a:lnTo>
                <a:lnTo>
                  <a:pt x="176291" y="371653"/>
                </a:lnTo>
                <a:lnTo>
                  <a:pt x="200818" y="361791"/>
                </a:lnTo>
                <a:lnTo>
                  <a:pt x="222488" y="332640"/>
                </a:lnTo>
                <a:lnTo>
                  <a:pt x="231298" y="274319"/>
                </a:lnTo>
                <a:lnTo>
                  <a:pt x="228982" y="254010"/>
                </a:lnTo>
                <a:lnTo>
                  <a:pt x="210816" y="170352"/>
                </a:lnTo>
                <a:lnTo>
                  <a:pt x="189114" y="113832"/>
                </a:lnTo>
                <a:lnTo>
                  <a:pt x="155098" y="52069"/>
                </a:lnTo>
                <a:lnTo>
                  <a:pt x="128270" y="20319"/>
                </a:lnTo>
                <a:lnTo>
                  <a:pt x="107771" y="5992"/>
                </a:lnTo>
                <a:lnTo>
                  <a:pt x="85248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1140" y="3887470"/>
            <a:ext cx="281940" cy="455930"/>
          </a:xfrm>
          <a:custGeom>
            <a:avLst/>
            <a:gdLst/>
            <a:ahLst/>
            <a:cxnLst/>
            <a:rect l="l" t="t" r="r" b="b"/>
            <a:pathLst>
              <a:path w="281940" h="455929">
                <a:moveTo>
                  <a:pt x="177800" y="0"/>
                </a:moveTo>
                <a:lnTo>
                  <a:pt x="125571" y="25241"/>
                </a:lnTo>
                <a:lnTo>
                  <a:pt x="91439" y="64769"/>
                </a:lnTo>
                <a:lnTo>
                  <a:pt x="56091" y="128199"/>
                </a:lnTo>
                <a:lnTo>
                  <a:pt x="31326" y="187395"/>
                </a:lnTo>
                <a:lnTo>
                  <a:pt x="15240" y="240029"/>
                </a:lnTo>
                <a:lnTo>
                  <a:pt x="5926" y="283774"/>
                </a:lnTo>
                <a:lnTo>
                  <a:pt x="0" y="335279"/>
                </a:lnTo>
                <a:lnTo>
                  <a:pt x="10279" y="407352"/>
                </a:lnTo>
                <a:lnTo>
                  <a:pt x="36512" y="443229"/>
                </a:lnTo>
                <a:lnTo>
                  <a:pt x="66079" y="455294"/>
                </a:lnTo>
                <a:lnTo>
                  <a:pt x="86360" y="455929"/>
                </a:lnTo>
                <a:lnTo>
                  <a:pt x="135808" y="440730"/>
                </a:lnTo>
                <a:lnTo>
                  <a:pt x="182026" y="416021"/>
                </a:lnTo>
                <a:lnTo>
                  <a:pt x="222697" y="385704"/>
                </a:lnTo>
                <a:lnTo>
                  <a:pt x="255503" y="353679"/>
                </a:lnTo>
                <a:lnTo>
                  <a:pt x="281364" y="309542"/>
                </a:lnTo>
                <a:lnTo>
                  <a:pt x="279241" y="291306"/>
                </a:lnTo>
                <a:lnTo>
                  <a:pt x="274022" y="269021"/>
                </a:lnTo>
                <a:lnTo>
                  <a:pt x="267970" y="242569"/>
                </a:lnTo>
                <a:lnTo>
                  <a:pt x="260191" y="207565"/>
                </a:lnTo>
                <a:lnTo>
                  <a:pt x="251459" y="163512"/>
                </a:lnTo>
                <a:lnTo>
                  <a:pt x="243681" y="121840"/>
                </a:lnTo>
                <a:lnTo>
                  <a:pt x="238760" y="93979"/>
                </a:lnTo>
                <a:lnTo>
                  <a:pt x="232985" y="70187"/>
                </a:lnTo>
                <a:lnTo>
                  <a:pt x="221138" y="38893"/>
                </a:lnTo>
                <a:lnTo>
                  <a:pt x="202862" y="11648"/>
                </a:lnTo>
                <a:lnTo>
                  <a:pt x="177800" y="0"/>
                </a:lnTo>
                <a:close/>
              </a:path>
            </a:pathLst>
          </a:custGeom>
          <a:solidFill>
            <a:srgbClr val="EA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1414" y="3933190"/>
            <a:ext cx="227965" cy="372745"/>
          </a:xfrm>
          <a:custGeom>
            <a:avLst/>
            <a:gdLst/>
            <a:ahLst/>
            <a:cxnLst/>
            <a:rect l="l" t="t" r="r" b="b"/>
            <a:pathLst>
              <a:path w="227965" h="372745">
                <a:moveTo>
                  <a:pt x="83105" y="0"/>
                </a:moveTo>
                <a:lnTo>
                  <a:pt x="48180" y="32067"/>
                </a:lnTo>
                <a:lnTo>
                  <a:pt x="32305" y="77470"/>
                </a:lnTo>
                <a:lnTo>
                  <a:pt x="29110" y="100270"/>
                </a:lnTo>
                <a:lnTo>
                  <a:pt x="22939" y="134143"/>
                </a:lnTo>
                <a:lnTo>
                  <a:pt x="16053" y="170160"/>
                </a:lnTo>
                <a:lnTo>
                  <a:pt x="10715" y="199390"/>
                </a:lnTo>
                <a:lnTo>
                  <a:pt x="5238" y="220602"/>
                </a:lnTo>
                <a:lnTo>
                  <a:pt x="1190" y="238601"/>
                </a:lnTo>
                <a:lnTo>
                  <a:pt x="0" y="253503"/>
                </a:lnTo>
                <a:lnTo>
                  <a:pt x="3095" y="265430"/>
                </a:lnTo>
                <a:lnTo>
                  <a:pt x="62626" y="327818"/>
                </a:lnTo>
                <a:lnTo>
                  <a:pt x="108287" y="355619"/>
                </a:lnTo>
                <a:lnTo>
                  <a:pt x="159305" y="372110"/>
                </a:lnTo>
                <a:lnTo>
                  <a:pt x="175200" y="372546"/>
                </a:lnTo>
                <a:lnTo>
                  <a:pt x="198834" y="363219"/>
                </a:lnTo>
                <a:lnTo>
                  <a:pt x="219848" y="333890"/>
                </a:lnTo>
                <a:lnTo>
                  <a:pt x="227885" y="274320"/>
                </a:lnTo>
                <a:lnTo>
                  <a:pt x="226188" y="254274"/>
                </a:lnTo>
                <a:lnTo>
                  <a:pt x="208591" y="171998"/>
                </a:lnTo>
                <a:lnTo>
                  <a:pt x="186961" y="116108"/>
                </a:lnTo>
                <a:lnTo>
                  <a:pt x="152955" y="54610"/>
                </a:lnTo>
                <a:lnTo>
                  <a:pt x="126126" y="21113"/>
                </a:lnTo>
                <a:lnTo>
                  <a:pt x="105628" y="6211"/>
                </a:lnTo>
                <a:lnTo>
                  <a:pt x="83105" y="0"/>
                </a:lnTo>
                <a:close/>
              </a:path>
            </a:pathLst>
          </a:custGeom>
          <a:solidFill>
            <a:srgbClr val="0E64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4000" y="4418329"/>
            <a:ext cx="282575" cy="454659"/>
          </a:xfrm>
          <a:custGeom>
            <a:avLst/>
            <a:gdLst/>
            <a:ahLst/>
            <a:cxnLst/>
            <a:rect l="l" t="t" r="r" b="b"/>
            <a:pathLst>
              <a:path w="282575" h="454660">
                <a:moveTo>
                  <a:pt x="179070" y="0"/>
                </a:moveTo>
                <a:lnTo>
                  <a:pt x="126364" y="24606"/>
                </a:lnTo>
                <a:lnTo>
                  <a:pt x="92710" y="63500"/>
                </a:lnTo>
                <a:lnTo>
                  <a:pt x="57708" y="126929"/>
                </a:lnTo>
                <a:lnTo>
                  <a:pt x="32831" y="186125"/>
                </a:lnTo>
                <a:lnTo>
                  <a:pt x="16351" y="238760"/>
                </a:lnTo>
                <a:lnTo>
                  <a:pt x="6538" y="282504"/>
                </a:lnTo>
                <a:lnTo>
                  <a:pt x="0" y="334010"/>
                </a:lnTo>
                <a:lnTo>
                  <a:pt x="10279" y="406082"/>
                </a:lnTo>
                <a:lnTo>
                  <a:pt x="36512" y="441960"/>
                </a:lnTo>
                <a:lnTo>
                  <a:pt x="66079" y="454025"/>
                </a:lnTo>
                <a:lnTo>
                  <a:pt x="86360" y="454660"/>
                </a:lnTo>
                <a:lnTo>
                  <a:pt x="136784" y="439948"/>
                </a:lnTo>
                <a:lnTo>
                  <a:pt x="183123" y="415300"/>
                </a:lnTo>
                <a:lnTo>
                  <a:pt x="223428" y="384799"/>
                </a:lnTo>
                <a:lnTo>
                  <a:pt x="255747" y="352531"/>
                </a:lnTo>
                <a:lnTo>
                  <a:pt x="282098" y="308272"/>
                </a:lnTo>
                <a:lnTo>
                  <a:pt x="280352" y="290036"/>
                </a:lnTo>
                <a:lnTo>
                  <a:pt x="269240" y="241300"/>
                </a:lnTo>
                <a:lnTo>
                  <a:pt x="261798" y="206295"/>
                </a:lnTo>
                <a:lnTo>
                  <a:pt x="252571" y="162242"/>
                </a:lnTo>
                <a:lnTo>
                  <a:pt x="244058" y="120570"/>
                </a:lnTo>
                <a:lnTo>
                  <a:pt x="238759" y="92710"/>
                </a:lnTo>
                <a:lnTo>
                  <a:pt x="233005" y="69115"/>
                </a:lnTo>
                <a:lnTo>
                  <a:pt x="221297" y="38258"/>
                </a:lnTo>
                <a:lnTo>
                  <a:pt x="203398" y="11449"/>
                </a:lnTo>
                <a:lnTo>
                  <a:pt x="179070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5621" y="4465320"/>
            <a:ext cx="231775" cy="372110"/>
          </a:xfrm>
          <a:custGeom>
            <a:avLst/>
            <a:gdLst/>
            <a:ahLst/>
            <a:cxnLst/>
            <a:rect l="l" t="t" r="r" b="b"/>
            <a:pathLst>
              <a:path w="231775" h="372110">
                <a:moveTo>
                  <a:pt x="86518" y="0"/>
                </a:moveTo>
                <a:lnTo>
                  <a:pt x="50164" y="30956"/>
                </a:lnTo>
                <a:lnTo>
                  <a:pt x="35718" y="76199"/>
                </a:lnTo>
                <a:lnTo>
                  <a:pt x="24764" y="133191"/>
                </a:lnTo>
                <a:lnTo>
                  <a:pt x="12858" y="196849"/>
                </a:lnTo>
                <a:lnTo>
                  <a:pt x="6984" y="218598"/>
                </a:lnTo>
                <a:lnTo>
                  <a:pt x="2063" y="236537"/>
                </a:lnTo>
                <a:lnTo>
                  <a:pt x="0" y="251142"/>
                </a:lnTo>
                <a:lnTo>
                  <a:pt x="2698" y="262889"/>
                </a:lnTo>
                <a:lnTo>
                  <a:pt x="27106" y="293885"/>
                </a:lnTo>
                <a:lnTo>
                  <a:pt x="63658" y="327024"/>
                </a:lnTo>
                <a:lnTo>
                  <a:pt x="108783" y="355401"/>
                </a:lnTo>
                <a:lnTo>
                  <a:pt x="158908" y="372109"/>
                </a:lnTo>
                <a:lnTo>
                  <a:pt x="176291" y="371653"/>
                </a:lnTo>
                <a:lnTo>
                  <a:pt x="200818" y="361791"/>
                </a:lnTo>
                <a:lnTo>
                  <a:pt x="222488" y="332640"/>
                </a:lnTo>
                <a:lnTo>
                  <a:pt x="231298" y="274319"/>
                </a:lnTo>
                <a:lnTo>
                  <a:pt x="228982" y="254010"/>
                </a:lnTo>
                <a:lnTo>
                  <a:pt x="210816" y="170352"/>
                </a:lnTo>
                <a:lnTo>
                  <a:pt x="189114" y="113832"/>
                </a:lnTo>
                <a:lnTo>
                  <a:pt x="155098" y="52069"/>
                </a:lnTo>
                <a:lnTo>
                  <a:pt x="128428" y="20319"/>
                </a:lnTo>
                <a:lnTo>
                  <a:pt x="108307" y="5992"/>
                </a:lnTo>
                <a:lnTo>
                  <a:pt x="86518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5109" y="4420870"/>
            <a:ext cx="281940" cy="455930"/>
          </a:xfrm>
          <a:custGeom>
            <a:avLst/>
            <a:gdLst/>
            <a:ahLst/>
            <a:cxnLst/>
            <a:rect l="l" t="t" r="r" b="b"/>
            <a:pathLst>
              <a:path w="281940" h="455929">
                <a:moveTo>
                  <a:pt x="177799" y="0"/>
                </a:moveTo>
                <a:lnTo>
                  <a:pt x="126047" y="25241"/>
                </a:lnTo>
                <a:lnTo>
                  <a:pt x="91439" y="64769"/>
                </a:lnTo>
                <a:lnTo>
                  <a:pt x="56091" y="128199"/>
                </a:lnTo>
                <a:lnTo>
                  <a:pt x="31326" y="187395"/>
                </a:lnTo>
                <a:lnTo>
                  <a:pt x="15239" y="240029"/>
                </a:lnTo>
                <a:lnTo>
                  <a:pt x="5926" y="283774"/>
                </a:lnTo>
                <a:lnTo>
                  <a:pt x="0" y="335279"/>
                </a:lnTo>
                <a:lnTo>
                  <a:pt x="10279" y="407352"/>
                </a:lnTo>
                <a:lnTo>
                  <a:pt x="36512" y="443229"/>
                </a:lnTo>
                <a:lnTo>
                  <a:pt x="66079" y="455294"/>
                </a:lnTo>
                <a:lnTo>
                  <a:pt x="86360" y="455929"/>
                </a:lnTo>
                <a:lnTo>
                  <a:pt x="135808" y="440730"/>
                </a:lnTo>
                <a:lnTo>
                  <a:pt x="182026" y="416021"/>
                </a:lnTo>
                <a:lnTo>
                  <a:pt x="222697" y="385704"/>
                </a:lnTo>
                <a:lnTo>
                  <a:pt x="255503" y="353679"/>
                </a:lnTo>
                <a:lnTo>
                  <a:pt x="281364" y="309542"/>
                </a:lnTo>
                <a:lnTo>
                  <a:pt x="279241" y="291306"/>
                </a:lnTo>
                <a:lnTo>
                  <a:pt x="274022" y="269021"/>
                </a:lnTo>
                <a:lnTo>
                  <a:pt x="267970" y="242569"/>
                </a:lnTo>
                <a:lnTo>
                  <a:pt x="260191" y="207565"/>
                </a:lnTo>
                <a:lnTo>
                  <a:pt x="251459" y="163512"/>
                </a:lnTo>
                <a:lnTo>
                  <a:pt x="243681" y="121840"/>
                </a:lnTo>
                <a:lnTo>
                  <a:pt x="238760" y="93979"/>
                </a:lnTo>
                <a:lnTo>
                  <a:pt x="232985" y="70187"/>
                </a:lnTo>
                <a:lnTo>
                  <a:pt x="221138" y="38893"/>
                </a:lnTo>
                <a:lnTo>
                  <a:pt x="202862" y="11648"/>
                </a:lnTo>
                <a:lnTo>
                  <a:pt x="177799" y="0"/>
                </a:lnTo>
                <a:close/>
              </a:path>
            </a:pathLst>
          </a:custGeom>
          <a:solidFill>
            <a:srgbClr val="EA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5384" y="4466590"/>
            <a:ext cx="225425" cy="372745"/>
          </a:xfrm>
          <a:custGeom>
            <a:avLst/>
            <a:gdLst/>
            <a:ahLst/>
            <a:cxnLst/>
            <a:rect l="l" t="t" r="r" b="b"/>
            <a:pathLst>
              <a:path w="225425" h="372745">
                <a:moveTo>
                  <a:pt x="84375" y="0"/>
                </a:moveTo>
                <a:lnTo>
                  <a:pt x="48339" y="32067"/>
                </a:lnTo>
                <a:lnTo>
                  <a:pt x="32305" y="77470"/>
                </a:lnTo>
                <a:lnTo>
                  <a:pt x="29110" y="100270"/>
                </a:lnTo>
                <a:lnTo>
                  <a:pt x="22939" y="134143"/>
                </a:lnTo>
                <a:lnTo>
                  <a:pt x="16053" y="170160"/>
                </a:lnTo>
                <a:lnTo>
                  <a:pt x="10715" y="199390"/>
                </a:lnTo>
                <a:lnTo>
                  <a:pt x="5238" y="220602"/>
                </a:lnTo>
                <a:lnTo>
                  <a:pt x="1190" y="238601"/>
                </a:lnTo>
                <a:lnTo>
                  <a:pt x="0" y="253503"/>
                </a:lnTo>
                <a:lnTo>
                  <a:pt x="3095" y="265430"/>
                </a:lnTo>
                <a:lnTo>
                  <a:pt x="62626" y="327818"/>
                </a:lnTo>
                <a:lnTo>
                  <a:pt x="108287" y="355619"/>
                </a:lnTo>
                <a:lnTo>
                  <a:pt x="159305" y="372110"/>
                </a:lnTo>
                <a:lnTo>
                  <a:pt x="175220" y="372546"/>
                </a:lnTo>
                <a:lnTo>
                  <a:pt x="198993" y="363219"/>
                </a:lnTo>
                <a:lnTo>
                  <a:pt x="220384" y="333890"/>
                </a:lnTo>
                <a:lnTo>
                  <a:pt x="225345" y="300196"/>
                </a:lnTo>
                <a:lnTo>
                  <a:pt x="225345" y="245300"/>
                </a:lnTo>
                <a:lnTo>
                  <a:pt x="208673" y="171998"/>
                </a:lnTo>
                <a:lnTo>
                  <a:pt x="186971" y="116108"/>
                </a:lnTo>
                <a:lnTo>
                  <a:pt x="152955" y="54610"/>
                </a:lnTo>
                <a:lnTo>
                  <a:pt x="126285" y="21113"/>
                </a:lnTo>
                <a:lnTo>
                  <a:pt x="106164" y="6211"/>
                </a:lnTo>
                <a:lnTo>
                  <a:pt x="84375" y="0"/>
                </a:lnTo>
                <a:close/>
              </a:path>
            </a:pathLst>
          </a:custGeom>
          <a:solidFill>
            <a:srgbClr val="0E64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4000" y="4951729"/>
            <a:ext cx="282575" cy="454659"/>
          </a:xfrm>
          <a:custGeom>
            <a:avLst/>
            <a:gdLst/>
            <a:ahLst/>
            <a:cxnLst/>
            <a:rect l="l" t="t" r="r" b="b"/>
            <a:pathLst>
              <a:path w="282575" h="454660">
                <a:moveTo>
                  <a:pt x="179070" y="0"/>
                </a:moveTo>
                <a:lnTo>
                  <a:pt x="126364" y="24606"/>
                </a:lnTo>
                <a:lnTo>
                  <a:pt x="92710" y="63500"/>
                </a:lnTo>
                <a:lnTo>
                  <a:pt x="57708" y="126929"/>
                </a:lnTo>
                <a:lnTo>
                  <a:pt x="32831" y="186125"/>
                </a:lnTo>
                <a:lnTo>
                  <a:pt x="16351" y="238760"/>
                </a:lnTo>
                <a:lnTo>
                  <a:pt x="6538" y="282504"/>
                </a:lnTo>
                <a:lnTo>
                  <a:pt x="0" y="334010"/>
                </a:lnTo>
                <a:lnTo>
                  <a:pt x="10279" y="406082"/>
                </a:lnTo>
                <a:lnTo>
                  <a:pt x="36512" y="441960"/>
                </a:lnTo>
                <a:lnTo>
                  <a:pt x="66079" y="454025"/>
                </a:lnTo>
                <a:lnTo>
                  <a:pt x="86360" y="454660"/>
                </a:lnTo>
                <a:lnTo>
                  <a:pt x="136784" y="439948"/>
                </a:lnTo>
                <a:lnTo>
                  <a:pt x="183123" y="415300"/>
                </a:lnTo>
                <a:lnTo>
                  <a:pt x="223428" y="384799"/>
                </a:lnTo>
                <a:lnTo>
                  <a:pt x="255747" y="352531"/>
                </a:lnTo>
                <a:lnTo>
                  <a:pt x="282098" y="308272"/>
                </a:lnTo>
                <a:lnTo>
                  <a:pt x="280352" y="290036"/>
                </a:lnTo>
                <a:lnTo>
                  <a:pt x="269240" y="241300"/>
                </a:lnTo>
                <a:lnTo>
                  <a:pt x="261798" y="206295"/>
                </a:lnTo>
                <a:lnTo>
                  <a:pt x="252571" y="162242"/>
                </a:lnTo>
                <a:lnTo>
                  <a:pt x="244058" y="120570"/>
                </a:lnTo>
                <a:lnTo>
                  <a:pt x="238759" y="92710"/>
                </a:lnTo>
                <a:lnTo>
                  <a:pt x="233005" y="69115"/>
                </a:lnTo>
                <a:lnTo>
                  <a:pt x="221297" y="38258"/>
                </a:lnTo>
                <a:lnTo>
                  <a:pt x="203398" y="11449"/>
                </a:lnTo>
                <a:lnTo>
                  <a:pt x="179070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5621" y="4997450"/>
            <a:ext cx="231775" cy="373380"/>
          </a:xfrm>
          <a:custGeom>
            <a:avLst/>
            <a:gdLst/>
            <a:ahLst/>
            <a:cxnLst/>
            <a:rect l="l" t="t" r="r" b="b"/>
            <a:pathLst>
              <a:path w="231775" h="373379">
                <a:moveTo>
                  <a:pt x="86518" y="0"/>
                </a:moveTo>
                <a:lnTo>
                  <a:pt x="50164" y="31591"/>
                </a:lnTo>
                <a:lnTo>
                  <a:pt x="35718" y="77469"/>
                </a:lnTo>
                <a:lnTo>
                  <a:pt x="24764" y="134461"/>
                </a:lnTo>
                <a:lnTo>
                  <a:pt x="12858" y="198119"/>
                </a:lnTo>
                <a:lnTo>
                  <a:pt x="6984" y="219868"/>
                </a:lnTo>
                <a:lnTo>
                  <a:pt x="2063" y="237807"/>
                </a:lnTo>
                <a:lnTo>
                  <a:pt x="0" y="252412"/>
                </a:lnTo>
                <a:lnTo>
                  <a:pt x="2698" y="264159"/>
                </a:lnTo>
                <a:lnTo>
                  <a:pt x="27106" y="295155"/>
                </a:lnTo>
                <a:lnTo>
                  <a:pt x="63658" y="328295"/>
                </a:lnTo>
                <a:lnTo>
                  <a:pt x="108783" y="356671"/>
                </a:lnTo>
                <a:lnTo>
                  <a:pt x="158908" y="373380"/>
                </a:lnTo>
                <a:lnTo>
                  <a:pt x="176291" y="372923"/>
                </a:lnTo>
                <a:lnTo>
                  <a:pt x="200818" y="363061"/>
                </a:lnTo>
                <a:lnTo>
                  <a:pt x="222488" y="333910"/>
                </a:lnTo>
                <a:lnTo>
                  <a:pt x="231298" y="275590"/>
                </a:lnTo>
                <a:lnTo>
                  <a:pt x="228982" y="255280"/>
                </a:lnTo>
                <a:lnTo>
                  <a:pt x="210816" y="171622"/>
                </a:lnTo>
                <a:lnTo>
                  <a:pt x="189114" y="115102"/>
                </a:lnTo>
                <a:lnTo>
                  <a:pt x="155098" y="53339"/>
                </a:lnTo>
                <a:lnTo>
                  <a:pt x="128428" y="20955"/>
                </a:lnTo>
                <a:lnTo>
                  <a:pt x="108307" y="6191"/>
                </a:lnTo>
                <a:lnTo>
                  <a:pt x="86518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5109" y="4954270"/>
            <a:ext cx="281940" cy="455930"/>
          </a:xfrm>
          <a:custGeom>
            <a:avLst/>
            <a:gdLst/>
            <a:ahLst/>
            <a:cxnLst/>
            <a:rect l="l" t="t" r="r" b="b"/>
            <a:pathLst>
              <a:path w="281940" h="455929">
                <a:moveTo>
                  <a:pt x="177799" y="0"/>
                </a:moveTo>
                <a:lnTo>
                  <a:pt x="126047" y="25241"/>
                </a:lnTo>
                <a:lnTo>
                  <a:pt x="91439" y="64769"/>
                </a:lnTo>
                <a:lnTo>
                  <a:pt x="56091" y="128199"/>
                </a:lnTo>
                <a:lnTo>
                  <a:pt x="31326" y="187395"/>
                </a:lnTo>
                <a:lnTo>
                  <a:pt x="15239" y="240029"/>
                </a:lnTo>
                <a:lnTo>
                  <a:pt x="5926" y="283774"/>
                </a:lnTo>
                <a:lnTo>
                  <a:pt x="0" y="335279"/>
                </a:lnTo>
                <a:lnTo>
                  <a:pt x="10279" y="407352"/>
                </a:lnTo>
                <a:lnTo>
                  <a:pt x="36512" y="443229"/>
                </a:lnTo>
                <a:lnTo>
                  <a:pt x="66079" y="455294"/>
                </a:lnTo>
                <a:lnTo>
                  <a:pt x="86360" y="455929"/>
                </a:lnTo>
                <a:lnTo>
                  <a:pt x="135808" y="440730"/>
                </a:lnTo>
                <a:lnTo>
                  <a:pt x="182026" y="416021"/>
                </a:lnTo>
                <a:lnTo>
                  <a:pt x="222697" y="385704"/>
                </a:lnTo>
                <a:lnTo>
                  <a:pt x="255503" y="353679"/>
                </a:lnTo>
                <a:lnTo>
                  <a:pt x="281364" y="309542"/>
                </a:lnTo>
                <a:lnTo>
                  <a:pt x="279241" y="291306"/>
                </a:lnTo>
                <a:lnTo>
                  <a:pt x="274022" y="269021"/>
                </a:lnTo>
                <a:lnTo>
                  <a:pt x="267970" y="242569"/>
                </a:lnTo>
                <a:lnTo>
                  <a:pt x="260191" y="207565"/>
                </a:lnTo>
                <a:lnTo>
                  <a:pt x="251459" y="163512"/>
                </a:lnTo>
                <a:lnTo>
                  <a:pt x="243681" y="121840"/>
                </a:lnTo>
                <a:lnTo>
                  <a:pt x="238760" y="93979"/>
                </a:lnTo>
                <a:lnTo>
                  <a:pt x="232985" y="70187"/>
                </a:lnTo>
                <a:lnTo>
                  <a:pt x="221138" y="38893"/>
                </a:lnTo>
                <a:lnTo>
                  <a:pt x="202862" y="11648"/>
                </a:lnTo>
                <a:lnTo>
                  <a:pt x="177799" y="0"/>
                </a:lnTo>
                <a:close/>
              </a:path>
            </a:pathLst>
          </a:custGeom>
          <a:solidFill>
            <a:srgbClr val="EA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5384" y="4999990"/>
            <a:ext cx="225425" cy="372745"/>
          </a:xfrm>
          <a:custGeom>
            <a:avLst/>
            <a:gdLst/>
            <a:ahLst/>
            <a:cxnLst/>
            <a:rect l="l" t="t" r="r" b="b"/>
            <a:pathLst>
              <a:path w="225425" h="372745">
                <a:moveTo>
                  <a:pt x="84375" y="0"/>
                </a:moveTo>
                <a:lnTo>
                  <a:pt x="48339" y="32067"/>
                </a:lnTo>
                <a:lnTo>
                  <a:pt x="32305" y="77470"/>
                </a:lnTo>
                <a:lnTo>
                  <a:pt x="29110" y="100270"/>
                </a:lnTo>
                <a:lnTo>
                  <a:pt x="22939" y="134143"/>
                </a:lnTo>
                <a:lnTo>
                  <a:pt x="16053" y="170160"/>
                </a:lnTo>
                <a:lnTo>
                  <a:pt x="10715" y="199390"/>
                </a:lnTo>
                <a:lnTo>
                  <a:pt x="5238" y="220602"/>
                </a:lnTo>
                <a:lnTo>
                  <a:pt x="1190" y="238601"/>
                </a:lnTo>
                <a:lnTo>
                  <a:pt x="0" y="253503"/>
                </a:lnTo>
                <a:lnTo>
                  <a:pt x="3095" y="265430"/>
                </a:lnTo>
                <a:lnTo>
                  <a:pt x="62626" y="327818"/>
                </a:lnTo>
                <a:lnTo>
                  <a:pt x="108287" y="355619"/>
                </a:lnTo>
                <a:lnTo>
                  <a:pt x="159305" y="372110"/>
                </a:lnTo>
                <a:lnTo>
                  <a:pt x="175220" y="372546"/>
                </a:lnTo>
                <a:lnTo>
                  <a:pt x="198993" y="363220"/>
                </a:lnTo>
                <a:lnTo>
                  <a:pt x="220384" y="333890"/>
                </a:lnTo>
                <a:lnTo>
                  <a:pt x="225345" y="300196"/>
                </a:lnTo>
                <a:lnTo>
                  <a:pt x="225345" y="245300"/>
                </a:lnTo>
                <a:lnTo>
                  <a:pt x="208673" y="171998"/>
                </a:lnTo>
                <a:lnTo>
                  <a:pt x="186971" y="116108"/>
                </a:lnTo>
                <a:lnTo>
                  <a:pt x="152955" y="54610"/>
                </a:lnTo>
                <a:lnTo>
                  <a:pt x="126285" y="21113"/>
                </a:lnTo>
                <a:lnTo>
                  <a:pt x="106164" y="6211"/>
                </a:lnTo>
                <a:lnTo>
                  <a:pt x="84375" y="0"/>
                </a:lnTo>
                <a:close/>
              </a:path>
            </a:pathLst>
          </a:custGeom>
          <a:solidFill>
            <a:srgbClr val="0E64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0029" y="5561329"/>
            <a:ext cx="282575" cy="454659"/>
          </a:xfrm>
          <a:custGeom>
            <a:avLst/>
            <a:gdLst/>
            <a:ahLst/>
            <a:cxnLst/>
            <a:rect l="l" t="t" r="r" b="b"/>
            <a:pathLst>
              <a:path w="282575" h="454660">
                <a:moveTo>
                  <a:pt x="179070" y="0"/>
                </a:moveTo>
                <a:lnTo>
                  <a:pt x="126206" y="24606"/>
                </a:lnTo>
                <a:lnTo>
                  <a:pt x="91440" y="63500"/>
                </a:lnTo>
                <a:lnTo>
                  <a:pt x="56973" y="126929"/>
                </a:lnTo>
                <a:lnTo>
                  <a:pt x="32455" y="186125"/>
                </a:lnTo>
                <a:lnTo>
                  <a:pt x="16192" y="238760"/>
                </a:lnTo>
                <a:lnTo>
                  <a:pt x="6491" y="282504"/>
                </a:lnTo>
                <a:lnTo>
                  <a:pt x="0" y="334010"/>
                </a:lnTo>
                <a:lnTo>
                  <a:pt x="10279" y="406082"/>
                </a:lnTo>
                <a:lnTo>
                  <a:pt x="36512" y="441960"/>
                </a:lnTo>
                <a:lnTo>
                  <a:pt x="66079" y="454025"/>
                </a:lnTo>
                <a:lnTo>
                  <a:pt x="86360" y="454660"/>
                </a:lnTo>
                <a:lnTo>
                  <a:pt x="136784" y="439948"/>
                </a:lnTo>
                <a:lnTo>
                  <a:pt x="183123" y="415300"/>
                </a:lnTo>
                <a:lnTo>
                  <a:pt x="223428" y="384799"/>
                </a:lnTo>
                <a:lnTo>
                  <a:pt x="255747" y="352531"/>
                </a:lnTo>
                <a:lnTo>
                  <a:pt x="282098" y="308272"/>
                </a:lnTo>
                <a:lnTo>
                  <a:pt x="280352" y="290036"/>
                </a:lnTo>
                <a:lnTo>
                  <a:pt x="269240" y="241300"/>
                </a:lnTo>
                <a:lnTo>
                  <a:pt x="261798" y="206295"/>
                </a:lnTo>
                <a:lnTo>
                  <a:pt x="252571" y="162242"/>
                </a:lnTo>
                <a:lnTo>
                  <a:pt x="244058" y="120570"/>
                </a:lnTo>
                <a:lnTo>
                  <a:pt x="238760" y="92710"/>
                </a:lnTo>
                <a:lnTo>
                  <a:pt x="233005" y="69115"/>
                </a:lnTo>
                <a:lnTo>
                  <a:pt x="221297" y="38258"/>
                </a:lnTo>
                <a:lnTo>
                  <a:pt x="203398" y="11449"/>
                </a:lnTo>
                <a:lnTo>
                  <a:pt x="179070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1651" y="5607050"/>
            <a:ext cx="231775" cy="373380"/>
          </a:xfrm>
          <a:custGeom>
            <a:avLst/>
            <a:gdLst/>
            <a:ahLst/>
            <a:cxnLst/>
            <a:rect l="l" t="t" r="r" b="b"/>
            <a:pathLst>
              <a:path w="231775" h="373379">
                <a:moveTo>
                  <a:pt x="85248" y="0"/>
                </a:moveTo>
                <a:lnTo>
                  <a:pt x="49371" y="31591"/>
                </a:lnTo>
                <a:lnTo>
                  <a:pt x="34448" y="77469"/>
                </a:lnTo>
                <a:lnTo>
                  <a:pt x="24130" y="134461"/>
                </a:lnTo>
                <a:lnTo>
                  <a:pt x="17839" y="170160"/>
                </a:lnTo>
                <a:lnTo>
                  <a:pt x="12858" y="198119"/>
                </a:lnTo>
                <a:lnTo>
                  <a:pt x="6985" y="219868"/>
                </a:lnTo>
                <a:lnTo>
                  <a:pt x="2063" y="237807"/>
                </a:lnTo>
                <a:lnTo>
                  <a:pt x="0" y="252412"/>
                </a:lnTo>
                <a:lnTo>
                  <a:pt x="26927" y="295155"/>
                </a:lnTo>
                <a:lnTo>
                  <a:pt x="63182" y="328295"/>
                </a:lnTo>
                <a:lnTo>
                  <a:pt x="108247" y="356671"/>
                </a:lnTo>
                <a:lnTo>
                  <a:pt x="158908" y="373380"/>
                </a:lnTo>
                <a:lnTo>
                  <a:pt x="176291" y="372923"/>
                </a:lnTo>
                <a:lnTo>
                  <a:pt x="200818" y="363061"/>
                </a:lnTo>
                <a:lnTo>
                  <a:pt x="222488" y="333910"/>
                </a:lnTo>
                <a:lnTo>
                  <a:pt x="231298" y="275590"/>
                </a:lnTo>
                <a:lnTo>
                  <a:pt x="228982" y="255280"/>
                </a:lnTo>
                <a:lnTo>
                  <a:pt x="210816" y="171622"/>
                </a:lnTo>
                <a:lnTo>
                  <a:pt x="189114" y="115102"/>
                </a:lnTo>
                <a:lnTo>
                  <a:pt x="155098" y="53340"/>
                </a:lnTo>
                <a:lnTo>
                  <a:pt x="128270" y="20954"/>
                </a:lnTo>
                <a:lnTo>
                  <a:pt x="107771" y="6191"/>
                </a:lnTo>
                <a:lnTo>
                  <a:pt x="85248" y="0"/>
                </a:lnTo>
                <a:close/>
              </a:path>
            </a:pathLst>
          </a:custGeom>
          <a:solidFill>
            <a:srgbClr val="C8C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1140" y="5563870"/>
            <a:ext cx="281940" cy="455930"/>
          </a:xfrm>
          <a:custGeom>
            <a:avLst/>
            <a:gdLst/>
            <a:ahLst/>
            <a:cxnLst/>
            <a:rect l="l" t="t" r="r" b="b"/>
            <a:pathLst>
              <a:path w="281940" h="455929">
                <a:moveTo>
                  <a:pt x="177800" y="0"/>
                </a:moveTo>
                <a:lnTo>
                  <a:pt x="125571" y="25241"/>
                </a:lnTo>
                <a:lnTo>
                  <a:pt x="91439" y="64769"/>
                </a:lnTo>
                <a:lnTo>
                  <a:pt x="56091" y="128199"/>
                </a:lnTo>
                <a:lnTo>
                  <a:pt x="31326" y="187395"/>
                </a:lnTo>
                <a:lnTo>
                  <a:pt x="15240" y="240029"/>
                </a:lnTo>
                <a:lnTo>
                  <a:pt x="5926" y="283774"/>
                </a:lnTo>
                <a:lnTo>
                  <a:pt x="0" y="335279"/>
                </a:lnTo>
                <a:lnTo>
                  <a:pt x="10279" y="407352"/>
                </a:lnTo>
                <a:lnTo>
                  <a:pt x="36512" y="443229"/>
                </a:lnTo>
                <a:lnTo>
                  <a:pt x="66079" y="455294"/>
                </a:lnTo>
                <a:lnTo>
                  <a:pt x="86360" y="455929"/>
                </a:lnTo>
                <a:lnTo>
                  <a:pt x="135808" y="440730"/>
                </a:lnTo>
                <a:lnTo>
                  <a:pt x="182026" y="416021"/>
                </a:lnTo>
                <a:lnTo>
                  <a:pt x="222697" y="385704"/>
                </a:lnTo>
                <a:lnTo>
                  <a:pt x="255503" y="353679"/>
                </a:lnTo>
                <a:lnTo>
                  <a:pt x="281364" y="309542"/>
                </a:lnTo>
                <a:lnTo>
                  <a:pt x="279241" y="291306"/>
                </a:lnTo>
                <a:lnTo>
                  <a:pt x="274022" y="269021"/>
                </a:lnTo>
                <a:lnTo>
                  <a:pt x="267970" y="242569"/>
                </a:lnTo>
                <a:lnTo>
                  <a:pt x="260191" y="207565"/>
                </a:lnTo>
                <a:lnTo>
                  <a:pt x="251459" y="163512"/>
                </a:lnTo>
                <a:lnTo>
                  <a:pt x="243681" y="121840"/>
                </a:lnTo>
                <a:lnTo>
                  <a:pt x="238760" y="93979"/>
                </a:lnTo>
                <a:lnTo>
                  <a:pt x="232985" y="70187"/>
                </a:lnTo>
                <a:lnTo>
                  <a:pt x="221138" y="38893"/>
                </a:lnTo>
                <a:lnTo>
                  <a:pt x="202862" y="11648"/>
                </a:lnTo>
                <a:lnTo>
                  <a:pt x="177800" y="0"/>
                </a:lnTo>
                <a:close/>
              </a:path>
            </a:pathLst>
          </a:custGeom>
          <a:solidFill>
            <a:srgbClr val="EA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1414" y="5609590"/>
            <a:ext cx="227965" cy="372745"/>
          </a:xfrm>
          <a:custGeom>
            <a:avLst/>
            <a:gdLst/>
            <a:ahLst/>
            <a:cxnLst/>
            <a:rect l="l" t="t" r="r" b="b"/>
            <a:pathLst>
              <a:path w="227965" h="372745">
                <a:moveTo>
                  <a:pt x="83105" y="0"/>
                </a:moveTo>
                <a:lnTo>
                  <a:pt x="48180" y="32067"/>
                </a:lnTo>
                <a:lnTo>
                  <a:pt x="32305" y="77470"/>
                </a:lnTo>
                <a:lnTo>
                  <a:pt x="29110" y="99734"/>
                </a:lnTo>
                <a:lnTo>
                  <a:pt x="22939" y="133667"/>
                </a:lnTo>
                <a:lnTo>
                  <a:pt x="16053" y="169981"/>
                </a:lnTo>
                <a:lnTo>
                  <a:pt x="10715" y="199390"/>
                </a:lnTo>
                <a:lnTo>
                  <a:pt x="5238" y="220602"/>
                </a:lnTo>
                <a:lnTo>
                  <a:pt x="1190" y="238601"/>
                </a:lnTo>
                <a:lnTo>
                  <a:pt x="0" y="253503"/>
                </a:lnTo>
                <a:lnTo>
                  <a:pt x="3095" y="265430"/>
                </a:lnTo>
                <a:lnTo>
                  <a:pt x="62626" y="327818"/>
                </a:lnTo>
                <a:lnTo>
                  <a:pt x="108287" y="355619"/>
                </a:lnTo>
                <a:lnTo>
                  <a:pt x="159305" y="372110"/>
                </a:lnTo>
                <a:lnTo>
                  <a:pt x="175200" y="372367"/>
                </a:lnTo>
                <a:lnTo>
                  <a:pt x="198834" y="362743"/>
                </a:lnTo>
                <a:lnTo>
                  <a:pt x="219848" y="333355"/>
                </a:lnTo>
                <a:lnTo>
                  <a:pt x="227885" y="274320"/>
                </a:lnTo>
                <a:lnTo>
                  <a:pt x="226188" y="254274"/>
                </a:lnTo>
                <a:lnTo>
                  <a:pt x="208591" y="171998"/>
                </a:lnTo>
                <a:lnTo>
                  <a:pt x="186961" y="116108"/>
                </a:lnTo>
                <a:lnTo>
                  <a:pt x="152955" y="54610"/>
                </a:lnTo>
                <a:lnTo>
                  <a:pt x="126126" y="21113"/>
                </a:lnTo>
                <a:lnTo>
                  <a:pt x="105628" y="6211"/>
                </a:lnTo>
                <a:lnTo>
                  <a:pt x="83105" y="0"/>
                </a:lnTo>
                <a:close/>
              </a:path>
            </a:pathLst>
          </a:custGeom>
          <a:solidFill>
            <a:srgbClr val="0E642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889" y="339090"/>
            <a:ext cx="381507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20" b="1">
                <a:latin typeface="Times New Roman"/>
                <a:cs typeface="Times New Roman"/>
              </a:rPr>
              <a:t>Winkof</a:t>
            </a:r>
            <a:r>
              <a:rPr dirty="0" sz="4800" spc="-65" b="1">
                <a:latin typeface="Times New Roman"/>
                <a:cs typeface="Times New Roman"/>
              </a:rPr>
              <a:t> </a:t>
            </a:r>
            <a:r>
              <a:rPr dirty="0" sz="4800" spc="-140" b="1">
                <a:latin typeface="Times New Roman"/>
                <a:cs typeface="Times New Roman"/>
              </a:rPr>
              <a:t>Carton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433830"/>
            <a:ext cx="6096000" cy="496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0" y="497840"/>
            <a:ext cx="39065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latin typeface="Arial"/>
                <a:cs typeface="Arial"/>
              </a:rPr>
              <a:t>Winkof</a:t>
            </a:r>
            <a:r>
              <a:rPr dirty="0" sz="4400" spc="-1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Sticker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7800" y="1899920"/>
            <a:ext cx="5943600" cy="4424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3729" y="497840"/>
            <a:ext cx="533209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66FF33"/>
                </a:solidFill>
                <a:latin typeface="Arial"/>
                <a:cs typeface="Arial"/>
              </a:rPr>
              <a:t>General</a:t>
            </a:r>
            <a:r>
              <a:rPr dirty="0" sz="4400" spc="-25" b="1">
                <a:solidFill>
                  <a:srgbClr val="66FF33"/>
                </a:solidFill>
                <a:latin typeface="Arial"/>
                <a:cs typeface="Arial"/>
              </a:rPr>
              <a:t> </a:t>
            </a:r>
            <a:r>
              <a:rPr dirty="0" sz="4400" spc="-10" b="1">
                <a:solidFill>
                  <a:srgbClr val="66FF33"/>
                </a:solidFill>
                <a:latin typeface="Arial"/>
                <a:cs typeface="Arial"/>
              </a:rPr>
              <a:t>Information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" y="2669539"/>
            <a:ext cx="7872095" cy="2218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0">
              <a:lnSpc>
                <a:spcPct val="149900"/>
              </a:lnSpc>
              <a:spcBef>
                <a:spcPts val="100"/>
              </a:spcBef>
              <a:tabLst>
                <a:tab pos="1595755" algn="l"/>
              </a:tabLst>
            </a:pPr>
            <a:r>
              <a:rPr dirty="0" sz="3200" b="1">
                <a:solidFill>
                  <a:srgbClr val="FFFF00"/>
                </a:solidFill>
                <a:latin typeface="Times New Roman"/>
                <a:cs typeface="Times New Roman"/>
              </a:rPr>
              <a:t>Winkof	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(Ambroxol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Hydrochloride) </a:t>
            </a:r>
            <a:r>
              <a:rPr dirty="0" sz="3200" spc="-12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Mucoactive 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agent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treatment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respiratory 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diseases 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associated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excessive</a:t>
            </a:r>
            <a:r>
              <a:rPr dirty="0" sz="320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mucus.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650" y="497840"/>
            <a:ext cx="1788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" b="1">
                <a:solidFill>
                  <a:srgbClr val="66FF33"/>
                </a:solidFill>
                <a:latin typeface="Arial"/>
                <a:cs typeface="Arial"/>
              </a:rPr>
              <a:t>M</a:t>
            </a:r>
            <a:r>
              <a:rPr dirty="0" sz="4400" spc="-5" b="1">
                <a:solidFill>
                  <a:srgbClr val="66FF33"/>
                </a:solidFill>
                <a:latin typeface="Arial"/>
                <a:cs typeface="Arial"/>
              </a:rPr>
              <a:t>ucus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1949"/>
            <a:ext cx="7712075" cy="3547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755" marR="5080" indent="-59690">
              <a:lnSpc>
                <a:spcPct val="1101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Mucus is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slippery secretion produced by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mucus  membranes. It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normal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protective layering around the  airway, eye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urinary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tract.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71755" marR="720725" indent="-59690">
              <a:lnSpc>
                <a:spcPct val="1097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Mucus is an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adhesive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gel produced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 airway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by  submucosal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glands</a:t>
            </a:r>
            <a:endParaRPr sz="2400">
              <a:latin typeface="Arial"/>
              <a:cs typeface="Arial"/>
            </a:endParaRPr>
          </a:p>
          <a:p>
            <a:pPr marL="12700" marR="4985385">
              <a:lnSpc>
                <a:spcPct val="130600"/>
              </a:lnSpc>
              <a:spcBef>
                <a:spcPts val="5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and goblet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cells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principally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water.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6141" y="3953450"/>
            <a:ext cx="3716138" cy="2701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069" y="6065520"/>
            <a:ext cx="38411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FFFF66"/>
                </a:solidFill>
                <a:latin typeface="Times New Roman"/>
                <a:cs typeface="Times New Roman"/>
              </a:rPr>
              <a:t>Mucous cells on </a:t>
            </a:r>
            <a:r>
              <a:rPr dirty="0" sz="2000" spc="-5" b="1">
                <a:solidFill>
                  <a:srgbClr val="FFFF66"/>
                </a:solidFill>
                <a:latin typeface="Times New Roman"/>
                <a:cs typeface="Times New Roman"/>
              </a:rPr>
              <a:t>the </a:t>
            </a:r>
            <a:r>
              <a:rPr dirty="0" sz="2000" spc="5" b="1">
                <a:solidFill>
                  <a:srgbClr val="FFFF66"/>
                </a:solidFill>
                <a:latin typeface="Times New Roman"/>
                <a:cs typeface="Times New Roman"/>
              </a:rPr>
              <a:t>stomach</a:t>
            </a:r>
            <a:r>
              <a:rPr dirty="0" sz="2000" spc="-40" b="1">
                <a:solidFill>
                  <a:srgbClr val="FFFF66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FFFF66"/>
                </a:solidFill>
                <a:latin typeface="Times New Roman"/>
                <a:cs typeface="Times New Roman"/>
              </a:rPr>
              <a:t>lining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50" y="497840"/>
            <a:ext cx="20415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FFFF66"/>
                </a:solidFill>
                <a:latin typeface="Arial"/>
                <a:cs typeface="Arial"/>
              </a:rPr>
              <a:t>P</a:t>
            </a: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hlegm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2063" y="1981200"/>
            <a:ext cx="16802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0330" algn="l"/>
              </a:tabLst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ela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d	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6655" y="1981200"/>
            <a:ext cx="12534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sea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4497" y="1981200"/>
            <a:ext cx="12452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4725" algn="l"/>
              </a:tabLst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939290"/>
            <a:ext cx="1229995" cy="1431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hlegm 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mucus. 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1220" y="1939290"/>
            <a:ext cx="2244090" cy="1431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0170">
              <a:lnSpc>
                <a:spcPct val="109800"/>
              </a:lnSpc>
              <a:spcBef>
                <a:spcPts val="100"/>
              </a:spcBef>
              <a:tabLst>
                <a:tab pos="630555" algn="l"/>
                <a:tab pos="1459865" algn="l"/>
                <a:tab pos="1637664" algn="l"/>
                <a:tab pos="1956435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is	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more 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Phlegm	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is	a 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sea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e	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6232" y="2407920"/>
            <a:ext cx="2720340" cy="96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9800"/>
              </a:lnSpc>
              <a:spcBef>
                <a:spcPts val="100"/>
              </a:spcBef>
              <a:tabLst>
                <a:tab pos="1696720" algn="l"/>
                <a:tab pos="2212340" algn="l"/>
              </a:tabLst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n	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inflammation.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6299" y="2407920"/>
            <a:ext cx="1235710" cy="96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3515">
              <a:lnSpc>
                <a:spcPct val="1098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ay 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egm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3388359"/>
            <a:ext cx="7755890" cy="2195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contains mucus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with bacteria,</a:t>
            </a:r>
            <a:r>
              <a:rPr dirty="0" sz="2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dust.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 marR="5080">
              <a:lnSpc>
                <a:spcPct val="112799"/>
              </a:lnSpc>
            </a:pPr>
            <a:r>
              <a:rPr dirty="0" sz="2800" spc="-5">
                <a:solidFill>
                  <a:srgbClr val="66FF33"/>
                </a:solidFill>
                <a:latin typeface="Arial"/>
                <a:cs typeface="Arial"/>
              </a:rPr>
              <a:t>Once phlegm has been expectorated by </a:t>
            </a:r>
            <a:r>
              <a:rPr dirty="0" sz="2800">
                <a:solidFill>
                  <a:srgbClr val="66FF33"/>
                </a:solidFill>
                <a:latin typeface="Arial"/>
                <a:cs typeface="Arial"/>
              </a:rPr>
              <a:t>a cough  </a:t>
            </a:r>
            <a:r>
              <a:rPr dirty="0" sz="2800" spc="-5">
                <a:solidFill>
                  <a:srgbClr val="66FF33"/>
                </a:solidFill>
                <a:latin typeface="Arial"/>
                <a:cs typeface="Arial"/>
              </a:rPr>
              <a:t>it </a:t>
            </a:r>
            <a:r>
              <a:rPr dirty="0" sz="2800">
                <a:solidFill>
                  <a:srgbClr val="66FF33"/>
                </a:solidFill>
                <a:latin typeface="Arial"/>
                <a:cs typeface="Arial"/>
              </a:rPr>
              <a:t>becomes</a:t>
            </a:r>
            <a:r>
              <a:rPr dirty="0" sz="2800" spc="20">
                <a:solidFill>
                  <a:srgbClr val="66FF33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BF00"/>
                </a:solidFill>
                <a:latin typeface="Arial"/>
                <a:cs typeface="Arial"/>
              </a:rPr>
              <a:t>sputum.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0" y="497840"/>
            <a:ext cx="1205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C</a:t>
            </a:r>
            <a:r>
              <a:rPr dirty="0" sz="4400" spc="5" b="1">
                <a:solidFill>
                  <a:srgbClr val="FFFF66"/>
                </a:solidFill>
                <a:latin typeface="Arial"/>
                <a:cs typeface="Arial"/>
              </a:rPr>
              <a:t>i</a:t>
            </a:r>
            <a:r>
              <a:rPr dirty="0" sz="4400" spc="-5" b="1">
                <a:solidFill>
                  <a:srgbClr val="FFFF66"/>
                </a:solidFill>
                <a:latin typeface="Arial"/>
                <a:cs typeface="Arial"/>
              </a:rPr>
              <a:t>lia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0200" y="2895600"/>
            <a:ext cx="35052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6070" y="1701799"/>
            <a:ext cx="7755890" cy="3224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Cilia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short, 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hair-like, </a:t>
            </a:r>
            <a:r>
              <a:rPr dirty="0" sz="2800" spc="-90">
                <a:solidFill>
                  <a:srgbClr val="FFFFFF"/>
                </a:solidFill>
                <a:latin typeface="Times New Roman"/>
                <a:cs typeface="Times New Roman"/>
              </a:rPr>
              <a:t>rhythmically </a:t>
            </a:r>
            <a:r>
              <a:rPr dirty="0" sz="2800" spc="-60">
                <a:solidFill>
                  <a:srgbClr val="FFFFFF"/>
                </a:solidFill>
                <a:latin typeface="Times New Roman"/>
                <a:cs typeface="Times New Roman"/>
              </a:rPr>
              <a:t>beating </a:t>
            </a:r>
            <a:r>
              <a:rPr dirty="0" sz="2800" spc="-75">
                <a:solidFill>
                  <a:srgbClr val="FFFFFF"/>
                </a:solidFill>
                <a:latin typeface="Times New Roman"/>
                <a:cs typeface="Times New Roman"/>
              </a:rPr>
              <a:t>organelles  </a:t>
            </a:r>
            <a:r>
              <a:rPr dirty="0" sz="2800" spc="25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surface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certain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5">
                <a:solidFill>
                  <a:srgbClr val="FFFFFF"/>
                </a:solidFill>
                <a:latin typeface="Times New Roman"/>
                <a:cs typeface="Times New Roman"/>
              </a:rPr>
              <a:t>cells.</a:t>
            </a:r>
            <a:endParaRPr sz="2800">
              <a:latin typeface="Times New Roman"/>
              <a:cs typeface="Times New Roman"/>
            </a:endParaRPr>
          </a:p>
          <a:p>
            <a:pPr marL="12700" marR="2708910">
              <a:lnSpc>
                <a:spcPct val="149900"/>
              </a:lnSpc>
            </a:pPr>
            <a:r>
              <a:rPr dirty="0" sz="2800" spc="4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moves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dirty="0" sz="2800" spc="-80">
                <a:solidFill>
                  <a:srgbClr val="FFFFFF"/>
                </a:solidFill>
                <a:latin typeface="Times New Roman"/>
                <a:cs typeface="Times New Roman"/>
              </a:rPr>
              <a:t>expels </a:t>
            </a:r>
            <a:r>
              <a:rPr dirty="0" sz="2800" spc="-75">
                <a:solidFill>
                  <a:srgbClr val="FFFFFF"/>
                </a:solidFill>
                <a:latin typeface="Times New Roman"/>
                <a:cs typeface="Times New Roman"/>
              </a:rPr>
              <a:t>fluids, 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abnormal  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phlegm </a:t>
            </a:r>
            <a:r>
              <a:rPr dirty="0" sz="2800" spc="-9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dust 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particles 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microbes  </a:t>
            </a:r>
            <a:r>
              <a:rPr dirty="0" sz="2800" spc="-105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conveyor 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belt </a:t>
            </a:r>
            <a:r>
              <a:rPr dirty="0" sz="2800" spc="-114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2800" spc="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action.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2019-03-02T04:49:52Z</dcterms:created>
  <dcterms:modified xsi:type="dcterms:W3CDTF">2019-03-02T04:49:52Z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2014-01-12T00:00:00Z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2019-03-02T00:00:00Z</vt:filetime>
  </property>
</Properties>
</file>