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1" r:id="rId3"/>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7"/>
  </p:normalViewPr>
  <p:slideViewPr>
    <p:cSldViewPr>
      <p:cViewPr varScale="1">
        <p:scale>
          <a:sx n="31" d="100"/>
          <a:sy n="31" d="100"/>
        </p:scale>
        <p:origin x="1584" y="138"/>
      </p:cViewPr>
      <p:guideLst>
        <p:guide orient="horz" pos="6912"/>
        <p:guide pos="1036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0925"/>
            <a:ext cx="24688800" cy="7640638"/>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114800" y="11526838"/>
            <a:ext cx="24688800" cy="52974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C5983A-BABC-5B48-86A3-3EFBD536A163}"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188252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5983A-BABC-5B48-86A3-3EFBD536A163}"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68855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6913" y="1168400"/>
            <a:ext cx="7097712" cy="185975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775" y="1168400"/>
            <a:ext cx="21140738" cy="185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5983A-BABC-5B48-86A3-3EFBD536A163}"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1878431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0925"/>
            <a:ext cx="24688800" cy="7640638"/>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114800" y="11526838"/>
            <a:ext cx="24688800" cy="52974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95AF29-2D53-C64A-A442-1085468D8258}"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745751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5AF29-2D53-C64A-A442-1085468D8258}"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1127636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313" y="5470525"/>
            <a:ext cx="28392437" cy="9129713"/>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246313" y="14685963"/>
            <a:ext cx="28392437" cy="48006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5AF29-2D53-C64A-A442-1085468D8258}"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635907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63775" y="5842000"/>
            <a:ext cx="14119225" cy="1392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842000"/>
            <a:ext cx="14119225" cy="1392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95AF29-2D53-C64A-A442-1085468D8258}" type="datetimeFigureOut">
              <a:rPr lang="en-US" smtClean="0"/>
              <a:t>11/24/2017</a:t>
            </a:fld>
            <a:endParaRPr lang="en-US"/>
          </a:p>
        </p:txBody>
      </p:sp>
      <p:sp>
        <p:nvSpPr>
          <p:cNvPr id="6" name="Footer Placeholder 5"/>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1819985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168400"/>
            <a:ext cx="28392438" cy="42418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2266950" y="5380038"/>
            <a:ext cx="13927138"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66950" y="8016875"/>
            <a:ext cx="13927138" cy="11790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5575" y="5380038"/>
            <a:ext cx="13993813"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665575" y="8016875"/>
            <a:ext cx="13993813" cy="11790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95AF29-2D53-C64A-A442-1085468D8258}" type="datetimeFigureOut">
              <a:rPr lang="en-US" smtClean="0"/>
              <a:t>11/24/2017</a:t>
            </a:fld>
            <a:endParaRPr lang="en-US"/>
          </a:p>
        </p:txBody>
      </p:sp>
      <p:sp>
        <p:nvSpPr>
          <p:cNvPr id="8" name="Footer Placeholder 7"/>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188760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E95AF29-2D53-C64A-A442-1085468D8258}" type="datetimeFigureOut">
              <a:rPr lang="en-US" smtClean="0"/>
              <a:t>11/24/2017</a:t>
            </a:fld>
            <a:endParaRPr lang="en-US"/>
          </a:p>
        </p:txBody>
      </p:sp>
      <p:sp>
        <p:nvSpPr>
          <p:cNvPr id="4" name="Footer Placeholder 3"/>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202158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5AF29-2D53-C64A-A442-1085468D8258}" type="datetimeFigureOut">
              <a:rPr lang="en-US" smtClean="0"/>
              <a:t>11/24/2017</a:t>
            </a:fld>
            <a:endParaRPr lang="en-US"/>
          </a:p>
        </p:txBody>
      </p:sp>
      <p:sp>
        <p:nvSpPr>
          <p:cNvPr id="3" name="Footer Placeholder 2"/>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354057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3995400" y="3159125"/>
            <a:ext cx="16663988" cy="1559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5AF29-2D53-C64A-A442-1085468D8258}" type="datetimeFigureOut">
              <a:rPr lang="en-US" smtClean="0"/>
              <a:t>11/24/2017</a:t>
            </a:fld>
            <a:endParaRPr lang="en-US"/>
          </a:p>
        </p:txBody>
      </p:sp>
      <p:sp>
        <p:nvSpPr>
          <p:cNvPr id="6" name="Footer Placeholder 5"/>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210930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C5983A-BABC-5B48-86A3-3EFBD536A163}"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776449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3995400" y="3159125"/>
            <a:ext cx="16663988" cy="1559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95AF29-2D53-C64A-A442-1085468D8258}" type="datetimeFigureOut">
              <a:rPr lang="en-US" smtClean="0"/>
              <a:t>11/24/2017</a:t>
            </a:fld>
            <a:endParaRPr lang="en-US"/>
          </a:p>
        </p:txBody>
      </p:sp>
      <p:sp>
        <p:nvSpPr>
          <p:cNvPr id="6" name="Footer Placeholder 5"/>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433510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5AF29-2D53-C64A-A442-1085468D8258}"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1747535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6913" y="1168400"/>
            <a:ext cx="7097712" cy="185975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775" y="1168400"/>
            <a:ext cx="21140738" cy="185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95AF29-2D53-C64A-A442-1085468D8258}"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721C623-EA56-464B-B024-9C2C8459414E}" type="slidenum">
              <a:rPr lang="en-US" smtClean="0"/>
              <a:t>‹#›</a:t>
            </a:fld>
            <a:endParaRPr lang="en-US"/>
          </a:p>
        </p:txBody>
      </p:sp>
    </p:spTree>
    <p:extLst>
      <p:ext uri="{BB962C8B-B14F-4D97-AF65-F5344CB8AC3E}">
        <p14:creationId xmlns:p14="http://schemas.microsoft.com/office/powerpoint/2010/main" val="183995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313" y="5470525"/>
            <a:ext cx="28392437" cy="9129713"/>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246313" y="14685963"/>
            <a:ext cx="28392437" cy="48006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5983A-BABC-5B48-86A3-3EFBD536A163}" type="datetimeFigureOut">
              <a:rPr lang="en-US" smtClean="0"/>
              <a:t>11/24/2017</a:t>
            </a:fld>
            <a:endParaRPr lang="en-US"/>
          </a:p>
        </p:txBody>
      </p:sp>
      <p:sp>
        <p:nvSpPr>
          <p:cNvPr id="5" name="Footer Placeholder 4"/>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167106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63775" y="5842000"/>
            <a:ext cx="14119225" cy="1392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842000"/>
            <a:ext cx="14119225" cy="1392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C5983A-BABC-5B48-86A3-3EFBD536A163}" type="datetimeFigureOut">
              <a:rPr lang="en-US" smtClean="0"/>
              <a:t>11/24/2017</a:t>
            </a:fld>
            <a:endParaRPr lang="en-US"/>
          </a:p>
        </p:txBody>
      </p:sp>
      <p:sp>
        <p:nvSpPr>
          <p:cNvPr id="6" name="Footer Placeholder 5"/>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80215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168400"/>
            <a:ext cx="28392438" cy="42418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2266950" y="5380038"/>
            <a:ext cx="13927138"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66950" y="8016875"/>
            <a:ext cx="13927138" cy="11790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5575" y="5380038"/>
            <a:ext cx="13993813"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665575" y="8016875"/>
            <a:ext cx="13993813" cy="11790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C5983A-BABC-5B48-86A3-3EFBD536A163}" type="datetimeFigureOut">
              <a:rPr lang="en-US" smtClean="0"/>
              <a:t>11/24/2017</a:t>
            </a:fld>
            <a:endParaRPr lang="en-US"/>
          </a:p>
        </p:txBody>
      </p:sp>
      <p:sp>
        <p:nvSpPr>
          <p:cNvPr id="8" name="Footer Placeholder 7"/>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200591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63775" y="1168400"/>
            <a:ext cx="28390850" cy="42418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05C5983A-BABC-5B48-86A3-3EFBD536A163}" type="datetimeFigureOut">
              <a:rPr lang="en-US" smtClean="0"/>
              <a:t>11/24/2017</a:t>
            </a:fld>
            <a:endParaRPr lang="en-US"/>
          </a:p>
        </p:txBody>
      </p:sp>
      <p:sp>
        <p:nvSpPr>
          <p:cNvPr id="4" name="Footer Placeholder 3"/>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2546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5983A-BABC-5B48-86A3-3EFBD536A163}" type="datetimeFigureOut">
              <a:rPr lang="en-US" smtClean="0"/>
              <a:t>11/24/2017</a:t>
            </a:fld>
            <a:endParaRPr lang="en-US"/>
          </a:p>
        </p:txBody>
      </p:sp>
      <p:sp>
        <p:nvSpPr>
          <p:cNvPr id="3" name="Footer Placeholder 2"/>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59031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3995400" y="3159125"/>
            <a:ext cx="16663988" cy="1559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983A-BABC-5B48-86A3-3EFBD536A163}" type="datetimeFigureOut">
              <a:rPr lang="en-US" smtClean="0"/>
              <a:t>11/24/2017</a:t>
            </a:fld>
            <a:endParaRPr lang="en-US"/>
          </a:p>
        </p:txBody>
      </p:sp>
      <p:sp>
        <p:nvSpPr>
          <p:cNvPr id="6" name="Footer Placeholder 5"/>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12261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950" y="1463675"/>
            <a:ext cx="10617200" cy="5119688"/>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3995400" y="3159125"/>
            <a:ext cx="16663988" cy="1559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66950" y="6583363"/>
            <a:ext cx="10617200"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5983A-BABC-5B48-86A3-3EFBD536A163}" type="datetimeFigureOut">
              <a:rPr lang="en-US" smtClean="0"/>
              <a:t>11/24/2017</a:t>
            </a:fld>
            <a:endParaRPr lang="en-US"/>
          </a:p>
        </p:txBody>
      </p:sp>
      <p:sp>
        <p:nvSpPr>
          <p:cNvPr id="6" name="Footer Placeholder 5"/>
          <p:cNvSpPr>
            <a:spLocks noGrp="1"/>
          </p:cNvSpPr>
          <p:nvPr>
            <p:ph type="ftr" sz="quarter" idx="11"/>
          </p:nvPr>
        </p:nvSpPr>
        <p:spPr>
          <a:xfrm>
            <a:off x="10904538" y="20340638"/>
            <a:ext cx="11109325" cy="116840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D8F347D-C888-F947-B09F-83CED8007177}" type="slidenum">
              <a:rPr lang="en-US" smtClean="0"/>
              <a:t>‹#›</a:t>
            </a:fld>
            <a:endParaRPr lang="en-US"/>
          </a:p>
        </p:txBody>
      </p:sp>
    </p:spTree>
    <p:extLst>
      <p:ext uri="{BB962C8B-B14F-4D97-AF65-F5344CB8AC3E}">
        <p14:creationId xmlns:p14="http://schemas.microsoft.com/office/powerpoint/2010/main" val="134012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3775" y="5842000"/>
            <a:ext cx="28390850" cy="13923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775" y="20340638"/>
            <a:ext cx="7405688" cy="1168400"/>
          </a:xfrm>
          <a:prstGeom prst="rect">
            <a:avLst/>
          </a:prstGeom>
        </p:spPr>
        <p:txBody>
          <a:bodyPr vert="horz" lIns="91440" tIns="45720" rIns="91440" bIns="45720" rtlCol="0" anchor="ctr"/>
          <a:lstStyle>
            <a:lvl1pPr algn="l">
              <a:defRPr sz="1200">
                <a:solidFill>
                  <a:schemeClr val="tx1">
                    <a:tint val="75000"/>
                  </a:schemeClr>
                </a:solidFill>
              </a:defRPr>
            </a:lvl1pPr>
          </a:lstStyle>
          <a:p>
            <a:fld id="{05C5983A-BABC-5B48-86A3-3EFBD536A163}" type="datetimeFigureOut">
              <a:rPr lang="en-US" smtClean="0"/>
              <a:t>11/24/2017</a:t>
            </a:fld>
            <a:endParaRPr lang="en-US"/>
          </a:p>
        </p:txBody>
      </p:sp>
      <p:sp>
        <p:nvSpPr>
          <p:cNvPr id="6" name="Slide Number Placeholder 5"/>
          <p:cNvSpPr>
            <a:spLocks noGrp="1"/>
          </p:cNvSpPr>
          <p:nvPr>
            <p:ph type="sldNum" sz="quarter" idx="4"/>
          </p:nvPr>
        </p:nvSpPr>
        <p:spPr>
          <a:xfrm>
            <a:off x="23248938" y="20340638"/>
            <a:ext cx="7405687" cy="1168400"/>
          </a:xfrm>
          <a:prstGeom prst="rect">
            <a:avLst/>
          </a:prstGeom>
        </p:spPr>
        <p:txBody>
          <a:bodyPr vert="horz" lIns="91440" tIns="45720" rIns="91440" bIns="45720" rtlCol="0" anchor="ctr"/>
          <a:lstStyle>
            <a:lvl1pPr algn="r">
              <a:defRPr sz="1200">
                <a:solidFill>
                  <a:schemeClr val="tx1">
                    <a:tint val="75000"/>
                  </a:schemeClr>
                </a:solidFill>
              </a:defRPr>
            </a:lvl1pPr>
          </a:lstStyle>
          <a:p>
            <a:fld id="{8D8F347D-C888-F947-B09F-83CED8007177}"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32918400" cy="21945600"/>
          </a:xfrm>
          <a:prstGeom prst="rect">
            <a:avLst/>
          </a:prstGeom>
        </p:spPr>
      </p:pic>
    </p:spTree>
    <p:extLst>
      <p:ext uri="{BB962C8B-B14F-4D97-AF65-F5344CB8AC3E}">
        <p14:creationId xmlns:p14="http://schemas.microsoft.com/office/powerpoint/2010/main" val="344205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3775" y="5842000"/>
            <a:ext cx="28390850" cy="13923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775" y="20340638"/>
            <a:ext cx="7405688" cy="1168400"/>
          </a:xfrm>
          <a:prstGeom prst="rect">
            <a:avLst/>
          </a:prstGeom>
        </p:spPr>
        <p:txBody>
          <a:bodyPr vert="horz" lIns="91440" tIns="45720" rIns="91440" bIns="45720" rtlCol="0" anchor="ctr"/>
          <a:lstStyle>
            <a:lvl1pPr algn="l">
              <a:defRPr sz="1200">
                <a:solidFill>
                  <a:schemeClr val="tx1">
                    <a:tint val="75000"/>
                  </a:schemeClr>
                </a:solidFill>
              </a:defRPr>
            </a:lvl1pPr>
          </a:lstStyle>
          <a:p>
            <a:fld id="{7E95AF29-2D53-C64A-A442-1085468D8258}" type="datetimeFigureOut">
              <a:rPr lang="en-US" smtClean="0"/>
              <a:t>11/24/2017</a:t>
            </a:fld>
            <a:endParaRPr lang="en-US"/>
          </a:p>
        </p:txBody>
      </p:sp>
      <p:sp>
        <p:nvSpPr>
          <p:cNvPr id="6" name="Slide Number Placeholder 5"/>
          <p:cNvSpPr>
            <a:spLocks noGrp="1"/>
          </p:cNvSpPr>
          <p:nvPr>
            <p:ph type="sldNum" sz="quarter" idx="4"/>
          </p:nvPr>
        </p:nvSpPr>
        <p:spPr>
          <a:xfrm>
            <a:off x="23248938" y="20340638"/>
            <a:ext cx="7405687" cy="1168400"/>
          </a:xfrm>
          <a:prstGeom prst="rect">
            <a:avLst/>
          </a:prstGeom>
        </p:spPr>
        <p:txBody>
          <a:bodyPr vert="horz" lIns="91440" tIns="45720" rIns="91440" bIns="45720" rtlCol="0" anchor="ctr"/>
          <a:lstStyle>
            <a:lvl1pPr algn="r">
              <a:defRPr sz="1200">
                <a:solidFill>
                  <a:schemeClr val="tx1">
                    <a:tint val="75000"/>
                  </a:schemeClr>
                </a:solidFill>
              </a:defRPr>
            </a:lvl1pPr>
          </a:lstStyle>
          <a:p>
            <a:fld id="{B721C623-EA56-464B-B024-9C2C8459414E}"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32918400" cy="21948647"/>
          </a:xfrm>
          <a:prstGeom prst="rect">
            <a:avLst/>
          </a:prstGeom>
        </p:spPr>
      </p:pic>
    </p:spTree>
    <p:extLst>
      <p:ext uri="{BB962C8B-B14F-4D97-AF65-F5344CB8AC3E}">
        <p14:creationId xmlns:p14="http://schemas.microsoft.com/office/powerpoint/2010/main" val="762211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https://www1.villanova.edu/content/villanova/engineering/about/entrepreneurship/KEEN/_jcr_content/pagecontent/image.img.png/1469558504078.png"/>
          <p:cNvPicPr>
            <a:picLocks noChangeAspect="1" noChangeArrowheads="1"/>
          </p:cNvPicPr>
          <p:nvPr/>
        </p:nvPicPr>
        <p:blipFill rotWithShape="1">
          <a:blip r:embed="rId2">
            <a:extLst>
              <a:ext uri="{28A0092B-C50C-407E-A947-70E740481C1C}">
                <a14:useLocalDpi xmlns:a14="http://schemas.microsoft.com/office/drawing/2010/main" val="0"/>
              </a:ext>
            </a:extLst>
          </a:blip>
          <a:srcRect t="14797" b="13257"/>
          <a:stretch/>
        </p:blipFill>
        <p:spPr bwMode="auto">
          <a:xfrm>
            <a:off x="26642079" y="228600"/>
            <a:ext cx="4627842" cy="20092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5637" y="317718"/>
            <a:ext cx="5864942" cy="2862322"/>
          </a:xfrm>
          <a:prstGeom prst="rect">
            <a:avLst/>
          </a:prstGeom>
          <a:noFill/>
        </p:spPr>
        <p:txBody>
          <a:bodyPr wrap="square" rtlCol="0">
            <a:spAutoFit/>
          </a:bodyPr>
          <a:lstStyle/>
          <a:p>
            <a:pPr algn="ctr"/>
            <a:r>
              <a:rPr lang="en-US" sz="6000" b="1" i="1" dirty="0">
                <a:solidFill>
                  <a:schemeClr val="dk1"/>
                </a:solidFill>
                <a:latin typeface="Palatino Linotype" panose="02040502050505030304" pitchFamily="18" charset="0"/>
                <a:ea typeface="Cambria Math" panose="02040503050406030204" pitchFamily="18" charset="0"/>
                <a:cs typeface="Times New Roman" panose="02020603050405020304" pitchFamily="18" charset="0"/>
              </a:rPr>
              <a:t>EGR598: </a:t>
            </a:r>
          </a:p>
          <a:p>
            <a:pPr algn="ctr"/>
            <a:r>
              <a:rPr lang="en-US" sz="6000" b="1" i="1" dirty="0">
                <a:solidFill>
                  <a:schemeClr val="dk1"/>
                </a:solidFill>
                <a:latin typeface="Palatino Linotype" panose="02040502050505030304" pitchFamily="18" charset="0"/>
                <a:ea typeface="Cambria Math" panose="02040503050406030204" pitchFamily="18" charset="0"/>
                <a:cs typeface="Times New Roman" panose="02020603050405020304" pitchFamily="18" charset="0"/>
              </a:rPr>
              <a:t>System Control </a:t>
            </a:r>
          </a:p>
          <a:p>
            <a:pPr algn="ctr"/>
            <a:r>
              <a:rPr lang="en-US" sz="6000" b="1" i="1" dirty="0">
                <a:solidFill>
                  <a:schemeClr val="dk1"/>
                </a:solidFill>
                <a:latin typeface="Palatino Linotype" panose="02040502050505030304" pitchFamily="18" charset="0"/>
                <a:ea typeface="Cambria Math" panose="02040503050406030204" pitchFamily="18" charset="0"/>
                <a:cs typeface="Times New Roman" panose="02020603050405020304" pitchFamily="18" charset="0"/>
              </a:rPr>
              <a:t>&amp; Optimization</a:t>
            </a:r>
          </a:p>
        </p:txBody>
      </p:sp>
      <p:sp>
        <p:nvSpPr>
          <p:cNvPr id="14" name="Shape 157">
            <a:extLst>
              <a:ext uri="{FF2B5EF4-FFF2-40B4-BE49-F238E27FC236}">
                <a16:creationId xmlns:a16="http://schemas.microsoft.com/office/drawing/2014/main" id="{82983DFB-ECC9-46EF-AB6B-B0C343234D6A}"/>
              </a:ext>
            </a:extLst>
          </p:cNvPr>
          <p:cNvSpPr txBox="1"/>
          <p:nvPr/>
        </p:nvSpPr>
        <p:spPr>
          <a:xfrm>
            <a:off x="6789925" y="228600"/>
            <a:ext cx="19342800" cy="1763400"/>
          </a:xfrm>
          <a:prstGeom prst="rect">
            <a:avLst/>
          </a:prstGeom>
          <a:noFill/>
          <a:ln>
            <a:noFill/>
          </a:ln>
        </p:spPr>
        <p:txBody>
          <a:bodyPr wrap="square" lIns="91425" tIns="45700" rIns="91425" bIns="45700" anchor="t" anchorCtr="0">
            <a:noAutofit/>
          </a:bodyPr>
          <a:lstStyle/>
          <a:p>
            <a:pPr lvl="0" algn="ctr" rtl="0">
              <a:spcBef>
                <a:spcPts val="500"/>
              </a:spcBef>
              <a:spcAft>
                <a:spcPts val="1400"/>
              </a:spcAft>
              <a:buClr>
                <a:schemeClr val="dk1"/>
              </a:buClr>
              <a:buSzPct val="25000"/>
              <a:buFont typeface="Arial"/>
              <a:buNone/>
            </a:pPr>
            <a:r>
              <a:rPr lang="en-US" sz="5000" b="1" i="1" dirty="0">
                <a:solidFill>
                  <a:schemeClr val="dk1"/>
                </a:solidFill>
                <a:latin typeface="Calibri"/>
                <a:ea typeface="Calibri"/>
                <a:cs typeface="Calibri"/>
                <a:sym typeface="Calibri"/>
              </a:rPr>
              <a:t>Design and Development of an Unmanned Underwater Vehicle (UUV) in the form of a Cuttlefish</a:t>
            </a:r>
          </a:p>
        </p:txBody>
      </p:sp>
      <p:sp>
        <p:nvSpPr>
          <p:cNvPr id="15" name="Shape 158">
            <a:extLst>
              <a:ext uri="{FF2B5EF4-FFF2-40B4-BE49-F238E27FC236}">
                <a16:creationId xmlns:a16="http://schemas.microsoft.com/office/drawing/2014/main" id="{363218E5-494A-41ED-B624-78A831E6311C}"/>
              </a:ext>
            </a:extLst>
          </p:cNvPr>
          <p:cNvSpPr txBox="1"/>
          <p:nvPr/>
        </p:nvSpPr>
        <p:spPr>
          <a:xfrm>
            <a:off x="6280575" y="1856750"/>
            <a:ext cx="4812900" cy="1323300"/>
          </a:xfrm>
          <a:prstGeom prst="rect">
            <a:avLst/>
          </a:prstGeom>
          <a:noFill/>
          <a:ln>
            <a:noFill/>
          </a:ln>
        </p:spPr>
        <p:txBody>
          <a:bodyPr wrap="square" lIns="91425" tIns="45700" rIns="91425" bIns="45700" anchor="t" anchorCtr="0">
            <a:noAutofit/>
          </a:bodyPr>
          <a:lstStyle/>
          <a:p>
            <a:pPr lvl="0" algn="ctr" rtl="0">
              <a:spcBef>
                <a:spcPts val="0"/>
              </a:spcBef>
              <a:spcAft>
                <a:spcPts val="200"/>
              </a:spcAft>
              <a:buClr>
                <a:schemeClr val="dk1"/>
              </a:buClr>
              <a:buSzPct val="30555"/>
              <a:buFont typeface="Arial"/>
              <a:buNone/>
            </a:pPr>
            <a:r>
              <a:rPr lang="en-US" sz="3600">
                <a:solidFill>
                  <a:schemeClr val="dk1"/>
                </a:solidFill>
                <a:latin typeface="Calibri"/>
                <a:ea typeface="Calibri"/>
                <a:cs typeface="Calibri"/>
                <a:sym typeface="Calibri"/>
              </a:rPr>
              <a:t>Thao Le </a:t>
            </a:r>
          </a:p>
          <a:p>
            <a:pPr lvl="0" algn="ctr" rtl="0">
              <a:spcBef>
                <a:spcPts val="0"/>
              </a:spcBef>
              <a:spcAft>
                <a:spcPts val="200"/>
              </a:spcAft>
              <a:buClr>
                <a:schemeClr val="dk1"/>
              </a:buClr>
              <a:buSzPct val="30555"/>
              <a:buFont typeface="Arial"/>
              <a:buNone/>
            </a:pPr>
            <a:r>
              <a:rPr lang="en-US" sz="3600" i="1">
                <a:solidFill>
                  <a:schemeClr val="dk1"/>
                </a:solidFill>
                <a:latin typeface="Calibri"/>
                <a:ea typeface="Calibri"/>
                <a:cs typeface="Calibri"/>
                <a:sym typeface="Calibri"/>
              </a:rPr>
              <a:t>Arizona State University</a:t>
            </a:r>
          </a:p>
        </p:txBody>
      </p:sp>
      <p:sp>
        <p:nvSpPr>
          <p:cNvPr id="16" name="Shape 168">
            <a:extLst>
              <a:ext uri="{FF2B5EF4-FFF2-40B4-BE49-F238E27FC236}">
                <a16:creationId xmlns:a16="http://schemas.microsoft.com/office/drawing/2014/main" id="{516F13DD-DCD4-4CA5-87E0-D90E7C1B97A4}"/>
              </a:ext>
            </a:extLst>
          </p:cNvPr>
          <p:cNvSpPr txBox="1"/>
          <p:nvPr/>
        </p:nvSpPr>
        <p:spPr>
          <a:xfrm>
            <a:off x="11093475" y="1846875"/>
            <a:ext cx="4812900" cy="1323300"/>
          </a:xfrm>
          <a:prstGeom prst="rect">
            <a:avLst/>
          </a:prstGeom>
          <a:noFill/>
          <a:ln>
            <a:noFill/>
          </a:ln>
        </p:spPr>
        <p:txBody>
          <a:bodyPr wrap="square" lIns="91425" tIns="45700" rIns="91425" bIns="45700" anchor="t" anchorCtr="0">
            <a:noAutofit/>
          </a:bodyPr>
          <a:lstStyle/>
          <a:p>
            <a:pPr lvl="0" algn="ctr" rtl="0">
              <a:spcBef>
                <a:spcPts val="0"/>
              </a:spcBef>
              <a:spcAft>
                <a:spcPts val="200"/>
              </a:spcAft>
              <a:buSzPct val="30555"/>
              <a:buNone/>
            </a:pPr>
            <a:r>
              <a:rPr lang="en-US" sz="3600">
                <a:solidFill>
                  <a:schemeClr val="dk1"/>
                </a:solidFill>
                <a:latin typeface="Calibri"/>
                <a:ea typeface="Calibri"/>
                <a:cs typeface="Calibri"/>
                <a:sym typeface="Calibri"/>
              </a:rPr>
              <a:t>Jason Olson </a:t>
            </a:r>
          </a:p>
          <a:p>
            <a:pPr lvl="0" algn="ctr" rtl="0">
              <a:spcBef>
                <a:spcPts val="0"/>
              </a:spcBef>
              <a:spcAft>
                <a:spcPts val="200"/>
              </a:spcAft>
              <a:buSzPct val="30555"/>
              <a:buNone/>
            </a:pPr>
            <a:r>
              <a:rPr lang="en-US" sz="3600" i="1">
                <a:solidFill>
                  <a:schemeClr val="dk1"/>
                </a:solidFill>
                <a:latin typeface="Calibri"/>
                <a:ea typeface="Calibri"/>
                <a:cs typeface="Calibri"/>
                <a:sym typeface="Calibri"/>
              </a:rPr>
              <a:t>Arizona State University</a:t>
            </a:r>
          </a:p>
        </p:txBody>
      </p:sp>
      <p:sp>
        <p:nvSpPr>
          <p:cNvPr id="17" name="Shape 169">
            <a:extLst>
              <a:ext uri="{FF2B5EF4-FFF2-40B4-BE49-F238E27FC236}">
                <a16:creationId xmlns:a16="http://schemas.microsoft.com/office/drawing/2014/main" id="{07D105F6-1CB9-4FE4-A3AB-23298F7C1CF5}"/>
              </a:ext>
            </a:extLst>
          </p:cNvPr>
          <p:cNvSpPr txBox="1"/>
          <p:nvPr/>
        </p:nvSpPr>
        <p:spPr>
          <a:xfrm>
            <a:off x="15906375" y="1846875"/>
            <a:ext cx="4812900" cy="1323300"/>
          </a:xfrm>
          <a:prstGeom prst="rect">
            <a:avLst/>
          </a:prstGeom>
          <a:noFill/>
          <a:ln>
            <a:noFill/>
          </a:ln>
        </p:spPr>
        <p:txBody>
          <a:bodyPr wrap="square" lIns="91425" tIns="45700" rIns="91425" bIns="45700" anchor="t" anchorCtr="0">
            <a:noAutofit/>
          </a:bodyPr>
          <a:lstStyle/>
          <a:p>
            <a:pPr lvl="0" algn="ctr" rtl="0">
              <a:spcBef>
                <a:spcPts val="0"/>
              </a:spcBef>
              <a:spcAft>
                <a:spcPts val="200"/>
              </a:spcAft>
              <a:buSzPct val="30555"/>
              <a:buNone/>
            </a:pPr>
            <a:r>
              <a:rPr lang="en-US" sz="3600">
                <a:solidFill>
                  <a:schemeClr val="dk1"/>
                </a:solidFill>
                <a:latin typeface="Calibri"/>
                <a:ea typeface="Calibri"/>
                <a:cs typeface="Calibri"/>
                <a:sym typeface="Calibri"/>
              </a:rPr>
              <a:t>Sandesh Bhat</a:t>
            </a:r>
          </a:p>
          <a:p>
            <a:pPr lvl="0" algn="ctr" rtl="0">
              <a:spcBef>
                <a:spcPts val="0"/>
              </a:spcBef>
              <a:spcAft>
                <a:spcPts val="200"/>
              </a:spcAft>
              <a:buSzPct val="30555"/>
              <a:buNone/>
            </a:pPr>
            <a:r>
              <a:rPr lang="en-US" sz="3600" i="1">
                <a:solidFill>
                  <a:schemeClr val="dk1"/>
                </a:solidFill>
                <a:latin typeface="Calibri"/>
                <a:ea typeface="Calibri"/>
                <a:cs typeface="Calibri"/>
                <a:sym typeface="Calibri"/>
              </a:rPr>
              <a:t>Arizona State University</a:t>
            </a:r>
          </a:p>
        </p:txBody>
      </p:sp>
      <p:sp>
        <p:nvSpPr>
          <p:cNvPr id="19" name="Shape 170">
            <a:extLst>
              <a:ext uri="{FF2B5EF4-FFF2-40B4-BE49-F238E27FC236}">
                <a16:creationId xmlns:a16="http://schemas.microsoft.com/office/drawing/2014/main" id="{4501424A-6F79-43E0-9F7D-2E1E0271EBA3}"/>
              </a:ext>
            </a:extLst>
          </p:cNvPr>
          <p:cNvSpPr txBox="1"/>
          <p:nvPr/>
        </p:nvSpPr>
        <p:spPr>
          <a:xfrm>
            <a:off x="20719275" y="1846875"/>
            <a:ext cx="5033400" cy="1323300"/>
          </a:xfrm>
          <a:prstGeom prst="rect">
            <a:avLst/>
          </a:prstGeom>
          <a:noFill/>
          <a:ln>
            <a:noFill/>
          </a:ln>
        </p:spPr>
        <p:txBody>
          <a:bodyPr wrap="square" lIns="91425" tIns="45700" rIns="91425" bIns="45700" anchor="t" anchorCtr="0">
            <a:noAutofit/>
          </a:bodyPr>
          <a:lstStyle/>
          <a:p>
            <a:pPr lvl="0" algn="ctr" rtl="0">
              <a:spcBef>
                <a:spcPts val="0"/>
              </a:spcBef>
              <a:spcAft>
                <a:spcPts val="200"/>
              </a:spcAft>
              <a:buSzPct val="30555"/>
              <a:buNone/>
            </a:pPr>
            <a:r>
              <a:rPr lang="en-US" sz="3600">
                <a:solidFill>
                  <a:schemeClr val="dk1"/>
                </a:solidFill>
                <a:latin typeface="Times New Roman"/>
                <a:ea typeface="Times New Roman"/>
                <a:cs typeface="Times New Roman"/>
                <a:sym typeface="Times New Roman"/>
              </a:rPr>
              <a:t>Susheelkumar Cherangara</a:t>
            </a:r>
          </a:p>
          <a:p>
            <a:pPr lvl="0" algn="ctr" rtl="0">
              <a:spcBef>
                <a:spcPts val="0"/>
              </a:spcBef>
              <a:spcAft>
                <a:spcPts val="200"/>
              </a:spcAft>
              <a:buSzPct val="30555"/>
              <a:buNone/>
            </a:pPr>
            <a:r>
              <a:rPr lang="en-US" sz="3600" i="1">
                <a:solidFill>
                  <a:schemeClr val="dk1"/>
                </a:solidFill>
                <a:latin typeface="Calibri"/>
                <a:ea typeface="Calibri"/>
                <a:cs typeface="Calibri"/>
                <a:sym typeface="Calibri"/>
              </a:rPr>
              <a:t>Arizona State University</a:t>
            </a:r>
          </a:p>
        </p:txBody>
      </p:sp>
      <p:sp>
        <p:nvSpPr>
          <p:cNvPr id="20" name="Shape 159">
            <a:extLst>
              <a:ext uri="{FF2B5EF4-FFF2-40B4-BE49-F238E27FC236}">
                <a16:creationId xmlns:a16="http://schemas.microsoft.com/office/drawing/2014/main" id="{88497FDA-EE92-4BBC-A5BF-747174473150}"/>
              </a:ext>
            </a:extLst>
          </p:cNvPr>
          <p:cNvSpPr txBox="1"/>
          <p:nvPr/>
        </p:nvSpPr>
        <p:spPr>
          <a:xfrm>
            <a:off x="415625" y="3657600"/>
            <a:ext cx="7391400" cy="9780000"/>
          </a:xfrm>
          <a:prstGeom prst="rect">
            <a:avLst/>
          </a:prstGeom>
          <a:solidFill>
            <a:schemeClr val="lt1"/>
          </a:solidFill>
          <a:ln w="57150" cap="flat" cmpd="sng">
            <a:solidFill>
              <a:schemeClr val="accent4"/>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6600" b="1" i="0" u="none" strike="noStrike" cap="none" dirty="0">
                <a:solidFill>
                  <a:schemeClr val="dk1"/>
                </a:solidFill>
                <a:latin typeface="Calibri"/>
                <a:ea typeface="Calibri"/>
                <a:cs typeface="Calibri"/>
                <a:sym typeface="Calibri"/>
              </a:rPr>
              <a:t>Problem</a:t>
            </a:r>
          </a:p>
          <a:p>
            <a:pPr lvl="0" indent="391794" algn="just" rtl="0">
              <a:lnSpc>
                <a:spcPct val="95000"/>
              </a:lnSpc>
              <a:spcBef>
                <a:spcPts val="0"/>
              </a:spcBef>
              <a:spcAft>
                <a:spcPts val="600"/>
              </a:spcAft>
              <a:buClr>
                <a:schemeClr val="dk1"/>
              </a:buClr>
              <a:buSzPct val="27500"/>
              <a:buFont typeface="Arial"/>
              <a:buNone/>
            </a:pPr>
            <a:r>
              <a:rPr lang="en-US" sz="4000" dirty="0">
                <a:solidFill>
                  <a:schemeClr val="dk1"/>
                </a:solidFill>
                <a:latin typeface="Calibri"/>
                <a:ea typeface="Calibri"/>
                <a:cs typeface="Calibri"/>
                <a:sym typeface="Calibri"/>
              </a:rPr>
              <a:t>The goal of the project is to design and simulate a bio-inspired UUV, in the form of a cuttlefish that has an improved energy efficiency and better control. Deliverables of the project include: a theoretical model that describe the kinematics and dynamics of the UUV; a CAD model of the fin mechanism; a control algorithm that will improve the energy efficiency of the UUV; and simulation model to verify the theoretical results. </a:t>
            </a:r>
          </a:p>
          <a:p>
            <a:pPr marL="0" marR="0" lvl="0" indent="0" algn="just" rtl="0">
              <a:spcBef>
                <a:spcPts val="0"/>
              </a:spcBef>
              <a:buSzPct val="25000"/>
              <a:buNone/>
            </a:pPr>
            <a:endParaRPr sz="40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22" name="Shape 160">
                <a:extLst>
                  <a:ext uri="{FF2B5EF4-FFF2-40B4-BE49-F238E27FC236}">
                    <a16:creationId xmlns:a16="http://schemas.microsoft.com/office/drawing/2014/main" id="{6FDDABD9-3A10-4988-B847-758CC6322EAE}"/>
                  </a:ext>
                </a:extLst>
              </p:cNvPr>
              <p:cNvSpPr txBox="1"/>
              <p:nvPr/>
            </p:nvSpPr>
            <p:spPr>
              <a:xfrm>
                <a:off x="8246925" y="3657600"/>
                <a:ext cx="12282000" cy="12713100"/>
              </a:xfrm>
              <a:prstGeom prst="rect">
                <a:avLst/>
              </a:prstGeom>
              <a:solidFill>
                <a:schemeClr val="lt1"/>
              </a:solidFill>
              <a:ln w="57150" cap="flat" cmpd="sng">
                <a:solidFill>
                  <a:schemeClr val="accent4"/>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Mathematical Model</a:t>
                </a:r>
              </a:p>
              <a:p>
                <a:pPr marL="457200" lvl="0" indent="-482600" algn="just">
                  <a:buSzPct val="100000"/>
                  <a:buFont typeface="Calibri"/>
                  <a:buChar char="●"/>
                </a:pPr>
                <a:r>
                  <a:rPr lang="en-US" sz="4000" dirty="0">
                    <a:latin typeface="Calibri"/>
                    <a:ea typeface="Calibri"/>
                    <a:cs typeface="Calibri"/>
                    <a:sym typeface="Calibri"/>
                  </a:rPr>
                  <a:t>A basic Sine wave function: </a:t>
                </a:r>
                <a14:m>
                  <m:oMath xmlns:m="http://schemas.openxmlformats.org/officeDocument/2006/math">
                    <m:r>
                      <a:rPr lang="en-US" sz="3000" i="1" smtClean="0">
                        <a:solidFill>
                          <a:schemeClr val="accent5"/>
                        </a:solidFill>
                      </a:rPr>
                      <m:t>𝑦</m:t>
                    </m:r>
                    <m:r>
                      <a:rPr lang="en-US" sz="3000">
                        <a:solidFill>
                          <a:schemeClr val="accent5"/>
                        </a:solidFill>
                      </a:rPr>
                      <m:t>=</m:t>
                    </m:r>
                    <m:r>
                      <a:rPr lang="en-US" sz="3000" i="1">
                        <a:solidFill>
                          <a:schemeClr val="accent5"/>
                        </a:solidFill>
                      </a:rPr>
                      <m:t>𝐴</m:t>
                    </m:r>
                    <m:func>
                      <m:funcPr>
                        <m:ctrlPr>
                          <a:rPr lang="en-US" sz="3000" i="1">
                            <a:solidFill>
                              <a:schemeClr val="accent5"/>
                            </a:solidFill>
                          </a:rPr>
                        </m:ctrlPr>
                      </m:funcPr>
                      <m:fName>
                        <m:r>
                          <m:rPr>
                            <m:sty m:val="p"/>
                          </m:rPr>
                          <a:rPr lang="en-US" sz="3000">
                            <a:solidFill>
                              <a:schemeClr val="accent5"/>
                            </a:solidFill>
                          </a:rPr>
                          <m:t>sin</m:t>
                        </m:r>
                      </m:fName>
                      <m:e>
                        <m:d>
                          <m:dPr>
                            <m:begChr m:val="["/>
                            <m:endChr m:val="]"/>
                            <m:ctrlPr>
                              <a:rPr lang="en-US" sz="3000" i="1">
                                <a:solidFill>
                                  <a:schemeClr val="accent5"/>
                                </a:solidFill>
                              </a:rPr>
                            </m:ctrlPr>
                          </m:dPr>
                          <m:e>
                            <m:d>
                              <m:dPr>
                                <m:ctrlPr>
                                  <a:rPr lang="en-US" sz="3000" i="1">
                                    <a:solidFill>
                                      <a:schemeClr val="accent5"/>
                                    </a:solidFill>
                                  </a:rPr>
                                </m:ctrlPr>
                              </m:dPr>
                              <m:e>
                                <m:r>
                                  <m:rPr>
                                    <m:sty m:val="p"/>
                                  </m:rPr>
                                  <a:rPr lang="en-US" sz="3000">
                                    <a:solidFill>
                                      <a:schemeClr val="accent5"/>
                                    </a:solidFill>
                                  </a:rPr>
                                  <m:t>kx</m:t>
                                </m:r>
                                <m:r>
                                  <a:rPr lang="en-US" sz="3000" i="1">
                                    <a:solidFill>
                                      <a:schemeClr val="accent5"/>
                                    </a:solidFill>
                                  </a:rPr>
                                  <m:t>−</m:t>
                                </m:r>
                                <m:r>
                                  <a:rPr lang="en-US" sz="3000" i="1">
                                    <a:solidFill>
                                      <a:schemeClr val="accent5"/>
                                    </a:solidFill>
                                  </a:rPr>
                                  <m:t>𝜔</m:t>
                                </m:r>
                                <m:r>
                                  <a:rPr lang="en-US" sz="3000" i="1">
                                    <a:solidFill>
                                      <a:schemeClr val="accent5"/>
                                    </a:solidFill>
                                  </a:rPr>
                                  <m:t>𝑡</m:t>
                                </m:r>
                              </m:e>
                            </m:d>
                          </m:e>
                        </m:d>
                      </m:e>
                    </m:func>
                  </m:oMath>
                </a14:m>
                <a:endParaRPr lang="en-US" sz="3000" dirty="0">
                  <a:latin typeface="Calibri"/>
                  <a:ea typeface="Calibri"/>
                  <a:cs typeface="Calibri"/>
                  <a:sym typeface="Calibri"/>
                </a:endParaRPr>
              </a:p>
              <a:p>
                <a:pPr marL="457200" marR="0" lvl="0" indent="-482600" algn="just" rtl="0">
                  <a:spcBef>
                    <a:spcPts val="0"/>
                  </a:spcBef>
                  <a:spcAft>
                    <a:spcPts val="0"/>
                  </a:spcAft>
                  <a:buSzPct val="100000"/>
                  <a:buFont typeface="Calibri"/>
                  <a:buChar char="●"/>
                </a:pPr>
                <a:r>
                  <a:rPr lang="en-US" sz="4000" dirty="0">
                    <a:latin typeface="Calibri"/>
                    <a:ea typeface="Calibri"/>
                    <a:cs typeface="Calibri"/>
                    <a:sym typeface="Calibri"/>
                  </a:rPr>
                  <a:t>The equation above describes the motion of the fins. </a:t>
                </a:r>
              </a:p>
              <a:p>
                <a:pPr marL="457200" marR="0" lvl="0" indent="-482600" algn="just" rtl="0">
                  <a:spcBef>
                    <a:spcPts val="0"/>
                  </a:spcBef>
                  <a:buSzPct val="100000"/>
                  <a:buFont typeface="Calibri"/>
                  <a:buChar char="●"/>
                </a:pPr>
                <a:r>
                  <a:rPr lang="en-US" sz="4000" dirty="0">
                    <a:latin typeface="Calibri"/>
                    <a:ea typeface="Calibri"/>
                    <a:cs typeface="Calibri"/>
                    <a:sym typeface="Calibri"/>
                  </a:rPr>
                  <a:t>Thrust was calculated using Light Hill’s equation:</a:t>
                </a:r>
              </a:p>
              <a:p>
                <a:pPr marR="0" lvl="0" algn="just" rtl="0">
                  <a:spcBef>
                    <a:spcPts val="0"/>
                  </a:spcBef>
                  <a:buNone/>
                </a:pPr>
                <a:endParaRPr sz="4000" dirty="0">
                  <a:latin typeface="Calibri"/>
                  <a:ea typeface="Calibri"/>
                  <a:cs typeface="Calibri"/>
                  <a:sym typeface="Calibri"/>
                </a:endParaRPr>
              </a:p>
              <a:p>
                <a:pPr marR="0" lvl="0" algn="just" rtl="0">
                  <a:spcBef>
                    <a:spcPts val="0"/>
                  </a:spcBef>
                  <a:buNone/>
                </a:pPr>
                <a:endParaRPr sz="4000" dirty="0">
                  <a:latin typeface="Calibri"/>
                  <a:ea typeface="Calibri"/>
                  <a:cs typeface="Calibri"/>
                  <a:sym typeface="Calibri"/>
                </a:endParaRPr>
              </a:p>
              <a:p>
                <a:pPr marL="457200" marR="0" lvl="0" indent="-482600" algn="just" rtl="0">
                  <a:spcBef>
                    <a:spcPts val="0"/>
                  </a:spcBef>
                  <a:buSzPct val="100000"/>
                  <a:buFont typeface="Calibri"/>
                  <a:buChar char="●"/>
                </a:pPr>
                <a:r>
                  <a:rPr lang="en-US" sz="4000" dirty="0">
                    <a:latin typeface="Calibri"/>
                    <a:ea typeface="Calibri"/>
                    <a:cs typeface="Calibri"/>
                    <a:sym typeface="Calibri"/>
                  </a:rPr>
                  <a:t>Substituting the mass of water and the partial derivatives:</a:t>
                </a:r>
              </a:p>
              <a:p>
                <a:pPr marR="0" lvl="0" algn="just" rtl="0">
                  <a:spcBef>
                    <a:spcPts val="0"/>
                  </a:spcBef>
                  <a:buNone/>
                </a:pPr>
                <a:endParaRPr sz="4000" dirty="0">
                  <a:latin typeface="Calibri"/>
                  <a:ea typeface="Calibri"/>
                  <a:cs typeface="Calibri"/>
                  <a:sym typeface="Calibri"/>
                </a:endParaRPr>
              </a:p>
              <a:p>
                <a:pPr marL="457200" marR="0" lvl="0" indent="-482600" algn="just" rtl="0">
                  <a:spcBef>
                    <a:spcPts val="0"/>
                  </a:spcBef>
                  <a:spcAft>
                    <a:spcPts val="0"/>
                  </a:spcAft>
                  <a:buSzPct val="100000"/>
                  <a:buFont typeface="Calibri"/>
                  <a:buChar char="●"/>
                </a:pPr>
                <a:r>
                  <a:rPr lang="en-US" sz="4000" dirty="0">
                    <a:latin typeface="Calibri"/>
                    <a:ea typeface="Calibri"/>
                    <a:cs typeface="Calibri"/>
                    <a:sym typeface="Calibri"/>
                  </a:rPr>
                  <a:t>Drag on the UUV is given by the equation</a:t>
                </a:r>
              </a:p>
              <a:p>
                <a:pPr marL="457200" marR="0" lvl="0" indent="-482600" algn="just" rtl="0">
                  <a:spcBef>
                    <a:spcPts val="0"/>
                  </a:spcBef>
                  <a:buSzPct val="100000"/>
                  <a:buFont typeface="Calibri"/>
                  <a:buChar char="●"/>
                </a:pPr>
                <a:r>
                  <a:rPr lang="en-US" sz="4000" dirty="0">
                    <a:latin typeface="Calibri"/>
                    <a:ea typeface="Calibri"/>
                    <a:cs typeface="Calibri"/>
                    <a:sym typeface="Calibri"/>
                  </a:rPr>
                  <a:t>Resolving the forces on the UUV body gives the following expression:</a:t>
                </a:r>
              </a:p>
              <a:p>
                <a:pPr marR="0" lvl="0" algn="just" rtl="0">
                  <a:spcBef>
                    <a:spcPts val="0"/>
                  </a:spcBef>
                  <a:buNone/>
                </a:pPr>
                <a:endParaRPr sz="4000" dirty="0">
                  <a:latin typeface="Calibri"/>
                  <a:ea typeface="Calibri"/>
                  <a:cs typeface="Calibri"/>
                  <a:sym typeface="Calibri"/>
                </a:endParaRPr>
              </a:p>
              <a:p>
                <a:pPr marR="0" lvl="0" algn="just" rtl="0">
                  <a:spcBef>
                    <a:spcPts val="0"/>
                  </a:spcBef>
                  <a:buNone/>
                </a:pPr>
                <a:endParaRPr sz="4000" dirty="0">
                  <a:latin typeface="Calibri"/>
                  <a:ea typeface="Calibri"/>
                  <a:cs typeface="Calibri"/>
                  <a:sym typeface="Calibri"/>
                </a:endParaRPr>
              </a:p>
              <a:p>
                <a:pPr marL="457200" marR="0" lvl="0" indent="-482600" algn="just" rtl="0">
                  <a:spcBef>
                    <a:spcPts val="0"/>
                  </a:spcBef>
                  <a:buSzPct val="100000"/>
                  <a:buFont typeface="Calibri"/>
                  <a:buChar char="●"/>
                </a:pPr>
                <a:r>
                  <a:rPr lang="en-US" sz="4000" dirty="0">
                    <a:latin typeface="Calibri"/>
                    <a:ea typeface="Calibri"/>
                    <a:cs typeface="Calibri"/>
                    <a:sym typeface="Calibri"/>
                  </a:rPr>
                  <a:t>After linearization, the expression becomes:</a:t>
                </a:r>
              </a:p>
            </p:txBody>
          </p:sp>
        </mc:Choice>
        <mc:Fallback>
          <p:sp>
            <p:nvSpPr>
              <p:cNvPr id="22" name="Shape 160">
                <a:extLst>
                  <a:ext uri="{FF2B5EF4-FFF2-40B4-BE49-F238E27FC236}">
                    <a16:creationId xmlns:a16="http://schemas.microsoft.com/office/drawing/2014/main" id="{6FDDABD9-3A10-4988-B847-758CC6322EAE}"/>
                  </a:ext>
                </a:extLst>
              </p:cNvPr>
              <p:cNvSpPr txBox="1">
                <a:spLocks noRot="1" noChangeAspect="1" noMove="1" noResize="1" noEditPoints="1" noAdjustHandles="1" noChangeArrowheads="1" noChangeShapeType="1" noTextEdit="1"/>
              </p:cNvSpPr>
              <p:nvPr/>
            </p:nvSpPr>
            <p:spPr>
              <a:xfrm>
                <a:off x="8246925" y="3657600"/>
                <a:ext cx="12282000" cy="12713100"/>
              </a:xfrm>
              <a:prstGeom prst="rect">
                <a:avLst/>
              </a:prstGeom>
              <a:blipFill>
                <a:blip r:embed="rId3"/>
                <a:stretch>
                  <a:fillRect l="-1581" t="-1480" r="-1482"/>
                </a:stretch>
              </a:blipFill>
              <a:ln w="57150" cap="flat" cmpd="sng">
                <a:solidFill>
                  <a:schemeClr val="accent4"/>
                </a:solidFill>
                <a:prstDash val="solid"/>
                <a:miter lim="800000"/>
                <a:headEnd type="none" w="med" len="med"/>
                <a:tailEnd type="none" w="med" len="med"/>
              </a:ln>
            </p:spPr>
            <p:txBody>
              <a:bodyPr/>
              <a:lstStyle/>
              <a:p>
                <a:r>
                  <a:rPr lang="en-US">
                    <a:noFill/>
                  </a:rPr>
                  <a:t> </a:t>
                </a:r>
              </a:p>
            </p:txBody>
          </p:sp>
        </mc:Fallback>
      </mc:AlternateContent>
      <p:sp>
        <p:nvSpPr>
          <p:cNvPr id="23" name="Shape 163">
            <a:extLst>
              <a:ext uri="{FF2B5EF4-FFF2-40B4-BE49-F238E27FC236}">
                <a16:creationId xmlns:a16="http://schemas.microsoft.com/office/drawing/2014/main" id="{E7FB2DB6-1EA4-4255-844E-A8BA64149BE8}"/>
              </a:ext>
            </a:extLst>
          </p:cNvPr>
          <p:cNvSpPr txBox="1"/>
          <p:nvPr/>
        </p:nvSpPr>
        <p:spPr>
          <a:xfrm>
            <a:off x="20968825" y="14859000"/>
            <a:ext cx="11492400" cy="4156750"/>
          </a:xfrm>
          <a:prstGeom prst="rect">
            <a:avLst/>
          </a:prstGeom>
          <a:solidFill>
            <a:schemeClr val="lt1"/>
          </a:solidFill>
          <a:ln w="57150" cap="flat" cmpd="sng">
            <a:solidFill>
              <a:schemeClr val="accent4"/>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6600" b="1" dirty="0">
                <a:solidFill>
                  <a:schemeClr val="dk1"/>
                </a:solidFill>
                <a:latin typeface="Calibri"/>
                <a:ea typeface="Calibri"/>
                <a:cs typeface="Calibri"/>
                <a:sym typeface="Calibri"/>
              </a:rPr>
              <a:t>Conclusions</a:t>
            </a:r>
          </a:p>
          <a:p>
            <a:pPr marL="0" marR="0" lvl="0" indent="0" algn="just" rtl="0">
              <a:spcBef>
                <a:spcPts val="0"/>
              </a:spcBef>
              <a:buSzPct val="25000"/>
              <a:buNone/>
            </a:pPr>
            <a:r>
              <a:rPr lang="en-US" sz="4000" dirty="0">
                <a:solidFill>
                  <a:schemeClr val="dk1"/>
                </a:solidFill>
                <a:latin typeface="Calibri"/>
                <a:ea typeface="Calibri"/>
                <a:cs typeface="Calibri"/>
                <a:sym typeface="Calibri"/>
              </a:rPr>
              <a:t>The UUV concept was proved via simulations and also the maximum throughput of the system was checked. Future work will include prototype testing and mathematical model validation by verification of the simulation data. </a:t>
            </a:r>
          </a:p>
        </p:txBody>
      </p:sp>
      <p:sp>
        <p:nvSpPr>
          <p:cNvPr id="24" name="Shape 164">
            <a:extLst>
              <a:ext uri="{FF2B5EF4-FFF2-40B4-BE49-F238E27FC236}">
                <a16:creationId xmlns:a16="http://schemas.microsoft.com/office/drawing/2014/main" id="{67C090B0-BEAC-4511-8328-BB0E41D10626}"/>
              </a:ext>
            </a:extLst>
          </p:cNvPr>
          <p:cNvSpPr txBox="1"/>
          <p:nvPr/>
        </p:nvSpPr>
        <p:spPr>
          <a:xfrm>
            <a:off x="20968825" y="3657600"/>
            <a:ext cx="11492400" cy="7315200"/>
          </a:xfrm>
          <a:prstGeom prst="rect">
            <a:avLst/>
          </a:prstGeom>
          <a:solidFill>
            <a:schemeClr val="lt1"/>
          </a:solidFill>
          <a:ln w="57150" cap="flat" cmpd="sng">
            <a:solidFill>
              <a:schemeClr val="accent4"/>
            </a:solidFill>
            <a:prstDash val="solid"/>
            <a:miter lim="800000"/>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6600" b="1">
                <a:solidFill>
                  <a:schemeClr val="dk1"/>
                </a:solidFill>
                <a:latin typeface="Calibri"/>
                <a:ea typeface="Calibri"/>
                <a:cs typeface="Calibri"/>
                <a:sym typeface="Calibri"/>
              </a:rPr>
              <a:t>Optimization &amp; Simulation</a:t>
            </a:r>
          </a:p>
          <a:p>
            <a:pPr marL="0" marR="0" lvl="0" indent="0" algn="just" rtl="0">
              <a:spcBef>
                <a:spcPts val="0"/>
              </a:spcBef>
              <a:buSzPct val="25000"/>
              <a:buNone/>
            </a:pPr>
            <a:r>
              <a:rPr lang="en-US" sz="4000">
                <a:solidFill>
                  <a:schemeClr val="dk1"/>
                </a:solidFill>
                <a:latin typeface="Calibri"/>
                <a:ea typeface="Calibri"/>
                <a:cs typeface="Calibri"/>
                <a:sym typeface="Calibri"/>
              </a:rPr>
              <a:t>To optimize the system, the values of ‘w’ and ‘A’ were tuned. It was observed that the optimum amplitude was 114 m. The system was stable on its own when the stream velocity was minimal. But as the stream velocity increased, the UUV’s thrust was counteracted by the drag. A simple proportional controller was enough to stabilize the system. The system was simulated in simulink and data was collected. The maximum speed attained by the UUV under ideal conditions was 1.3 m/s. </a:t>
            </a:r>
          </a:p>
        </p:txBody>
      </p:sp>
      <p:pic>
        <p:nvPicPr>
          <p:cNvPr id="31" name="Shape 176" descr="20171114_045126.jpg">
            <a:extLst>
              <a:ext uri="{FF2B5EF4-FFF2-40B4-BE49-F238E27FC236}">
                <a16:creationId xmlns:a16="http://schemas.microsoft.com/office/drawing/2014/main" id="{D81D7CE4-36AB-4BC3-8297-18AD64A08043}"/>
              </a:ext>
            </a:extLst>
          </p:cNvPr>
          <p:cNvPicPr preferRelativeResize="0"/>
          <p:nvPr/>
        </p:nvPicPr>
        <p:blipFill rotWithShape="1">
          <a:blip r:embed="rId4">
            <a:alphaModFix/>
          </a:blip>
          <a:srcRect l="18421" t="2305" r="22969"/>
          <a:stretch/>
        </p:blipFill>
        <p:spPr>
          <a:xfrm>
            <a:off x="1534872" y="13614337"/>
            <a:ext cx="5743751" cy="5388275"/>
          </a:xfrm>
          <a:prstGeom prst="rect">
            <a:avLst/>
          </a:prstGeom>
          <a:noFill/>
          <a:ln>
            <a:noFill/>
          </a:ln>
        </p:spPr>
      </p:pic>
      <p:pic>
        <p:nvPicPr>
          <p:cNvPr id="32" name="Shape 178">
            <a:extLst>
              <a:ext uri="{FF2B5EF4-FFF2-40B4-BE49-F238E27FC236}">
                <a16:creationId xmlns:a16="http://schemas.microsoft.com/office/drawing/2014/main" id="{07EE4567-A277-4F21-94EC-001FFEEE4A4C}"/>
              </a:ext>
            </a:extLst>
          </p:cNvPr>
          <p:cNvPicPr preferRelativeResize="0"/>
          <p:nvPr/>
        </p:nvPicPr>
        <p:blipFill>
          <a:blip r:embed="rId5">
            <a:alphaModFix/>
          </a:blip>
          <a:stretch>
            <a:fillRect/>
          </a:stretch>
        </p:blipFill>
        <p:spPr>
          <a:xfrm>
            <a:off x="21497227" y="11123288"/>
            <a:ext cx="4716129" cy="3549775"/>
          </a:xfrm>
          <a:prstGeom prst="rect">
            <a:avLst/>
          </a:prstGeom>
          <a:noFill/>
          <a:ln>
            <a:noFill/>
          </a:ln>
        </p:spPr>
      </p:pic>
      <p:pic>
        <p:nvPicPr>
          <p:cNvPr id="33" name="Shape 179">
            <a:extLst>
              <a:ext uri="{FF2B5EF4-FFF2-40B4-BE49-F238E27FC236}">
                <a16:creationId xmlns:a16="http://schemas.microsoft.com/office/drawing/2014/main" id="{036D5148-ABCB-4715-822B-4018F9658C5A}"/>
              </a:ext>
            </a:extLst>
          </p:cNvPr>
          <p:cNvPicPr preferRelativeResize="0"/>
          <p:nvPr/>
        </p:nvPicPr>
        <p:blipFill>
          <a:blip r:embed="rId6">
            <a:alphaModFix/>
          </a:blip>
          <a:stretch>
            <a:fillRect/>
          </a:stretch>
        </p:blipFill>
        <p:spPr>
          <a:xfrm>
            <a:off x="27181658" y="11158736"/>
            <a:ext cx="4406022" cy="3514327"/>
          </a:xfrm>
          <a:prstGeom prst="rect">
            <a:avLst/>
          </a:prstGeom>
          <a:noFill/>
          <a:ln>
            <a:noFill/>
          </a:ln>
        </p:spPr>
      </p:pic>
      <p:sp>
        <p:nvSpPr>
          <p:cNvPr id="36" name="Shape 167">
            <a:extLst>
              <a:ext uri="{FF2B5EF4-FFF2-40B4-BE49-F238E27FC236}">
                <a16:creationId xmlns:a16="http://schemas.microsoft.com/office/drawing/2014/main" id="{0C868DD2-4CCE-4CCE-9B21-C18E3CAB57B8}"/>
              </a:ext>
            </a:extLst>
          </p:cNvPr>
          <p:cNvSpPr txBox="1"/>
          <p:nvPr/>
        </p:nvSpPr>
        <p:spPr>
          <a:xfrm>
            <a:off x="26132724" y="2479424"/>
            <a:ext cx="6785675" cy="690751"/>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5000" b="1" i="1" dirty="0">
                <a:solidFill>
                  <a:schemeClr val="dk1"/>
                </a:solidFill>
                <a:latin typeface="Palatino Linotype"/>
                <a:ea typeface="Palatino Linotype"/>
                <a:cs typeface="Palatino Linotype"/>
                <a:sym typeface="Palatino Linotype"/>
              </a:rPr>
              <a:t>Engineering perfection</a:t>
            </a:r>
          </a:p>
        </p:txBody>
      </p:sp>
      <p:pic>
        <p:nvPicPr>
          <p:cNvPr id="8" name="Picture 7">
            <a:extLst>
              <a:ext uri="{FF2B5EF4-FFF2-40B4-BE49-F238E27FC236}">
                <a16:creationId xmlns:a16="http://schemas.microsoft.com/office/drawing/2014/main" id="{A6DA4EF7-1E4A-40E9-A40D-4642CAEFBD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522" y="19285281"/>
            <a:ext cx="11951745" cy="2637680"/>
          </a:xfrm>
          <a:prstGeom prst="rect">
            <a:avLst/>
          </a:prstGeom>
        </p:spPr>
      </p:pic>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98C0D0A2-60E5-49F4-9D2A-C593CE984C13}"/>
                  </a:ext>
                </a:extLst>
              </p:cNvPr>
              <p:cNvSpPr/>
              <p:nvPr/>
            </p:nvSpPr>
            <p:spPr>
              <a:xfrm>
                <a:off x="10376454" y="13312579"/>
                <a:ext cx="7740672" cy="300620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sz="3000" smtClean="0">
                              <a:solidFill>
                                <a:schemeClr val="accent5"/>
                              </a:solidFill>
                              <a:latin typeface="Cambria Math" panose="02040503050406030204" pitchFamily="18" charset="0"/>
                            </a:rPr>
                          </m:ctrlPr>
                        </m:dPr>
                        <m:e>
                          <m:m>
                            <m:mPr>
                              <m:plcHide m:val="on"/>
                              <m:mcs>
                                <m:mc>
                                  <m:mcPr>
                                    <m:count m:val="1"/>
                                    <m:mcJc m:val="center"/>
                                  </m:mcPr>
                                </m:mc>
                              </m:mcs>
                              <m:ctrlPr>
                                <a:rPr lang="en-US" sz="3000">
                                  <a:solidFill>
                                    <a:schemeClr val="accent5"/>
                                  </a:solidFill>
                                  <a:latin typeface="Cambria Math" panose="02040503050406030204" pitchFamily="18" charset="0"/>
                                </a:rPr>
                              </m:ctrlPr>
                            </m:mPr>
                            <m:mr>
                              <m:e>
                                <m:sSub>
                                  <m:sSubPr>
                                    <m:ctrlPr>
                                      <a:rPr lang="en-US" sz="3000">
                                        <a:solidFill>
                                          <a:schemeClr val="accent5"/>
                                        </a:solidFill>
                                        <a:latin typeface="Cambria Math" panose="02040503050406030204" pitchFamily="18" charset="0"/>
                                      </a:rPr>
                                    </m:ctrlPr>
                                  </m:sSubPr>
                                  <m:e>
                                    <m:acc>
                                      <m:accPr>
                                        <m:chr m:val="̇"/>
                                        <m:ctrlPr>
                                          <a:rPr lang="en-US" sz="3000">
                                            <a:solidFill>
                                              <a:schemeClr val="accent5"/>
                                            </a:solidFill>
                                            <a:latin typeface="Cambria Math" panose="02040503050406030204" pitchFamily="18" charset="0"/>
                                          </a:rPr>
                                        </m:ctrlPr>
                                      </m:accPr>
                                      <m:e>
                                        <m:r>
                                          <a:rPr lang="en-US" sz="3000" i="1">
                                            <a:solidFill>
                                              <a:schemeClr val="accent5"/>
                                            </a:solidFill>
                                            <a:latin typeface="Cambria Math" panose="02040503050406030204" pitchFamily="18" charset="0"/>
                                          </a:rPr>
                                          <m:t>𝑥</m:t>
                                        </m:r>
                                      </m:e>
                                    </m:acc>
                                  </m:e>
                                  <m:sub>
                                    <m:r>
                                      <a:rPr lang="en-US" sz="3000" i="0">
                                        <a:solidFill>
                                          <a:schemeClr val="accent5"/>
                                        </a:solidFill>
                                        <a:latin typeface="Cambria Math" panose="02040503050406030204" pitchFamily="18" charset="0"/>
                                      </a:rPr>
                                      <m:t>1</m:t>
                                    </m:r>
                                  </m:sub>
                                </m:sSub>
                                <m:r>
                                  <a:rPr lang="en-US" sz="3000" i="0">
                                    <a:solidFill>
                                      <a:schemeClr val="accent5"/>
                                    </a:solidFill>
                                    <a:latin typeface="Cambria Math" panose="02040503050406030204" pitchFamily="18" charset="0"/>
                                  </a:rPr>
                                  <m:t>=</m:t>
                                </m:r>
                                <m:r>
                                  <a:rPr lang="en-US" sz="3000" i="1">
                                    <a:solidFill>
                                      <a:schemeClr val="accent5"/>
                                    </a:solidFill>
                                    <a:latin typeface="Cambria Math" panose="02040503050406030204" pitchFamily="18" charset="0"/>
                                  </a:rPr>
                                  <m:t>𝛿</m:t>
                                </m:r>
                                <m:r>
                                  <a:rPr lang="en-US" sz="3000" i="0">
                                    <a:solidFill>
                                      <a:schemeClr val="accent5"/>
                                    </a:solidFill>
                                    <a:latin typeface="Cambria Math" panose="02040503050406030204" pitchFamily="18" charset="0"/>
                                  </a:rPr>
                                  <m:t>+</m:t>
                                </m:r>
                                <m:rad>
                                  <m:radPr>
                                    <m:degHide m:val="on"/>
                                    <m:ctrlPr>
                                      <a:rPr lang="en-US" sz="3000" i="1">
                                        <a:solidFill>
                                          <a:schemeClr val="accent5"/>
                                        </a:solidFill>
                                        <a:latin typeface="Cambria Math" panose="02040503050406030204" pitchFamily="18" charset="0"/>
                                      </a:rPr>
                                    </m:ctrlPr>
                                  </m:radPr>
                                  <m:deg/>
                                  <m:e>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2</m:t>
                                        </m:r>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𝐴𝑏𝑛</m:t>
                                        </m:r>
                                      </m:num>
                                      <m:den>
                                        <m:r>
                                          <a:rPr lang="en-US" sz="3000" i="1">
                                            <a:solidFill>
                                              <a:schemeClr val="accent5"/>
                                            </a:solidFill>
                                            <a:latin typeface="Cambria Math" panose="02040503050406030204" pitchFamily="18" charset="0"/>
                                          </a:rPr>
                                          <m:t>𝑘𝐿</m:t>
                                        </m:r>
                                        <m:sSub>
                                          <m:sSubPr>
                                            <m:ctrlPr>
                                              <a:rPr lang="en-US" sz="3000" i="1">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𝐶</m:t>
                                            </m:r>
                                          </m:e>
                                          <m:sub>
                                            <m:r>
                                              <a:rPr lang="en-US" sz="3000" i="1">
                                                <a:solidFill>
                                                  <a:schemeClr val="accent5"/>
                                                </a:solidFill>
                                                <a:latin typeface="Cambria Math" panose="02040503050406030204" pitchFamily="18" charset="0"/>
                                              </a:rPr>
                                              <m:t>𝐷</m:t>
                                            </m:r>
                                          </m:sub>
                                        </m:sSub>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𝑆</m:t>
                                        </m:r>
                                      </m:den>
                                    </m:f>
                                    <m:d>
                                      <m:dPr>
                                        <m:ctrlPr>
                                          <a:rPr lang="en-US" sz="3000" i="1">
                                            <a:solidFill>
                                              <a:schemeClr val="accent5"/>
                                            </a:solidFill>
                                            <a:latin typeface="Cambria Math" panose="02040503050406030204" pitchFamily="18" charset="0"/>
                                          </a:rPr>
                                        </m:ctrlPr>
                                      </m:dPr>
                                      <m:e>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𝜔</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r>
                                          <a:rPr lang="en-US" sz="3000" i="0">
                                            <a:solidFill>
                                              <a:schemeClr val="accent5"/>
                                            </a:solidFill>
                                            <a:latin typeface="Cambria Math" panose="02040503050406030204" pitchFamily="18" charset="0"/>
                                          </a:rPr>
                                          <m:t>−</m:t>
                                        </m:r>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𝑈</m:t>
                                            </m:r>
                                          </m:e>
                                          <m:sup>
                                            <m:r>
                                              <a:rPr lang="en-US" sz="3000" i="0">
                                                <a:solidFill>
                                                  <a:schemeClr val="accent5"/>
                                                </a:solidFill>
                                                <a:latin typeface="Cambria Math" panose="02040503050406030204" pitchFamily="18" charset="0"/>
                                              </a:rPr>
                                              <m:t>2</m:t>
                                            </m:r>
                                          </m:sup>
                                        </m:sSup>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𝑘</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e>
                                    </m:d>
                                  </m:e>
                                </m:rad>
                              </m:e>
                            </m:mr>
                            <m:mr>
                              <m:e>
                                <m:acc>
                                  <m:accPr>
                                    <m:chr m:val="̇"/>
                                    <m:ctrlPr>
                                      <a:rPr lang="en-US" sz="3000" i="1">
                                        <a:solidFill>
                                          <a:schemeClr val="accent5"/>
                                        </a:solidFill>
                                        <a:latin typeface="Cambria Math" panose="02040503050406030204" pitchFamily="18" charset="0"/>
                                      </a:rPr>
                                    </m:ctrlPr>
                                  </m:accPr>
                                  <m:e>
                                    <m:r>
                                      <a:rPr lang="en-US" sz="3000" i="1">
                                        <a:solidFill>
                                          <a:schemeClr val="accent5"/>
                                        </a:solidFill>
                                        <a:latin typeface="Cambria Math" panose="02040503050406030204" pitchFamily="18" charset="0"/>
                                      </a:rPr>
                                      <m:t>𝛿</m:t>
                                    </m:r>
                                  </m:e>
                                </m:acc>
                                <m:r>
                                  <a:rPr lang="en-US" sz="3000" i="0">
                                    <a:solidFill>
                                      <a:schemeClr val="accent5"/>
                                    </a:solidFill>
                                    <a:latin typeface="Cambria Math" panose="02040503050406030204" pitchFamily="18" charset="0"/>
                                  </a:rPr>
                                  <m:t>=−</m:t>
                                </m:r>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2</m:t>
                                    </m:r>
                                  </m:num>
                                  <m:den>
                                    <m:r>
                                      <a:rPr lang="en-US" sz="3000" i="1">
                                        <a:solidFill>
                                          <a:schemeClr val="accent5"/>
                                        </a:solidFill>
                                        <a:latin typeface="Cambria Math" panose="02040503050406030204" pitchFamily="18" charset="0"/>
                                      </a:rPr>
                                      <m:t>𝑚</m:t>
                                    </m:r>
                                  </m:den>
                                </m:f>
                                <m:rad>
                                  <m:radPr>
                                    <m:degHide m:val="on"/>
                                    <m:ctrlPr>
                                      <a:rPr lang="en-US" sz="3000" i="1">
                                        <a:solidFill>
                                          <a:schemeClr val="accent5"/>
                                        </a:solidFill>
                                        <a:latin typeface="Cambria Math" panose="02040503050406030204" pitchFamily="18" charset="0"/>
                                      </a:rPr>
                                    </m:ctrlPr>
                                  </m:radPr>
                                  <m:deg/>
                                  <m:e>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2</m:t>
                                        </m:r>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𝐴𝑏𝑛</m:t>
                                        </m:r>
                                        <m:sSub>
                                          <m:sSubPr>
                                            <m:ctrlPr>
                                              <a:rPr lang="en-US" sz="3000" i="1">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𝐶</m:t>
                                            </m:r>
                                          </m:e>
                                          <m:sub>
                                            <m:r>
                                              <a:rPr lang="en-US" sz="3000" i="1">
                                                <a:solidFill>
                                                  <a:schemeClr val="accent5"/>
                                                </a:solidFill>
                                                <a:latin typeface="Cambria Math" panose="02040503050406030204" pitchFamily="18" charset="0"/>
                                              </a:rPr>
                                              <m:t>𝐷</m:t>
                                            </m:r>
                                          </m:sub>
                                        </m:sSub>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𝑆</m:t>
                                        </m:r>
                                      </m:num>
                                      <m:den>
                                        <m:r>
                                          <a:rPr lang="en-US" sz="3000" i="1">
                                            <a:solidFill>
                                              <a:schemeClr val="accent5"/>
                                            </a:solidFill>
                                            <a:latin typeface="Cambria Math" panose="02040503050406030204" pitchFamily="18" charset="0"/>
                                          </a:rPr>
                                          <m:t>𝑘𝐿</m:t>
                                        </m:r>
                                      </m:den>
                                    </m:f>
                                    <m:d>
                                      <m:dPr>
                                        <m:ctrlPr>
                                          <a:rPr lang="en-US" sz="3000" i="1">
                                            <a:solidFill>
                                              <a:schemeClr val="accent5"/>
                                            </a:solidFill>
                                            <a:latin typeface="Cambria Math" panose="02040503050406030204" pitchFamily="18" charset="0"/>
                                          </a:rPr>
                                        </m:ctrlPr>
                                      </m:dPr>
                                      <m:e>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𝜔</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r>
                                          <a:rPr lang="en-US" sz="3000" i="0">
                                            <a:solidFill>
                                              <a:schemeClr val="accent5"/>
                                            </a:solidFill>
                                            <a:latin typeface="Cambria Math" panose="02040503050406030204" pitchFamily="18" charset="0"/>
                                          </a:rPr>
                                          <m:t>−</m:t>
                                        </m:r>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𝑈</m:t>
                                            </m:r>
                                          </m:e>
                                          <m:sup>
                                            <m:r>
                                              <a:rPr lang="en-US" sz="3000" i="0">
                                                <a:solidFill>
                                                  <a:schemeClr val="accent5"/>
                                                </a:solidFill>
                                                <a:latin typeface="Cambria Math" panose="02040503050406030204" pitchFamily="18" charset="0"/>
                                              </a:rPr>
                                              <m:t>2</m:t>
                                            </m:r>
                                          </m:sup>
                                        </m:sSup>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𝑘</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e>
                                    </m:d>
                                  </m:e>
                                </m:rad>
                                <m:r>
                                  <a:rPr lang="en-US" sz="3000" i="1">
                                    <a:solidFill>
                                      <a:schemeClr val="accent5"/>
                                    </a:solidFill>
                                    <a:latin typeface="Cambria Math" panose="02040503050406030204" pitchFamily="18" charset="0"/>
                                  </a:rPr>
                                  <m:t>𝛿</m:t>
                                </m:r>
                              </m:e>
                            </m:mr>
                          </m:m>
                        </m:e>
                      </m:d>
                    </m:oMath>
                  </m:oMathPara>
                </a14:m>
                <a:endParaRPr lang="en-US" sz="3000" dirty="0">
                  <a:solidFill>
                    <a:schemeClr val="accent5"/>
                  </a:solidFill>
                </a:endParaRPr>
              </a:p>
            </p:txBody>
          </p:sp>
        </mc:Choice>
        <mc:Fallback>
          <p:sp>
            <p:nvSpPr>
              <p:cNvPr id="37" name="Rectangle 36">
                <a:extLst>
                  <a:ext uri="{FF2B5EF4-FFF2-40B4-BE49-F238E27FC236}">
                    <a16:creationId xmlns:a16="http://schemas.microsoft.com/office/drawing/2014/main" id="{98C0D0A2-60E5-49F4-9D2A-C593CE984C13}"/>
                  </a:ext>
                </a:extLst>
              </p:cNvPr>
              <p:cNvSpPr>
                <a:spLocks noRot="1" noChangeAspect="1" noMove="1" noResize="1" noEditPoints="1" noAdjustHandles="1" noChangeArrowheads="1" noChangeShapeType="1" noTextEdit="1"/>
              </p:cNvSpPr>
              <p:nvPr/>
            </p:nvSpPr>
            <p:spPr>
              <a:xfrm>
                <a:off x="10376454" y="13312579"/>
                <a:ext cx="7740672" cy="300620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FDA108A6-DDE8-472F-B5B9-5BC8CFF54462}"/>
                  </a:ext>
                </a:extLst>
              </p:cNvPr>
              <p:cNvSpPr/>
              <p:nvPr/>
            </p:nvSpPr>
            <p:spPr>
              <a:xfrm>
                <a:off x="10541993" y="11509352"/>
                <a:ext cx="7409593" cy="11389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000" i="1" smtClean="0">
                          <a:solidFill>
                            <a:schemeClr val="accent5"/>
                          </a:solidFill>
                          <a:latin typeface="Cambria Math" panose="02040503050406030204" pitchFamily="18" charset="0"/>
                        </a:rPr>
                        <m:t>𝑀</m:t>
                      </m:r>
                      <m:acc>
                        <m:accPr>
                          <m:chr m:val="̈"/>
                          <m:ctrlPr>
                            <a:rPr lang="en-US" sz="3000" i="1">
                              <a:solidFill>
                                <a:schemeClr val="accent5"/>
                              </a:solidFill>
                              <a:latin typeface="Cambria Math" panose="02040503050406030204" pitchFamily="18" charset="0"/>
                            </a:rPr>
                          </m:ctrlPr>
                        </m:accPr>
                        <m:e>
                          <m:r>
                            <a:rPr lang="en-US" sz="3000" i="1">
                              <a:solidFill>
                                <a:schemeClr val="accent5"/>
                              </a:solidFill>
                              <a:latin typeface="Cambria Math" panose="02040503050406030204" pitchFamily="18" charset="0"/>
                            </a:rPr>
                            <m:t>𝑥</m:t>
                          </m:r>
                        </m:e>
                      </m:acc>
                      <m:r>
                        <a:rPr lang="en-US" sz="3000" i="0">
                          <a:solidFill>
                            <a:schemeClr val="accent5"/>
                          </a:solidFill>
                          <a:latin typeface="Cambria Math" panose="02040503050406030204" pitchFamily="18" charset="0"/>
                        </a:rPr>
                        <m:t>=</m:t>
                      </m:r>
                      <m:f>
                        <m:fPr>
                          <m:ctrlPr>
                            <a:rPr lang="en-US" sz="3000" i="1">
                              <a:solidFill>
                                <a:schemeClr val="accent5"/>
                              </a:solidFill>
                              <a:latin typeface="Cambria Math" panose="02040503050406030204" pitchFamily="18" charset="0"/>
                            </a:rPr>
                          </m:ctrlPr>
                        </m:fPr>
                        <m:num>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𝐴𝑏𝑛</m:t>
                          </m:r>
                        </m:num>
                        <m:den>
                          <m:r>
                            <a:rPr lang="en-US" sz="3000" i="1">
                              <a:solidFill>
                                <a:schemeClr val="accent5"/>
                              </a:solidFill>
                              <a:latin typeface="Cambria Math" panose="02040503050406030204" pitchFamily="18" charset="0"/>
                            </a:rPr>
                            <m:t>𝑘𝐿</m:t>
                          </m:r>
                        </m:den>
                      </m:f>
                      <m:d>
                        <m:dPr>
                          <m:ctrlPr>
                            <a:rPr lang="en-US" sz="3000" i="1">
                              <a:solidFill>
                                <a:schemeClr val="accent5"/>
                              </a:solidFill>
                              <a:latin typeface="Cambria Math" panose="02040503050406030204" pitchFamily="18" charset="0"/>
                            </a:rPr>
                          </m:ctrlPr>
                        </m:dPr>
                        <m:e>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𝜔</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r>
                            <a:rPr lang="en-US" sz="3000" i="0">
                              <a:solidFill>
                                <a:schemeClr val="accent5"/>
                              </a:solidFill>
                              <a:latin typeface="Cambria Math" panose="02040503050406030204" pitchFamily="18" charset="0"/>
                            </a:rPr>
                            <m:t>−</m:t>
                          </m:r>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𝑈</m:t>
                              </m:r>
                            </m:e>
                            <m:sup>
                              <m:r>
                                <a:rPr lang="en-US" sz="3000" i="0">
                                  <a:solidFill>
                                    <a:schemeClr val="accent5"/>
                                  </a:solidFill>
                                  <a:latin typeface="Cambria Math" panose="02040503050406030204" pitchFamily="18" charset="0"/>
                                </a:rPr>
                                <m:t>2</m:t>
                              </m:r>
                            </m:sup>
                          </m:sSup>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𝑘</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e>
                      </m:d>
                      <m:r>
                        <a:rPr lang="en-US" sz="3000" i="0">
                          <a:solidFill>
                            <a:schemeClr val="accent5"/>
                          </a:solidFill>
                          <a:latin typeface="Cambria Math" panose="02040503050406030204" pitchFamily="18" charset="0"/>
                        </a:rPr>
                        <m:t>−</m:t>
                      </m:r>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1</m:t>
                          </m:r>
                        </m:num>
                        <m:den>
                          <m:r>
                            <a:rPr lang="en-US" sz="3000" i="0">
                              <a:solidFill>
                                <a:schemeClr val="accent5"/>
                              </a:solidFill>
                              <a:latin typeface="Cambria Math" panose="02040503050406030204" pitchFamily="18" charset="0"/>
                            </a:rPr>
                            <m:t>2</m:t>
                          </m:r>
                        </m:den>
                      </m:f>
                      <m:sSub>
                        <m:sSubPr>
                          <m:ctrlPr>
                            <a:rPr lang="en-US" sz="3000" i="1">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𝐶</m:t>
                          </m:r>
                        </m:e>
                        <m:sub>
                          <m:r>
                            <a:rPr lang="en-US" sz="3000" i="1">
                              <a:solidFill>
                                <a:schemeClr val="accent5"/>
                              </a:solidFill>
                              <a:latin typeface="Cambria Math" panose="02040503050406030204" pitchFamily="18" charset="0"/>
                            </a:rPr>
                            <m:t>𝐷</m:t>
                          </m:r>
                        </m:sub>
                      </m:sSub>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𝑆</m:t>
                      </m:r>
                      <m:sSup>
                        <m:sSupPr>
                          <m:ctrlPr>
                            <a:rPr lang="en-US" sz="3000" i="1">
                              <a:solidFill>
                                <a:schemeClr val="accent5"/>
                              </a:solidFill>
                              <a:latin typeface="Cambria Math" panose="02040503050406030204" pitchFamily="18" charset="0"/>
                            </a:rPr>
                          </m:ctrlPr>
                        </m:sSupPr>
                        <m:e>
                          <m:acc>
                            <m:accPr>
                              <m:chr m:val="̇"/>
                              <m:ctrlPr>
                                <a:rPr lang="en-US" sz="3000" i="1">
                                  <a:solidFill>
                                    <a:schemeClr val="accent5"/>
                                  </a:solidFill>
                                  <a:latin typeface="Cambria Math" panose="02040503050406030204" pitchFamily="18" charset="0"/>
                                </a:rPr>
                              </m:ctrlPr>
                            </m:accPr>
                            <m:e>
                              <m:r>
                                <a:rPr lang="en-US" sz="3000" i="1">
                                  <a:solidFill>
                                    <a:schemeClr val="accent5"/>
                                  </a:solidFill>
                                  <a:latin typeface="Cambria Math" panose="02040503050406030204" pitchFamily="18" charset="0"/>
                                </a:rPr>
                                <m:t>𝑥</m:t>
                              </m:r>
                            </m:e>
                          </m:acc>
                        </m:e>
                        <m:sup>
                          <m:r>
                            <a:rPr lang="en-US" sz="3000" i="0">
                              <a:solidFill>
                                <a:schemeClr val="accent5"/>
                              </a:solidFill>
                              <a:latin typeface="Cambria Math" panose="02040503050406030204" pitchFamily="18" charset="0"/>
                            </a:rPr>
                            <m:t>2</m:t>
                          </m:r>
                        </m:sup>
                      </m:sSup>
                    </m:oMath>
                  </m:oMathPara>
                </a14:m>
                <a:endParaRPr lang="en-US" sz="3000" dirty="0">
                  <a:solidFill>
                    <a:schemeClr val="accent5"/>
                  </a:solidFill>
                </a:endParaRPr>
              </a:p>
            </p:txBody>
          </p:sp>
        </mc:Choice>
        <mc:Fallback>
          <p:sp>
            <p:nvSpPr>
              <p:cNvPr id="38" name="Rectangle 37">
                <a:extLst>
                  <a:ext uri="{FF2B5EF4-FFF2-40B4-BE49-F238E27FC236}">
                    <a16:creationId xmlns:a16="http://schemas.microsoft.com/office/drawing/2014/main" id="{FDA108A6-DDE8-472F-B5B9-5BC8CFF54462}"/>
                  </a:ext>
                </a:extLst>
              </p:cNvPr>
              <p:cNvSpPr>
                <a:spLocks noRot="1" noChangeAspect="1" noMove="1" noResize="1" noEditPoints="1" noAdjustHandles="1" noChangeArrowheads="1" noChangeShapeType="1" noTextEdit="1"/>
              </p:cNvSpPr>
              <p:nvPr/>
            </p:nvSpPr>
            <p:spPr>
              <a:xfrm>
                <a:off x="10541993" y="11509352"/>
                <a:ext cx="7409593" cy="113896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A703F0A8-EB23-4C30-BD6F-34A933BB560E}"/>
                  </a:ext>
                </a:extLst>
              </p:cNvPr>
              <p:cNvSpPr/>
              <p:nvPr/>
            </p:nvSpPr>
            <p:spPr>
              <a:xfrm>
                <a:off x="17660147" y="9327452"/>
                <a:ext cx="2588081" cy="95667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3000" i="1" smtClean="0">
                          <a:solidFill>
                            <a:schemeClr val="accent5"/>
                          </a:solidFill>
                          <a:latin typeface="Cambria Math" panose="02040503050406030204" pitchFamily="18" charset="0"/>
                        </a:rPr>
                        <m:t>𝐷</m:t>
                      </m:r>
                      <m:r>
                        <a:rPr lang="en-US" sz="3000" i="0">
                          <a:solidFill>
                            <a:schemeClr val="accent5"/>
                          </a:solidFill>
                          <a:latin typeface="Cambria Math" panose="02040503050406030204" pitchFamily="18" charset="0"/>
                        </a:rPr>
                        <m:t>=</m:t>
                      </m:r>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1</m:t>
                          </m:r>
                        </m:num>
                        <m:den>
                          <m:r>
                            <a:rPr lang="en-US" sz="3000" i="0">
                              <a:solidFill>
                                <a:schemeClr val="accent5"/>
                              </a:solidFill>
                              <a:latin typeface="Cambria Math" panose="02040503050406030204" pitchFamily="18" charset="0"/>
                            </a:rPr>
                            <m:t>2</m:t>
                          </m:r>
                        </m:den>
                      </m:f>
                      <m:sSub>
                        <m:sSubPr>
                          <m:ctrlPr>
                            <a:rPr lang="en-US" sz="3000" i="1">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𝐶</m:t>
                          </m:r>
                        </m:e>
                        <m:sub>
                          <m:r>
                            <a:rPr lang="en-US" sz="3000" i="1">
                              <a:solidFill>
                                <a:schemeClr val="accent5"/>
                              </a:solidFill>
                              <a:latin typeface="Cambria Math" panose="02040503050406030204" pitchFamily="18" charset="0"/>
                            </a:rPr>
                            <m:t>𝐷</m:t>
                          </m:r>
                        </m:sub>
                      </m:sSub>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𝑆</m:t>
                      </m:r>
                      <m:sSup>
                        <m:sSupPr>
                          <m:ctrlPr>
                            <a:rPr lang="en-US" sz="3000" i="1">
                              <a:solidFill>
                                <a:schemeClr val="accent5"/>
                              </a:solidFill>
                              <a:latin typeface="Cambria Math" panose="02040503050406030204" pitchFamily="18" charset="0"/>
                            </a:rPr>
                          </m:ctrlPr>
                        </m:sSupPr>
                        <m:e>
                          <m:acc>
                            <m:accPr>
                              <m:chr m:val="̇"/>
                              <m:ctrlPr>
                                <a:rPr lang="en-US" sz="3000" i="1">
                                  <a:solidFill>
                                    <a:schemeClr val="accent5"/>
                                  </a:solidFill>
                                  <a:latin typeface="Cambria Math" panose="02040503050406030204" pitchFamily="18" charset="0"/>
                                </a:rPr>
                              </m:ctrlPr>
                            </m:accPr>
                            <m:e>
                              <m:r>
                                <a:rPr lang="en-US" sz="3000" i="1">
                                  <a:solidFill>
                                    <a:schemeClr val="accent5"/>
                                  </a:solidFill>
                                  <a:latin typeface="Cambria Math" panose="02040503050406030204" pitchFamily="18" charset="0"/>
                                </a:rPr>
                                <m:t>𝑥</m:t>
                              </m:r>
                            </m:e>
                          </m:acc>
                        </m:e>
                        <m:sup>
                          <m:r>
                            <a:rPr lang="en-US" sz="3000" i="0">
                              <a:solidFill>
                                <a:schemeClr val="accent5"/>
                              </a:solidFill>
                              <a:latin typeface="Cambria Math" panose="02040503050406030204" pitchFamily="18" charset="0"/>
                            </a:rPr>
                            <m:t>2</m:t>
                          </m:r>
                        </m:sup>
                      </m:sSup>
                    </m:oMath>
                  </m:oMathPara>
                </a14:m>
                <a:endParaRPr lang="en-US" sz="3000" dirty="0">
                  <a:solidFill>
                    <a:schemeClr val="accent5"/>
                  </a:solidFill>
                </a:endParaRPr>
              </a:p>
            </p:txBody>
          </p:sp>
        </mc:Choice>
        <mc:Fallback>
          <p:sp>
            <p:nvSpPr>
              <p:cNvPr id="39" name="Rectangle 38">
                <a:extLst>
                  <a:ext uri="{FF2B5EF4-FFF2-40B4-BE49-F238E27FC236}">
                    <a16:creationId xmlns:a16="http://schemas.microsoft.com/office/drawing/2014/main" id="{A703F0A8-EB23-4C30-BD6F-34A933BB560E}"/>
                  </a:ext>
                </a:extLst>
              </p:cNvPr>
              <p:cNvSpPr>
                <a:spLocks noRot="1" noChangeAspect="1" noMove="1" noResize="1" noEditPoints="1" noAdjustHandles="1" noChangeArrowheads="1" noChangeShapeType="1" noTextEdit="1"/>
              </p:cNvSpPr>
              <p:nvPr/>
            </p:nvSpPr>
            <p:spPr>
              <a:xfrm>
                <a:off x="17660147" y="9327452"/>
                <a:ext cx="2588081" cy="95667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a:extLst>
                  <a:ext uri="{FF2B5EF4-FFF2-40B4-BE49-F238E27FC236}">
                    <a16:creationId xmlns:a16="http://schemas.microsoft.com/office/drawing/2014/main" id="{6ECD8406-1272-4A65-A838-E04BD8B35BD8}"/>
                  </a:ext>
                </a:extLst>
              </p:cNvPr>
              <p:cNvSpPr/>
              <p:nvPr/>
            </p:nvSpPr>
            <p:spPr>
              <a:xfrm>
                <a:off x="11787790" y="8411697"/>
                <a:ext cx="5200270" cy="11389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3000" smtClean="0">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𝐹</m:t>
                          </m:r>
                        </m:e>
                        <m:sub>
                          <m:r>
                            <a:rPr lang="en-US" sz="3000" i="1">
                              <a:solidFill>
                                <a:schemeClr val="accent5"/>
                              </a:solidFill>
                              <a:latin typeface="Cambria Math" panose="02040503050406030204" pitchFamily="18" charset="0"/>
                            </a:rPr>
                            <m:t>𝑡</m:t>
                          </m:r>
                        </m:sub>
                      </m:sSub>
                      <m:r>
                        <a:rPr lang="en-US" sz="3000" i="0">
                          <a:solidFill>
                            <a:schemeClr val="accent5"/>
                          </a:solidFill>
                          <a:latin typeface="Cambria Math" panose="02040503050406030204" pitchFamily="18" charset="0"/>
                        </a:rPr>
                        <m:t>=</m:t>
                      </m:r>
                      <m:f>
                        <m:fPr>
                          <m:ctrlPr>
                            <a:rPr lang="en-US" sz="3000" i="1">
                              <a:solidFill>
                                <a:schemeClr val="accent5"/>
                              </a:solidFill>
                              <a:latin typeface="Cambria Math" panose="02040503050406030204" pitchFamily="18" charset="0"/>
                            </a:rPr>
                          </m:ctrlPr>
                        </m:fPr>
                        <m:num>
                          <m:r>
                            <a:rPr lang="en-US" sz="3000" i="1">
                              <a:solidFill>
                                <a:schemeClr val="accent5"/>
                              </a:solidFill>
                              <a:latin typeface="Cambria Math" panose="02040503050406030204" pitchFamily="18" charset="0"/>
                            </a:rPr>
                            <m:t>𝜌</m:t>
                          </m:r>
                          <m:r>
                            <a:rPr lang="en-US" sz="3000" i="1">
                              <a:solidFill>
                                <a:schemeClr val="accent5"/>
                              </a:solidFill>
                              <a:latin typeface="Cambria Math" panose="02040503050406030204" pitchFamily="18" charset="0"/>
                            </a:rPr>
                            <m:t>𝐴𝑏𝑛</m:t>
                          </m:r>
                        </m:num>
                        <m:den>
                          <m:r>
                            <a:rPr lang="en-US" sz="3000" i="1">
                              <a:solidFill>
                                <a:schemeClr val="accent5"/>
                              </a:solidFill>
                              <a:latin typeface="Cambria Math" panose="02040503050406030204" pitchFamily="18" charset="0"/>
                            </a:rPr>
                            <m:t>𝑘𝐿</m:t>
                          </m:r>
                        </m:den>
                      </m:f>
                      <m:d>
                        <m:dPr>
                          <m:ctrlPr>
                            <a:rPr lang="en-US" sz="3000" i="1">
                              <a:solidFill>
                                <a:schemeClr val="accent5"/>
                              </a:solidFill>
                              <a:latin typeface="Cambria Math" panose="02040503050406030204" pitchFamily="18" charset="0"/>
                            </a:rPr>
                          </m:ctrlPr>
                        </m:dPr>
                        <m:e>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𝜔</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r>
                            <a:rPr lang="en-US" sz="3000" i="0">
                              <a:solidFill>
                                <a:schemeClr val="accent5"/>
                              </a:solidFill>
                              <a:latin typeface="Cambria Math" panose="02040503050406030204" pitchFamily="18" charset="0"/>
                            </a:rPr>
                            <m:t>−</m:t>
                          </m:r>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𝑈</m:t>
                              </m:r>
                            </m:e>
                            <m:sup>
                              <m:r>
                                <a:rPr lang="en-US" sz="3000" i="0">
                                  <a:solidFill>
                                    <a:schemeClr val="accent5"/>
                                  </a:solidFill>
                                  <a:latin typeface="Cambria Math" panose="02040503050406030204" pitchFamily="18" charset="0"/>
                                </a:rPr>
                                <m:t>2</m:t>
                              </m:r>
                            </m:sup>
                          </m:sSup>
                          <m:f>
                            <m:fPr>
                              <m:ctrlPr>
                                <a:rPr lang="en-US" sz="3000" i="1">
                                  <a:solidFill>
                                    <a:schemeClr val="accent5"/>
                                  </a:solidFill>
                                  <a:latin typeface="Cambria Math" panose="02040503050406030204" pitchFamily="18" charset="0"/>
                                </a:rPr>
                              </m:ctrlPr>
                            </m:fPr>
                            <m:num>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𝐴</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𝑘</m:t>
                                  </m:r>
                                </m:e>
                                <m:sup>
                                  <m:r>
                                    <a:rPr lang="en-US" sz="3000" i="0">
                                      <a:solidFill>
                                        <a:schemeClr val="accent5"/>
                                      </a:solidFill>
                                      <a:latin typeface="Cambria Math" panose="02040503050406030204" pitchFamily="18" charset="0"/>
                                    </a:rPr>
                                    <m:t>2</m:t>
                                  </m:r>
                                </m:sup>
                              </m:sSup>
                            </m:num>
                            <m:den>
                              <m:r>
                                <a:rPr lang="en-US" sz="3000" i="0">
                                  <a:solidFill>
                                    <a:schemeClr val="accent5"/>
                                  </a:solidFill>
                                  <a:latin typeface="Cambria Math" panose="02040503050406030204" pitchFamily="18" charset="0"/>
                                </a:rPr>
                                <m:t>2</m:t>
                              </m:r>
                            </m:den>
                          </m:f>
                        </m:e>
                      </m:d>
                    </m:oMath>
                  </m:oMathPara>
                </a14:m>
                <a:endParaRPr lang="en-US" sz="3000" dirty="0">
                  <a:solidFill>
                    <a:schemeClr val="accent5"/>
                  </a:solidFill>
                </a:endParaRPr>
              </a:p>
            </p:txBody>
          </p:sp>
        </mc:Choice>
        <mc:Fallback>
          <p:sp>
            <p:nvSpPr>
              <p:cNvPr id="40" name="Rectangle 39">
                <a:extLst>
                  <a:ext uri="{FF2B5EF4-FFF2-40B4-BE49-F238E27FC236}">
                    <a16:creationId xmlns:a16="http://schemas.microsoft.com/office/drawing/2014/main" id="{6ECD8406-1272-4A65-A838-E04BD8B35BD8}"/>
                  </a:ext>
                </a:extLst>
              </p:cNvPr>
              <p:cNvSpPr>
                <a:spLocks noRot="1" noChangeAspect="1" noMove="1" noResize="1" noEditPoints="1" noAdjustHandles="1" noChangeArrowheads="1" noChangeShapeType="1" noTextEdit="1"/>
              </p:cNvSpPr>
              <p:nvPr/>
            </p:nvSpPr>
            <p:spPr>
              <a:xfrm>
                <a:off x="11787790" y="8411697"/>
                <a:ext cx="5200270" cy="11389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F99001B5-B716-4FF5-BA55-B442B979747B}"/>
                  </a:ext>
                </a:extLst>
              </p:cNvPr>
              <p:cNvSpPr/>
              <p:nvPr/>
            </p:nvSpPr>
            <p:spPr>
              <a:xfrm>
                <a:off x="11662010" y="6566160"/>
                <a:ext cx="5169557" cy="13230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3000" smtClean="0">
                              <a:solidFill>
                                <a:schemeClr val="accent5"/>
                              </a:solidFill>
                              <a:latin typeface="Cambria Math" panose="02040503050406030204" pitchFamily="18" charset="0"/>
                            </a:rPr>
                          </m:ctrlPr>
                        </m:sSubPr>
                        <m:e>
                          <m:r>
                            <a:rPr lang="en-US" sz="3000" i="1">
                              <a:solidFill>
                                <a:schemeClr val="accent5"/>
                              </a:solidFill>
                              <a:latin typeface="Cambria Math" panose="02040503050406030204" pitchFamily="18" charset="0"/>
                            </a:rPr>
                            <m:t>𝐹</m:t>
                          </m:r>
                        </m:e>
                        <m:sub>
                          <m:r>
                            <a:rPr lang="en-US" sz="3000" i="1">
                              <a:solidFill>
                                <a:schemeClr val="accent5"/>
                              </a:solidFill>
                              <a:latin typeface="Cambria Math" panose="02040503050406030204" pitchFamily="18" charset="0"/>
                            </a:rPr>
                            <m:t>𝑡</m:t>
                          </m:r>
                        </m:sub>
                      </m:sSub>
                      <m:r>
                        <a:rPr lang="en-US" sz="3000" i="0">
                          <a:solidFill>
                            <a:schemeClr val="accent5"/>
                          </a:solidFill>
                          <a:latin typeface="Cambria Math" panose="02040503050406030204" pitchFamily="18" charset="0"/>
                        </a:rPr>
                        <m:t>=</m:t>
                      </m:r>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1</m:t>
                          </m:r>
                        </m:num>
                        <m:den>
                          <m:r>
                            <a:rPr lang="en-US" sz="3000" i="0">
                              <a:solidFill>
                                <a:schemeClr val="accent5"/>
                              </a:solidFill>
                              <a:latin typeface="Cambria Math" panose="02040503050406030204" pitchFamily="18" charset="0"/>
                            </a:rPr>
                            <m:t>2</m:t>
                          </m:r>
                        </m:den>
                      </m:f>
                      <m:r>
                        <a:rPr lang="en-US" sz="3000" i="1">
                          <a:solidFill>
                            <a:schemeClr val="accent5"/>
                          </a:solidFill>
                          <a:latin typeface="Cambria Math" panose="02040503050406030204" pitchFamily="18" charset="0"/>
                        </a:rPr>
                        <m:t>𝑚</m:t>
                      </m:r>
                      <m:d>
                        <m:dPr>
                          <m:begChr m:val="["/>
                          <m:endChr m:val="]"/>
                          <m:ctrlPr>
                            <a:rPr lang="en-US" sz="3000" i="1">
                              <a:solidFill>
                                <a:schemeClr val="accent5"/>
                              </a:solidFill>
                              <a:latin typeface="Cambria Math" panose="02040503050406030204" pitchFamily="18" charset="0"/>
                            </a:rPr>
                          </m:ctrlPr>
                        </m:dPr>
                        <m:e>
                          <m:sSup>
                            <m:sSupPr>
                              <m:ctrlPr>
                                <a:rPr lang="en-US" sz="3000" i="1">
                                  <a:solidFill>
                                    <a:schemeClr val="accent5"/>
                                  </a:solidFill>
                                  <a:latin typeface="Cambria Math" panose="02040503050406030204" pitchFamily="18" charset="0"/>
                                </a:rPr>
                              </m:ctrlPr>
                            </m:sSupPr>
                            <m:e>
                              <m:d>
                                <m:dPr>
                                  <m:ctrlPr>
                                    <a:rPr lang="en-US" sz="3000" i="1">
                                      <a:solidFill>
                                        <a:schemeClr val="accent5"/>
                                      </a:solidFill>
                                      <a:latin typeface="Cambria Math" panose="02040503050406030204" pitchFamily="18" charset="0"/>
                                    </a:rPr>
                                  </m:ctrlPr>
                                </m:dPr>
                                <m:e>
                                  <m:acc>
                                    <m:accPr>
                                      <m:chr m:val="̅"/>
                                      <m:ctrlPr>
                                        <a:rPr lang="en-US" sz="3000" i="1">
                                          <a:solidFill>
                                            <a:schemeClr val="accent5"/>
                                          </a:solidFill>
                                          <a:latin typeface="Cambria Math" panose="02040503050406030204" pitchFamily="18" charset="0"/>
                                        </a:rPr>
                                      </m:ctrlPr>
                                    </m:accPr>
                                    <m:e>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m:t>
                                          </m:r>
                                          <m:r>
                                            <a:rPr lang="en-US" sz="3000" i="1">
                                              <a:solidFill>
                                                <a:schemeClr val="accent5"/>
                                              </a:solidFill>
                                              <a:latin typeface="Cambria Math" panose="02040503050406030204" pitchFamily="18" charset="0"/>
                                            </a:rPr>
                                            <m:t>𝑦</m:t>
                                          </m:r>
                                        </m:num>
                                        <m:den>
                                          <m:r>
                                            <a:rPr lang="en-US" sz="3000" i="0">
                                              <a:solidFill>
                                                <a:schemeClr val="accent5"/>
                                              </a:solidFill>
                                              <a:latin typeface="Cambria Math" panose="02040503050406030204" pitchFamily="18" charset="0"/>
                                            </a:rPr>
                                            <m:t>∂</m:t>
                                          </m:r>
                                          <m:r>
                                            <a:rPr lang="en-US" sz="3000" i="1">
                                              <a:solidFill>
                                                <a:schemeClr val="accent5"/>
                                              </a:solidFill>
                                              <a:latin typeface="Cambria Math" panose="02040503050406030204" pitchFamily="18" charset="0"/>
                                            </a:rPr>
                                            <m:t>𝑡</m:t>
                                          </m:r>
                                        </m:den>
                                      </m:f>
                                    </m:e>
                                  </m:acc>
                                </m:e>
                              </m:d>
                            </m:e>
                            <m:sup>
                              <m:r>
                                <a:rPr lang="en-US" sz="3000" i="0">
                                  <a:solidFill>
                                    <a:schemeClr val="accent5"/>
                                  </a:solidFill>
                                  <a:latin typeface="Cambria Math" panose="02040503050406030204" pitchFamily="18" charset="0"/>
                                </a:rPr>
                                <m:t>2</m:t>
                              </m:r>
                            </m:sup>
                          </m:sSup>
                          <m:r>
                            <a:rPr lang="en-US" sz="3000" i="0">
                              <a:solidFill>
                                <a:schemeClr val="accent5"/>
                              </a:solidFill>
                              <a:latin typeface="Cambria Math" panose="02040503050406030204" pitchFamily="18" charset="0"/>
                            </a:rPr>
                            <m:t>−</m:t>
                          </m:r>
                          <m:sSup>
                            <m:sSupPr>
                              <m:ctrlPr>
                                <a:rPr lang="en-US" sz="3000" i="1">
                                  <a:solidFill>
                                    <a:schemeClr val="accent5"/>
                                  </a:solidFill>
                                  <a:latin typeface="Cambria Math" panose="02040503050406030204" pitchFamily="18" charset="0"/>
                                </a:rPr>
                              </m:ctrlPr>
                            </m:sSupPr>
                            <m:e>
                              <m:r>
                                <a:rPr lang="en-US" sz="3000" i="1">
                                  <a:solidFill>
                                    <a:schemeClr val="accent5"/>
                                  </a:solidFill>
                                  <a:latin typeface="Cambria Math" panose="02040503050406030204" pitchFamily="18" charset="0"/>
                                </a:rPr>
                                <m:t>𝑈</m:t>
                              </m:r>
                            </m:e>
                            <m:sup>
                              <m:r>
                                <a:rPr lang="en-US" sz="3000" i="0">
                                  <a:solidFill>
                                    <a:schemeClr val="accent5"/>
                                  </a:solidFill>
                                  <a:latin typeface="Cambria Math" panose="02040503050406030204" pitchFamily="18" charset="0"/>
                                </a:rPr>
                                <m:t>2</m:t>
                              </m:r>
                            </m:sup>
                          </m:sSup>
                          <m:sSup>
                            <m:sSupPr>
                              <m:ctrlPr>
                                <a:rPr lang="en-US" sz="3000" i="1">
                                  <a:solidFill>
                                    <a:schemeClr val="accent5"/>
                                  </a:solidFill>
                                  <a:latin typeface="Cambria Math" panose="02040503050406030204" pitchFamily="18" charset="0"/>
                                </a:rPr>
                              </m:ctrlPr>
                            </m:sSupPr>
                            <m:e>
                              <m:d>
                                <m:dPr>
                                  <m:ctrlPr>
                                    <a:rPr lang="en-US" sz="3000" i="1">
                                      <a:solidFill>
                                        <a:schemeClr val="accent5"/>
                                      </a:solidFill>
                                      <a:latin typeface="Cambria Math" panose="02040503050406030204" pitchFamily="18" charset="0"/>
                                    </a:rPr>
                                  </m:ctrlPr>
                                </m:dPr>
                                <m:e>
                                  <m:acc>
                                    <m:accPr>
                                      <m:chr m:val="̅"/>
                                      <m:ctrlPr>
                                        <a:rPr lang="en-US" sz="3000" i="1">
                                          <a:solidFill>
                                            <a:schemeClr val="accent5"/>
                                          </a:solidFill>
                                          <a:latin typeface="Cambria Math" panose="02040503050406030204" pitchFamily="18" charset="0"/>
                                        </a:rPr>
                                      </m:ctrlPr>
                                    </m:accPr>
                                    <m:e>
                                      <m:f>
                                        <m:fPr>
                                          <m:ctrlPr>
                                            <a:rPr lang="en-US" sz="3000" i="1">
                                              <a:solidFill>
                                                <a:schemeClr val="accent5"/>
                                              </a:solidFill>
                                              <a:latin typeface="Cambria Math" panose="02040503050406030204" pitchFamily="18" charset="0"/>
                                            </a:rPr>
                                          </m:ctrlPr>
                                        </m:fPr>
                                        <m:num>
                                          <m:r>
                                            <a:rPr lang="en-US" sz="3000" i="0">
                                              <a:solidFill>
                                                <a:schemeClr val="accent5"/>
                                              </a:solidFill>
                                              <a:latin typeface="Cambria Math" panose="02040503050406030204" pitchFamily="18" charset="0"/>
                                            </a:rPr>
                                            <m:t>∂</m:t>
                                          </m:r>
                                          <m:r>
                                            <a:rPr lang="en-US" sz="3000" i="1">
                                              <a:solidFill>
                                                <a:schemeClr val="accent5"/>
                                              </a:solidFill>
                                              <a:latin typeface="Cambria Math" panose="02040503050406030204" pitchFamily="18" charset="0"/>
                                            </a:rPr>
                                            <m:t>𝑦</m:t>
                                          </m:r>
                                        </m:num>
                                        <m:den>
                                          <m:r>
                                            <a:rPr lang="en-US" sz="3000" i="0">
                                              <a:solidFill>
                                                <a:schemeClr val="accent5"/>
                                              </a:solidFill>
                                              <a:latin typeface="Cambria Math" panose="02040503050406030204" pitchFamily="18" charset="0"/>
                                            </a:rPr>
                                            <m:t>∂</m:t>
                                          </m:r>
                                          <m:r>
                                            <a:rPr lang="en-US" sz="3000" i="1">
                                              <a:solidFill>
                                                <a:schemeClr val="accent5"/>
                                              </a:solidFill>
                                              <a:latin typeface="Cambria Math" panose="02040503050406030204" pitchFamily="18" charset="0"/>
                                            </a:rPr>
                                            <m:t>𝑥</m:t>
                                          </m:r>
                                        </m:den>
                                      </m:f>
                                    </m:e>
                                  </m:acc>
                                </m:e>
                              </m:d>
                            </m:e>
                            <m:sup>
                              <m:r>
                                <a:rPr lang="en-US" sz="3000" i="0">
                                  <a:solidFill>
                                    <a:schemeClr val="accent5"/>
                                  </a:solidFill>
                                  <a:latin typeface="Cambria Math" panose="02040503050406030204" pitchFamily="18" charset="0"/>
                                </a:rPr>
                                <m:t>2</m:t>
                              </m:r>
                            </m:sup>
                          </m:sSup>
                        </m:e>
                      </m:d>
                    </m:oMath>
                  </m:oMathPara>
                </a14:m>
                <a:endParaRPr lang="en-US" sz="3000" dirty="0">
                  <a:solidFill>
                    <a:schemeClr val="accent5"/>
                  </a:solidFill>
                </a:endParaRPr>
              </a:p>
            </p:txBody>
          </p:sp>
        </mc:Choice>
        <mc:Fallback>
          <p:sp>
            <p:nvSpPr>
              <p:cNvPr id="41" name="Rectangle 40">
                <a:extLst>
                  <a:ext uri="{FF2B5EF4-FFF2-40B4-BE49-F238E27FC236}">
                    <a16:creationId xmlns:a16="http://schemas.microsoft.com/office/drawing/2014/main" id="{F99001B5-B716-4FF5-BA55-B442B979747B}"/>
                  </a:ext>
                </a:extLst>
              </p:cNvPr>
              <p:cNvSpPr>
                <a:spLocks noRot="1" noChangeAspect="1" noMove="1" noResize="1" noEditPoints="1" noAdjustHandles="1" noChangeArrowheads="1" noChangeShapeType="1" noTextEdit="1"/>
              </p:cNvSpPr>
              <p:nvPr/>
            </p:nvSpPr>
            <p:spPr>
              <a:xfrm>
                <a:off x="11662010" y="6566160"/>
                <a:ext cx="5169557" cy="1323054"/>
              </a:xfrm>
              <a:prstGeom prst="rect">
                <a:avLst/>
              </a:prstGeom>
              <a:blipFill>
                <a:blip r:embed="rId12"/>
                <a:stretch>
                  <a:fillRect/>
                </a:stretch>
              </a:blipFill>
            </p:spPr>
            <p:txBody>
              <a:bodyPr/>
              <a:lstStyle/>
              <a:p>
                <a:r>
                  <a:rPr lang="en-US">
                    <a:noFill/>
                  </a:rPr>
                  <a:t> </a:t>
                </a:r>
              </a:p>
            </p:txBody>
          </p:sp>
        </mc:Fallback>
      </mc:AlternateContent>
      <p:pic>
        <p:nvPicPr>
          <p:cNvPr id="1026" name="Picture 2" descr="https://lh4.googleusercontent.com/EnrhZem9NG8CkSjTrtb9ev3nutzjCbiqEvvfN5LfqsmHc6eZB5p7tJNmokSN5aRtz5tP6il_bDnG6K3OaqBVCZJNpQtz3yzD_ZM0qcl2_yiiTMZMQVjy-6SUwmEk66GPT5RLRkuy">
            <a:extLst>
              <a:ext uri="{FF2B5EF4-FFF2-40B4-BE49-F238E27FC236}">
                <a16:creationId xmlns:a16="http://schemas.microsoft.com/office/drawing/2014/main" id="{762F6D71-C7F0-4A76-BFFE-AB5864F276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17647" y="16559571"/>
            <a:ext cx="12140555" cy="263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74034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355</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Calibri</vt:lpstr>
      <vt:lpstr>Calibri Light</vt:lpstr>
      <vt:lpstr>Cambria Math</vt:lpstr>
      <vt:lpstr>Palatino Linotype</vt:lpstr>
      <vt:lpstr>Times New Roman</vt:lpstr>
      <vt:lpstr>Custom Design</vt:lpstr>
      <vt:lpstr>1_Custom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HBeshear</dc:creator>
  <cp:lastModifiedBy>Sandesh Ganapati Bhat (Student)</cp:lastModifiedBy>
  <cp:revision>31</cp:revision>
  <dcterms:created xsi:type="dcterms:W3CDTF">2011-09-08T18:30:28Z</dcterms:created>
  <dcterms:modified xsi:type="dcterms:W3CDTF">2017-11-24T23:43:35Z</dcterms:modified>
</cp:coreProperties>
</file>