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96" r:id="rId2"/>
  </p:sldMasterIdLst>
  <p:sldIdLst>
    <p:sldId id="256" r:id="rId3"/>
    <p:sldId id="257" r:id="rId4"/>
    <p:sldId id="258" r:id="rId5"/>
    <p:sldId id="284" r:id="rId6"/>
    <p:sldId id="285" r:id="rId7"/>
    <p:sldId id="286" r:id="rId8"/>
    <p:sldId id="260" r:id="rId9"/>
    <p:sldId id="261" r:id="rId10"/>
    <p:sldId id="262" r:id="rId11"/>
    <p:sldId id="263" r:id="rId12"/>
    <p:sldId id="264" r:id="rId13"/>
    <p:sldId id="266" r:id="rId14"/>
    <p:sldId id="265"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CBD6B-89A9-4D20-B590-DD66230D24FF}"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4486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92540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4212346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DEF2-CC3A-46CF-9EA2-D7002367E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BCB3EF-B239-4A7C-BE76-15C228153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B5A0D6-770B-4203-8402-516C50E6210E}"/>
              </a:ext>
            </a:extLst>
          </p:cNvPr>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5" name="Footer Placeholder 4">
            <a:extLst>
              <a:ext uri="{FF2B5EF4-FFF2-40B4-BE49-F238E27FC236}">
                <a16:creationId xmlns:a16="http://schemas.microsoft.com/office/drawing/2014/main" id="{AA179F74-B82D-41A9-AD79-18BD90671C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1EB317-79F6-4D51-82EE-A42C9981C03F}"/>
              </a:ext>
            </a:extLst>
          </p:cNvPr>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2928468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4C0AF-EC12-4B75-AA54-14BD7FDF23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9DB846-45F0-4226-9B91-53F6614582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40BF75-D44B-4E31-87D5-CC9F744798C0}"/>
              </a:ext>
            </a:extLst>
          </p:cNvPr>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5" name="Footer Placeholder 4">
            <a:extLst>
              <a:ext uri="{FF2B5EF4-FFF2-40B4-BE49-F238E27FC236}">
                <a16:creationId xmlns:a16="http://schemas.microsoft.com/office/drawing/2014/main" id="{1054259F-7717-487B-9DC4-D2256A739F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07B012-EC6B-4DE9-93EE-811769417D8B}"/>
              </a:ext>
            </a:extLst>
          </p:cNvPr>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1744046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7690C-41B6-4BB4-A95B-EE5B552D88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CB11EA-9FF1-40B6-A2A6-FAA159B9A0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3EE52B-EA67-4825-A356-6656B0B3B69E}"/>
              </a:ext>
            </a:extLst>
          </p:cNvPr>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5" name="Footer Placeholder 4">
            <a:extLst>
              <a:ext uri="{FF2B5EF4-FFF2-40B4-BE49-F238E27FC236}">
                <a16:creationId xmlns:a16="http://schemas.microsoft.com/office/drawing/2014/main" id="{952698BE-ADC8-45D9-BE7B-9DA9A51F7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1CF3E-608D-4BCC-944F-D78EC5F02502}"/>
              </a:ext>
            </a:extLst>
          </p:cNvPr>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357441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A51F-4FB6-4D97-B058-36D3C5D15D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5F5DCA-EF11-4899-B951-26050F6308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08E6DE-4F1D-475B-B01E-92531E71B0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313AD3-1D59-4869-88DB-A889B19405F3}"/>
              </a:ext>
            </a:extLst>
          </p:cNvPr>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6" name="Footer Placeholder 5">
            <a:extLst>
              <a:ext uri="{FF2B5EF4-FFF2-40B4-BE49-F238E27FC236}">
                <a16:creationId xmlns:a16="http://schemas.microsoft.com/office/drawing/2014/main" id="{14D1F7FF-62F5-4D07-8E50-752FA6C6A4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482065-536A-46EA-B467-D948C12412CD}"/>
              </a:ext>
            </a:extLst>
          </p:cNvPr>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3315178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23D2-092D-4996-8FF2-6F31481668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4E3549-8AE0-45A2-AB66-6E3937497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4C2485-17DB-404A-BBF1-2A70BC7AA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F0F144-ABAE-48F8-B8C8-8B52201ADE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04B6BC-5A76-4401-8D49-0EFFA53EC0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B9DF05-28F3-4EDB-AEDD-FCA5A50303F7}"/>
              </a:ext>
            </a:extLst>
          </p:cNvPr>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8" name="Footer Placeholder 7">
            <a:extLst>
              <a:ext uri="{FF2B5EF4-FFF2-40B4-BE49-F238E27FC236}">
                <a16:creationId xmlns:a16="http://schemas.microsoft.com/office/drawing/2014/main" id="{7AC026AA-1E80-4209-87A7-BA860DB2C5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3BEA92-E0C4-468E-A812-D34D8B2AC5C3}"/>
              </a:ext>
            </a:extLst>
          </p:cNvPr>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3940623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F246-F783-4EC5-B376-CE4439A30D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5DD8D0-62D8-4AB5-9E6A-9D22500677B9}"/>
              </a:ext>
            </a:extLst>
          </p:cNvPr>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4" name="Footer Placeholder 3">
            <a:extLst>
              <a:ext uri="{FF2B5EF4-FFF2-40B4-BE49-F238E27FC236}">
                <a16:creationId xmlns:a16="http://schemas.microsoft.com/office/drawing/2014/main" id="{201A31F5-32FC-4DC7-97DE-B462F6A008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3E1346-7FC3-4979-96A7-964CFDDD053F}"/>
              </a:ext>
            </a:extLst>
          </p:cNvPr>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14148996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75BCB0-4131-420F-94BF-2F31F86669A5}"/>
              </a:ext>
            </a:extLst>
          </p:cNvPr>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3" name="Footer Placeholder 2">
            <a:extLst>
              <a:ext uri="{FF2B5EF4-FFF2-40B4-BE49-F238E27FC236}">
                <a16:creationId xmlns:a16="http://schemas.microsoft.com/office/drawing/2014/main" id="{7D81B640-F51E-41FB-9CC3-A5FFF81BEE5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94F4E1-A7C5-47B0-BDCB-24D28FD7732A}"/>
              </a:ext>
            </a:extLst>
          </p:cNvPr>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3476076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0AA77-7F9C-4720-BD38-E6ED200925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8DDCA21-8667-4099-83A0-170667669C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584826-40C5-439E-89C1-3FE5553F8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DBE0B6-95AD-48A2-BD15-0D655F73310A}"/>
              </a:ext>
            </a:extLst>
          </p:cNvPr>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6" name="Footer Placeholder 5">
            <a:extLst>
              <a:ext uri="{FF2B5EF4-FFF2-40B4-BE49-F238E27FC236}">
                <a16:creationId xmlns:a16="http://schemas.microsoft.com/office/drawing/2014/main" id="{A1D28B36-8D5E-4E46-9E0C-0BFC0E25AA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378459-72D6-4302-B6AC-A54B546E5BD7}"/>
              </a:ext>
            </a:extLst>
          </p:cNvPr>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248590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10546309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388F-899C-490C-B020-74244175C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A9D6F0-1F5B-4458-8CFC-320B249DC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1EAF45-60BA-43F3-AFE0-96B3F1FD79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91B5B0-C936-43DC-B0C2-6DA9B6A0DE9E}"/>
              </a:ext>
            </a:extLst>
          </p:cNvPr>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6" name="Footer Placeholder 5">
            <a:extLst>
              <a:ext uri="{FF2B5EF4-FFF2-40B4-BE49-F238E27FC236}">
                <a16:creationId xmlns:a16="http://schemas.microsoft.com/office/drawing/2014/main" id="{10490D23-5681-40D6-9A11-E46A60837E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19D8A0-D285-465B-B96B-468811F08D3F}"/>
              </a:ext>
            </a:extLst>
          </p:cNvPr>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8083232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4F57-852C-4C88-94EF-D74FF20A3B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D276BD-02EF-4B48-8CD9-38588CF898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7B510D-C303-4CCA-807C-2DBC77E39675}"/>
              </a:ext>
            </a:extLst>
          </p:cNvPr>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5" name="Footer Placeholder 4">
            <a:extLst>
              <a:ext uri="{FF2B5EF4-FFF2-40B4-BE49-F238E27FC236}">
                <a16:creationId xmlns:a16="http://schemas.microsoft.com/office/drawing/2014/main" id="{30784E8C-546D-4A8C-A1C4-CBDA88718D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CB4F4-7C1A-4101-9F5B-673A54D7D3C1}"/>
              </a:ext>
            </a:extLst>
          </p:cNvPr>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35536288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6B4BAB-F13F-4283-B7D8-EFB3AA62D6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C6747D-0F14-41E3-80CF-A431672BAC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5313F2-60B3-4E2B-B52A-2B00918ECFE4}"/>
              </a:ext>
            </a:extLst>
          </p:cNvPr>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5" name="Footer Placeholder 4">
            <a:extLst>
              <a:ext uri="{FF2B5EF4-FFF2-40B4-BE49-F238E27FC236}">
                <a16:creationId xmlns:a16="http://schemas.microsoft.com/office/drawing/2014/main" id="{68E2D1A7-63CA-45BD-8225-073068A4B8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4543BC-CD5B-4518-A666-BB8D6FB442F7}"/>
              </a:ext>
            </a:extLst>
          </p:cNvPr>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107049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42CBD6B-89A9-4D20-B590-DD66230D24FF}"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794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2682366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839318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82202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967240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53C1A0-9779-4C21-8376-9579188499B5}" type="datetimeFigureOut">
              <a:rPr lang="en-IN" smtClean="0"/>
              <a:pPr/>
              <a:t>06-12-2023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42CBD6B-89A9-4D20-B590-DD66230D24FF}" type="slidenum">
              <a:rPr lang="en-IN" smtClean="0"/>
              <a:pPr/>
              <a:t>‹#›</a:t>
            </a:fld>
            <a:endParaRPr lang="en-IN"/>
          </a:p>
        </p:txBody>
      </p:sp>
    </p:spTree>
    <p:extLst>
      <p:ext uri="{BB962C8B-B14F-4D97-AF65-F5344CB8AC3E}">
        <p14:creationId xmlns:p14="http://schemas.microsoft.com/office/powerpoint/2010/main" val="3875408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3C1A0-9779-4C21-8376-9579188499B5}" type="datetimeFigureOut">
              <a:rPr lang="en-IN" smtClean="0"/>
              <a:pPr/>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42CBD6B-89A9-4D20-B590-DD66230D24FF}" type="slidenum">
              <a:rPr lang="en-IN" smtClean="0"/>
              <a:pPr/>
              <a:t>‹#›</a:t>
            </a:fld>
            <a:endParaRPr lang="en-IN"/>
          </a:p>
        </p:txBody>
      </p:sp>
    </p:spTree>
    <p:extLst>
      <p:ext uri="{BB962C8B-B14F-4D97-AF65-F5344CB8AC3E}">
        <p14:creationId xmlns:p14="http://schemas.microsoft.com/office/powerpoint/2010/main" val="177712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53C1A0-9779-4C21-8376-9579188499B5}" type="datetimeFigureOut">
              <a:rPr lang="en-IN" smtClean="0"/>
              <a:pPr/>
              <a:t>06-12-2023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42CBD6B-89A9-4D20-B590-DD66230D24FF}"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25360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28667-BBB1-4B2D-9546-33712E5818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23AAF2-BB55-48C1-9944-C25CE46EFE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21A080-A663-4300-AE5D-40163E1085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53C1A0-9779-4C21-8376-9579188499B5}" type="datetimeFigureOut">
              <a:rPr lang="en-IN" smtClean="0"/>
              <a:pPr/>
              <a:t>06-12-2023</a:t>
            </a:fld>
            <a:endParaRPr lang="en-IN"/>
          </a:p>
        </p:txBody>
      </p:sp>
      <p:sp>
        <p:nvSpPr>
          <p:cNvPr id="5" name="Footer Placeholder 4">
            <a:extLst>
              <a:ext uri="{FF2B5EF4-FFF2-40B4-BE49-F238E27FC236}">
                <a16:creationId xmlns:a16="http://schemas.microsoft.com/office/drawing/2014/main" id="{58756AEE-6C49-4F73-A859-6A054EEFE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48FCBD4-5541-443A-AC3E-D574F4A5CF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CBD6B-89A9-4D20-B590-DD66230D24FF}" type="slidenum">
              <a:rPr lang="en-IN" smtClean="0"/>
              <a:pPr/>
              <a:t>‹#›</a:t>
            </a:fld>
            <a:endParaRPr lang="en-IN"/>
          </a:p>
        </p:txBody>
      </p:sp>
    </p:spTree>
    <p:extLst>
      <p:ext uri="{BB962C8B-B14F-4D97-AF65-F5344CB8AC3E}">
        <p14:creationId xmlns:p14="http://schemas.microsoft.com/office/powerpoint/2010/main" val="1370191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4">
            <a:extLst>
              <a:ext uri="{FF2B5EF4-FFF2-40B4-BE49-F238E27FC236}">
                <a16:creationId xmlns:a16="http://schemas.microsoft.com/office/drawing/2014/main" id="{E7C4CC35-F616-4310-805C-6BE51E6EF6A2}"/>
              </a:ext>
            </a:extLst>
          </p:cNvPr>
          <p:cNvPicPr>
            <a:picLocks noChangeAspect="1"/>
          </p:cNvPicPr>
          <p:nvPr/>
        </p:nvPicPr>
        <p:blipFill rotWithShape="1">
          <a:blip r:embed="rId2"/>
          <a:srcRect t="20495"/>
          <a:stretch/>
        </p:blipFill>
        <p:spPr>
          <a:xfrm>
            <a:off x="20" y="10"/>
            <a:ext cx="12191980" cy="6857990"/>
          </a:xfrm>
          <a:prstGeom prst="rect">
            <a:avLst/>
          </a:prstGeom>
        </p:spPr>
      </p:pic>
      <p:sp>
        <p:nvSpPr>
          <p:cNvPr id="2" name="Title 1">
            <a:extLst>
              <a:ext uri="{FF2B5EF4-FFF2-40B4-BE49-F238E27FC236}">
                <a16:creationId xmlns:a16="http://schemas.microsoft.com/office/drawing/2014/main" id="{3EF226F2-4AC8-4328-8563-3020D0430F4D}"/>
              </a:ext>
            </a:extLst>
          </p:cNvPr>
          <p:cNvSpPr>
            <a:spLocks noGrp="1"/>
          </p:cNvSpPr>
          <p:nvPr>
            <p:ph type="ctrTitle"/>
          </p:nvPr>
        </p:nvSpPr>
        <p:spPr>
          <a:xfrm>
            <a:off x="7847861" y="3231931"/>
            <a:ext cx="4026202" cy="1834056"/>
          </a:xfrm>
        </p:spPr>
        <p:txBody>
          <a:bodyPr>
            <a:normAutofit/>
          </a:bodyPr>
          <a:lstStyle/>
          <a:p>
            <a:r>
              <a:rPr lang="en-IN" sz="4000" dirty="0"/>
              <a:t>COMMUNICATION</a:t>
            </a:r>
          </a:p>
        </p:txBody>
      </p:sp>
    </p:spTree>
    <p:extLst>
      <p:ext uri="{BB962C8B-B14F-4D97-AF65-F5344CB8AC3E}">
        <p14:creationId xmlns:p14="http://schemas.microsoft.com/office/powerpoint/2010/main" val="977114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MEDIA OF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612559" y="1845733"/>
            <a:ext cx="11319029" cy="4430779"/>
          </a:xfrm>
        </p:spPr>
        <p:txBody>
          <a:bodyPr>
            <a:normAutofit/>
          </a:bodyPr>
          <a:lstStyle/>
          <a:p>
            <a:pPr algn="ctr">
              <a:lnSpc>
                <a:spcPct val="150000"/>
              </a:lnSpc>
            </a:pPr>
            <a:endParaRPr lang="en-IN" sz="2400" dirty="0"/>
          </a:p>
          <a:p>
            <a:pPr algn="ctr">
              <a:lnSpc>
                <a:spcPct val="150000"/>
              </a:lnSpc>
            </a:pPr>
            <a:endParaRPr lang="en-IN" sz="2400" dirty="0"/>
          </a:p>
          <a:p>
            <a:pPr algn="ctr">
              <a:lnSpc>
                <a:spcPct val="150000"/>
              </a:lnSpc>
            </a:pPr>
            <a:r>
              <a:rPr lang="en-IN" sz="2400" dirty="0"/>
              <a:t>Written                 Oral                     Visual                   Audio-Visual                  Computer-based</a:t>
            </a:r>
          </a:p>
        </p:txBody>
      </p:sp>
      <p:cxnSp>
        <p:nvCxnSpPr>
          <p:cNvPr id="7" name="Straight Arrow Connector 6">
            <a:extLst>
              <a:ext uri="{FF2B5EF4-FFF2-40B4-BE49-F238E27FC236}">
                <a16:creationId xmlns:a16="http://schemas.microsoft.com/office/drawing/2014/main" id="{9204B073-CA5B-42F5-B447-139EEDA68CEC}"/>
              </a:ext>
            </a:extLst>
          </p:cNvPr>
          <p:cNvCxnSpPr/>
          <p:nvPr/>
        </p:nvCxnSpPr>
        <p:spPr>
          <a:xfrm>
            <a:off x="1198485" y="1748901"/>
            <a:ext cx="0" cy="1680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6CE52FF-0AF0-4793-9124-6B50080D4A52}"/>
              </a:ext>
            </a:extLst>
          </p:cNvPr>
          <p:cNvCxnSpPr/>
          <p:nvPr/>
        </p:nvCxnSpPr>
        <p:spPr>
          <a:xfrm>
            <a:off x="11157159" y="1748901"/>
            <a:ext cx="0" cy="1680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58B769B1-7C6E-4596-9EE0-460768052D36}"/>
              </a:ext>
            </a:extLst>
          </p:cNvPr>
          <p:cNvCxnSpPr/>
          <p:nvPr/>
        </p:nvCxnSpPr>
        <p:spPr>
          <a:xfrm>
            <a:off x="7636276" y="1748901"/>
            <a:ext cx="0" cy="1680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5B19FBF-C788-4D2D-A5AF-F649237150A8}"/>
              </a:ext>
            </a:extLst>
          </p:cNvPr>
          <p:cNvCxnSpPr/>
          <p:nvPr/>
        </p:nvCxnSpPr>
        <p:spPr>
          <a:xfrm>
            <a:off x="5283693" y="1748901"/>
            <a:ext cx="0" cy="1680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2B460E7-4332-42E6-93F5-F24FF1E082DA}"/>
              </a:ext>
            </a:extLst>
          </p:cNvPr>
          <p:cNvCxnSpPr/>
          <p:nvPr/>
        </p:nvCxnSpPr>
        <p:spPr>
          <a:xfrm>
            <a:off x="3268462" y="1748901"/>
            <a:ext cx="0" cy="16800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7AA69D5-3485-4F6B-BCE1-08A7EEDBFDCB}"/>
              </a:ext>
            </a:extLst>
          </p:cNvPr>
          <p:cNvCxnSpPr/>
          <p:nvPr/>
        </p:nvCxnSpPr>
        <p:spPr>
          <a:xfrm>
            <a:off x="5717219" y="1455938"/>
            <a:ext cx="0" cy="29296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30611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WRITTEN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lstStyle/>
          <a:p>
            <a:pPr algn="just">
              <a:lnSpc>
                <a:spcPct val="150000"/>
              </a:lnSpc>
            </a:pPr>
            <a:r>
              <a:rPr lang="en-IN" dirty="0"/>
              <a:t>Includes letters, circulars, memos, telegrams, reports, minutes, forms and questionnaires, manuals, etc.</a:t>
            </a:r>
          </a:p>
          <a:p>
            <a:pPr algn="just">
              <a:lnSpc>
                <a:spcPct val="150000"/>
              </a:lnSpc>
            </a:pPr>
            <a:r>
              <a:rPr lang="en-IN" dirty="0"/>
              <a:t>Everything that has to be written and transmitted in the written form falls in the area of written communication.</a:t>
            </a:r>
          </a:p>
        </p:txBody>
      </p:sp>
    </p:spTree>
    <p:extLst>
      <p:ext uri="{BB962C8B-B14F-4D97-AF65-F5344CB8AC3E}">
        <p14:creationId xmlns:p14="http://schemas.microsoft.com/office/powerpoint/2010/main" val="3565932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WRITTEN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fontScale="77500" lnSpcReduction="20000"/>
          </a:bodyPr>
          <a:lstStyle/>
          <a:p>
            <a:pPr algn="just">
              <a:lnSpc>
                <a:spcPct val="150000"/>
              </a:lnSpc>
            </a:pPr>
            <a:r>
              <a:rPr lang="en-IN" b="1" dirty="0"/>
              <a:t>Merits:</a:t>
            </a:r>
          </a:p>
          <a:p>
            <a:pPr marL="457200" indent="-457200" algn="just">
              <a:lnSpc>
                <a:spcPct val="150000"/>
              </a:lnSpc>
              <a:buClrTx/>
              <a:buFont typeface="+mj-lt"/>
              <a:buAutoNum type="arabicPeriod"/>
            </a:pPr>
            <a:r>
              <a:rPr lang="en-IN" dirty="0"/>
              <a:t>It is accurate and precise.</a:t>
            </a:r>
            <a:r>
              <a:rPr lang="en-US" b="0" i="0" dirty="0">
                <a:solidFill>
                  <a:srgbClr val="D1D5DB"/>
                </a:solidFill>
                <a:effectLst/>
                <a:latin typeface="Söhne"/>
              </a:rPr>
              <a:t> </a:t>
            </a:r>
            <a:r>
              <a:rPr lang="en-US" b="0" i="0" dirty="0">
                <a:solidFill>
                  <a:schemeClr val="tx1"/>
                </a:solidFill>
                <a:effectLst/>
                <a:latin typeface="Söhne"/>
              </a:rPr>
              <a:t>Written communication allows for careful choice of words, structure, and organization, promoting clarity and precision in conveying complex information.</a:t>
            </a:r>
            <a:endParaRPr lang="en-IN" dirty="0">
              <a:solidFill>
                <a:schemeClr val="tx1"/>
              </a:solidFill>
            </a:endParaRPr>
          </a:p>
          <a:p>
            <a:pPr marL="457200" indent="-457200" algn="just">
              <a:lnSpc>
                <a:spcPct val="150000"/>
              </a:lnSpc>
              <a:buClrTx/>
              <a:buFont typeface="+mj-lt"/>
              <a:buAutoNum type="arabicPeriod"/>
            </a:pPr>
            <a:r>
              <a:rPr lang="en-IN" dirty="0"/>
              <a:t>It can be repeatedly referred to.</a:t>
            </a:r>
          </a:p>
          <a:p>
            <a:pPr marL="457200" indent="-457200" algn="just">
              <a:lnSpc>
                <a:spcPct val="150000"/>
              </a:lnSpc>
              <a:buClrTx/>
              <a:buFont typeface="+mj-lt"/>
              <a:buAutoNum type="arabicPeriod"/>
            </a:pPr>
            <a:r>
              <a:rPr lang="en-IN" dirty="0"/>
              <a:t>It is a permanent record.</a:t>
            </a:r>
          </a:p>
          <a:p>
            <a:pPr marL="457200" indent="-457200" algn="just">
              <a:lnSpc>
                <a:spcPct val="150000"/>
              </a:lnSpc>
              <a:buClrTx/>
              <a:buFont typeface="+mj-lt"/>
              <a:buAutoNum type="arabicPeriod"/>
            </a:pPr>
            <a:r>
              <a:rPr lang="en-IN" dirty="0"/>
              <a:t>It is a legal document. W</a:t>
            </a:r>
            <a:r>
              <a:rPr lang="en-US" dirty="0" err="1"/>
              <a:t>ritten</a:t>
            </a:r>
            <a:r>
              <a:rPr lang="en-US" dirty="0"/>
              <a:t> messages create a lasting record that can be referred to in the future. This is valuable for legal or formal purposes and helps avoid misunderstandings.</a:t>
            </a:r>
            <a:endParaRPr lang="en-IN" dirty="0"/>
          </a:p>
          <a:p>
            <a:pPr marL="457200" indent="-457200" algn="just">
              <a:lnSpc>
                <a:spcPct val="150000"/>
              </a:lnSpc>
              <a:buClrTx/>
              <a:buFont typeface="+mj-lt"/>
              <a:buAutoNum type="arabicPeriod"/>
            </a:pPr>
            <a:r>
              <a:rPr lang="en-IN" dirty="0"/>
              <a:t>It facilitates the assignation of responsibilities</a:t>
            </a:r>
          </a:p>
          <a:p>
            <a:pPr marL="457200" indent="-457200" algn="just">
              <a:lnSpc>
                <a:spcPct val="150000"/>
              </a:lnSpc>
              <a:buClrTx/>
              <a:buFont typeface="+mj-lt"/>
              <a:buAutoNum type="arabicPeriod"/>
            </a:pPr>
            <a:r>
              <a:rPr lang="en-IN" dirty="0"/>
              <a:t>It has a wide access.</a:t>
            </a:r>
            <a:r>
              <a:rPr lang="en-US" dirty="0"/>
              <a:t> Written communication can be accessed at any time, providing flexibility for individuals to review, analyze, and respond based on their schedule.</a:t>
            </a:r>
            <a:endParaRPr lang="en-IN" dirty="0"/>
          </a:p>
        </p:txBody>
      </p:sp>
    </p:spTree>
    <p:extLst>
      <p:ext uri="{BB962C8B-B14F-4D97-AF65-F5344CB8AC3E}">
        <p14:creationId xmlns:p14="http://schemas.microsoft.com/office/powerpoint/2010/main" val="3729010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WRITTEN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lstStyle/>
          <a:p>
            <a:pPr algn="just">
              <a:lnSpc>
                <a:spcPct val="150000"/>
              </a:lnSpc>
            </a:pPr>
            <a:r>
              <a:rPr lang="en-IN" b="1" dirty="0"/>
              <a:t>Limitations:</a:t>
            </a:r>
          </a:p>
          <a:p>
            <a:pPr marL="457200" indent="-457200" algn="just">
              <a:lnSpc>
                <a:spcPct val="150000"/>
              </a:lnSpc>
              <a:buClrTx/>
              <a:buFont typeface="+mj-lt"/>
              <a:buAutoNum type="arabicPeriod"/>
            </a:pPr>
            <a:r>
              <a:rPr lang="en-IN" dirty="0"/>
              <a:t>It is time-consuming.</a:t>
            </a:r>
            <a:r>
              <a:rPr lang="en-US" dirty="0"/>
              <a:t> Composing written messages, especially lengthy ones, can be time-consuming</a:t>
            </a:r>
            <a:endParaRPr lang="en-IN" dirty="0"/>
          </a:p>
          <a:p>
            <a:pPr marL="457200" indent="-457200" algn="just">
              <a:lnSpc>
                <a:spcPct val="150000"/>
              </a:lnSpc>
              <a:buClrTx/>
              <a:buFont typeface="+mj-lt"/>
              <a:buAutoNum type="arabicPeriod"/>
            </a:pPr>
            <a:r>
              <a:rPr lang="en-IN" dirty="0"/>
              <a:t>It is costly.</a:t>
            </a:r>
            <a:r>
              <a:rPr lang="en-US" dirty="0"/>
              <a:t> Printing materials, distributing documents, and managing physical or digital storage can incur costs</a:t>
            </a:r>
            <a:endParaRPr lang="en-IN" dirty="0"/>
          </a:p>
          <a:p>
            <a:pPr marL="457200" indent="-457200" algn="just">
              <a:lnSpc>
                <a:spcPct val="150000"/>
              </a:lnSpc>
              <a:buClrTx/>
              <a:buFont typeface="+mj-lt"/>
              <a:buAutoNum type="arabicPeriod"/>
            </a:pPr>
            <a:r>
              <a:rPr lang="en-IN" dirty="0"/>
              <a:t>Quick clarification is not possible. </a:t>
            </a:r>
            <a:r>
              <a:rPr lang="en-US" dirty="0"/>
              <a:t>Unlike verbal communication where immediate clarification can be sought, written communication may lack the real-time interaction needed for instant clarification of doubts or questions.</a:t>
            </a:r>
            <a:endParaRPr lang="en-IN" dirty="0"/>
          </a:p>
        </p:txBody>
      </p:sp>
    </p:spTree>
    <p:extLst>
      <p:ext uri="{BB962C8B-B14F-4D97-AF65-F5344CB8AC3E}">
        <p14:creationId xmlns:p14="http://schemas.microsoft.com/office/powerpoint/2010/main" val="249585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ORAL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lstStyle/>
          <a:p>
            <a:pPr algn="just">
              <a:lnSpc>
                <a:spcPct val="150000"/>
              </a:lnSpc>
            </a:pPr>
            <a:r>
              <a:rPr lang="en-IN" dirty="0"/>
              <a:t>Includes face-to-face conversation, conversation over telephone, radio broadcasts, interviews, group discussions, meetings, conferences and seminars, announcements over the public address system, speeches, etc.</a:t>
            </a:r>
          </a:p>
        </p:txBody>
      </p:sp>
    </p:spTree>
    <p:extLst>
      <p:ext uri="{BB962C8B-B14F-4D97-AF65-F5344CB8AC3E}">
        <p14:creationId xmlns:p14="http://schemas.microsoft.com/office/powerpoint/2010/main" val="1636953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ORAL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lstStyle/>
          <a:p>
            <a:pPr algn="just">
              <a:lnSpc>
                <a:spcPct val="150000"/>
              </a:lnSpc>
            </a:pPr>
            <a:r>
              <a:rPr lang="en-IN" b="1" dirty="0"/>
              <a:t>Merits:</a:t>
            </a:r>
            <a:endParaRPr lang="en-IN" dirty="0"/>
          </a:p>
          <a:p>
            <a:pPr marL="457200" indent="-457200" algn="just">
              <a:lnSpc>
                <a:spcPct val="150000"/>
              </a:lnSpc>
              <a:buClrTx/>
              <a:buFont typeface="+mj-lt"/>
              <a:buAutoNum type="arabicPeriod"/>
            </a:pPr>
            <a:r>
              <a:rPr lang="en-IN" dirty="0"/>
              <a:t>Oral communication saves time.</a:t>
            </a:r>
          </a:p>
          <a:p>
            <a:pPr marL="457200" indent="-457200" algn="just">
              <a:lnSpc>
                <a:spcPct val="150000"/>
              </a:lnSpc>
              <a:buClrTx/>
              <a:buFont typeface="+mj-lt"/>
              <a:buAutoNum type="arabicPeriod"/>
            </a:pPr>
            <a:r>
              <a:rPr lang="en-IN" dirty="0"/>
              <a:t>Oral communication saves money also.</a:t>
            </a:r>
          </a:p>
          <a:p>
            <a:pPr marL="457200" indent="-457200" algn="just">
              <a:lnSpc>
                <a:spcPct val="150000"/>
              </a:lnSpc>
              <a:buClrTx/>
              <a:buFont typeface="+mj-lt"/>
              <a:buAutoNum type="arabicPeriod"/>
            </a:pPr>
            <a:r>
              <a:rPr lang="en-IN" dirty="0"/>
              <a:t>Speech is a more powerful means of persuasion and control.</a:t>
            </a:r>
          </a:p>
          <a:p>
            <a:pPr marL="457200" indent="-457200" algn="just">
              <a:lnSpc>
                <a:spcPct val="150000"/>
              </a:lnSpc>
              <a:buClrTx/>
              <a:buFont typeface="+mj-lt"/>
              <a:buAutoNum type="arabicPeriod"/>
            </a:pPr>
            <a:r>
              <a:rPr lang="en-IN" dirty="0"/>
              <a:t>The speaker can convey shades of meaning.</a:t>
            </a:r>
          </a:p>
          <a:p>
            <a:pPr marL="0" indent="0" algn="just">
              <a:lnSpc>
                <a:spcPct val="150000"/>
              </a:lnSpc>
              <a:buClrTx/>
              <a:buNone/>
            </a:pPr>
            <a:endParaRPr lang="en-IN" dirty="0"/>
          </a:p>
        </p:txBody>
      </p:sp>
    </p:spTree>
    <p:extLst>
      <p:ext uri="{BB962C8B-B14F-4D97-AF65-F5344CB8AC3E}">
        <p14:creationId xmlns:p14="http://schemas.microsoft.com/office/powerpoint/2010/main" val="352941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ORAL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lstStyle/>
          <a:p>
            <a:pPr algn="just">
              <a:lnSpc>
                <a:spcPct val="150000"/>
              </a:lnSpc>
            </a:pPr>
            <a:r>
              <a:rPr lang="en-IN" b="1" dirty="0"/>
              <a:t>Merits:</a:t>
            </a:r>
            <a:endParaRPr lang="en-IN" dirty="0"/>
          </a:p>
          <a:p>
            <a:pPr marL="457200" indent="-457200" algn="just">
              <a:lnSpc>
                <a:spcPct val="150000"/>
              </a:lnSpc>
              <a:buClrTx/>
              <a:buFont typeface="+mj-lt"/>
              <a:buAutoNum type="arabicPeriod" startAt="5"/>
            </a:pPr>
            <a:r>
              <a:rPr lang="en-IN" dirty="0"/>
              <a:t>The speaker can get immediate feedback.</a:t>
            </a:r>
          </a:p>
          <a:p>
            <a:pPr marL="457200" indent="-457200" algn="just">
              <a:lnSpc>
                <a:spcPct val="150000"/>
              </a:lnSpc>
              <a:buClrTx/>
              <a:buFont typeface="+mj-lt"/>
              <a:buAutoNum type="arabicPeriod" startAt="5"/>
            </a:pPr>
            <a:r>
              <a:rPr lang="en-IN" dirty="0"/>
              <a:t>Employees get an opportunity for feedback and clarification.</a:t>
            </a:r>
          </a:p>
          <a:p>
            <a:pPr marL="457200" indent="-457200" algn="just">
              <a:lnSpc>
                <a:spcPct val="150000"/>
              </a:lnSpc>
              <a:buClrTx/>
              <a:buFont typeface="+mj-lt"/>
              <a:buAutoNum type="arabicPeriod" startAt="5"/>
            </a:pPr>
            <a:r>
              <a:rPr lang="en-IN" dirty="0"/>
              <a:t>The informal place helps to promote friendly relations.</a:t>
            </a:r>
          </a:p>
          <a:p>
            <a:pPr marL="457200" indent="-457200" algn="just">
              <a:lnSpc>
                <a:spcPct val="150000"/>
              </a:lnSpc>
              <a:buClrTx/>
              <a:buFont typeface="+mj-lt"/>
              <a:buAutoNum type="arabicPeriod" startAt="5"/>
            </a:pPr>
            <a:r>
              <a:rPr lang="en-IN" dirty="0"/>
              <a:t>Oral communication is useful while communicating with groups.</a:t>
            </a:r>
          </a:p>
          <a:p>
            <a:pPr marL="457200" indent="-457200" algn="just">
              <a:lnSpc>
                <a:spcPct val="150000"/>
              </a:lnSpc>
              <a:buClrTx/>
              <a:buFont typeface="+mj-lt"/>
              <a:buAutoNum type="arabicPeriod" startAt="5"/>
            </a:pPr>
            <a:endParaRPr lang="en-IN" dirty="0"/>
          </a:p>
        </p:txBody>
      </p:sp>
    </p:spTree>
    <p:extLst>
      <p:ext uri="{BB962C8B-B14F-4D97-AF65-F5344CB8AC3E}">
        <p14:creationId xmlns:p14="http://schemas.microsoft.com/office/powerpoint/2010/main" val="3833566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ORAL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lstStyle/>
          <a:p>
            <a:pPr algn="just">
              <a:lnSpc>
                <a:spcPct val="150000"/>
              </a:lnSpc>
            </a:pPr>
            <a:r>
              <a:rPr lang="en-IN" b="1" dirty="0"/>
              <a:t>Limitations:</a:t>
            </a:r>
            <a:endParaRPr lang="en-IN" dirty="0"/>
          </a:p>
          <a:p>
            <a:pPr marL="457200" indent="-457200" algn="just">
              <a:lnSpc>
                <a:spcPct val="150000"/>
              </a:lnSpc>
              <a:buClrTx/>
              <a:buFont typeface="+mj-lt"/>
              <a:buAutoNum type="arabicPeriod"/>
            </a:pPr>
            <a:r>
              <a:rPr lang="en-IN" dirty="0"/>
              <a:t>It is not possible if the communicator and the receiver are far removed.</a:t>
            </a:r>
          </a:p>
          <a:p>
            <a:pPr marL="457200" indent="-457200" algn="just">
              <a:lnSpc>
                <a:spcPct val="150000"/>
              </a:lnSpc>
              <a:buClrTx/>
              <a:buFont typeface="+mj-lt"/>
              <a:buAutoNum type="arabicPeriod"/>
            </a:pPr>
            <a:r>
              <a:rPr lang="en-IN" dirty="0"/>
              <a:t>Lengthy messages are not suitable for oral transmission.</a:t>
            </a:r>
          </a:p>
          <a:p>
            <a:pPr marL="457200" indent="-457200" algn="just">
              <a:lnSpc>
                <a:spcPct val="150000"/>
              </a:lnSpc>
              <a:buClrTx/>
              <a:buFont typeface="+mj-lt"/>
              <a:buAutoNum type="arabicPeriod"/>
            </a:pPr>
            <a:r>
              <a:rPr lang="en-IN" dirty="0"/>
              <a:t>Oral messages cannot be retained for a long time.</a:t>
            </a:r>
          </a:p>
          <a:p>
            <a:pPr marL="457200" indent="-457200" algn="just">
              <a:lnSpc>
                <a:spcPct val="150000"/>
              </a:lnSpc>
              <a:buClrTx/>
              <a:buFont typeface="+mj-lt"/>
              <a:buAutoNum type="arabicPeriod"/>
            </a:pPr>
            <a:r>
              <a:rPr lang="en-IN" dirty="0"/>
              <a:t>Oral messages do not have any legal validity unless taped or made part of permanent record.</a:t>
            </a:r>
          </a:p>
          <a:p>
            <a:pPr marL="457200" indent="-457200" algn="just">
              <a:lnSpc>
                <a:spcPct val="150000"/>
              </a:lnSpc>
              <a:buClrTx/>
              <a:buFont typeface="+mj-lt"/>
              <a:buAutoNum type="arabicPeriod"/>
            </a:pPr>
            <a:r>
              <a:rPr lang="en-IN" dirty="0"/>
              <a:t>There is a greater chance of misunderstanding.</a:t>
            </a:r>
          </a:p>
          <a:p>
            <a:pPr marL="457200" indent="-457200" algn="just">
              <a:lnSpc>
                <a:spcPct val="150000"/>
              </a:lnSpc>
              <a:buClrTx/>
              <a:buFont typeface="+mj-lt"/>
              <a:buAutoNum type="arabicPeriod"/>
            </a:pPr>
            <a:r>
              <a:rPr lang="en-IN" dirty="0"/>
              <a:t>Responsibilities for mistakes cannot be specifically assigned.</a:t>
            </a:r>
          </a:p>
          <a:p>
            <a:pPr marL="0" indent="0" algn="just">
              <a:lnSpc>
                <a:spcPct val="150000"/>
              </a:lnSpc>
              <a:buClrTx/>
              <a:buNone/>
            </a:pPr>
            <a:endParaRPr lang="en-IN" dirty="0"/>
          </a:p>
        </p:txBody>
      </p:sp>
    </p:spTree>
    <p:extLst>
      <p:ext uri="{BB962C8B-B14F-4D97-AF65-F5344CB8AC3E}">
        <p14:creationId xmlns:p14="http://schemas.microsoft.com/office/powerpoint/2010/main" val="2656300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ORAL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lstStyle/>
          <a:p>
            <a:pPr algn="just">
              <a:lnSpc>
                <a:spcPct val="150000"/>
              </a:lnSpc>
            </a:pPr>
            <a:r>
              <a:rPr lang="en-IN" b="1" dirty="0"/>
              <a:t>Essentials of oral communication:</a:t>
            </a:r>
            <a:endParaRPr lang="en-IN" dirty="0"/>
          </a:p>
          <a:p>
            <a:pPr marL="457200" indent="-457200" algn="just">
              <a:lnSpc>
                <a:spcPct val="150000"/>
              </a:lnSpc>
              <a:buClrTx/>
              <a:buFont typeface="+mj-lt"/>
              <a:buAutoNum type="arabicPeriod"/>
            </a:pPr>
            <a:r>
              <a:rPr lang="en-IN" dirty="0"/>
              <a:t>Clear pronunciation.</a:t>
            </a:r>
          </a:p>
          <a:p>
            <a:pPr marL="457200" indent="-457200" algn="just">
              <a:lnSpc>
                <a:spcPct val="150000"/>
              </a:lnSpc>
              <a:buClrTx/>
              <a:buFont typeface="+mj-lt"/>
              <a:buAutoNum type="arabicPeriod"/>
            </a:pPr>
            <a:r>
              <a:rPr lang="en-IN" dirty="0"/>
              <a:t>Brevity.</a:t>
            </a:r>
          </a:p>
          <a:p>
            <a:pPr marL="457200" indent="-457200" algn="just">
              <a:lnSpc>
                <a:spcPct val="150000"/>
              </a:lnSpc>
              <a:buClrTx/>
              <a:buFont typeface="+mj-lt"/>
              <a:buAutoNum type="arabicPeriod"/>
            </a:pPr>
            <a:r>
              <a:rPr lang="en-IN" dirty="0"/>
              <a:t>Precision.</a:t>
            </a:r>
          </a:p>
          <a:p>
            <a:pPr marL="457200" indent="-457200" algn="just">
              <a:lnSpc>
                <a:spcPct val="150000"/>
              </a:lnSpc>
              <a:buClrTx/>
              <a:buFont typeface="+mj-lt"/>
              <a:buAutoNum type="arabicPeriod"/>
            </a:pPr>
            <a:r>
              <a:rPr lang="en-IN" dirty="0"/>
              <a:t>Conviction.</a:t>
            </a:r>
          </a:p>
          <a:p>
            <a:pPr marL="0" indent="0" algn="just">
              <a:lnSpc>
                <a:spcPct val="150000"/>
              </a:lnSpc>
              <a:buClrTx/>
              <a:buNone/>
            </a:pPr>
            <a:endParaRPr lang="en-IN" dirty="0"/>
          </a:p>
          <a:p>
            <a:pPr marL="0" indent="0" algn="just">
              <a:lnSpc>
                <a:spcPct val="150000"/>
              </a:lnSpc>
              <a:buClrTx/>
              <a:buNone/>
            </a:pPr>
            <a:endParaRPr lang="en-IN" dirty="0"/>
          </a:p>
        </p:txBody>
      </p:sp>
    </p:spTree>
    <p:extLst>
      <p:ext uri="{BB962C8B-B14F-4D97-AF65-F5344CB8AC3E}">
        <p14:creationId xmlns:p14="http://schemas.microsoft.com/office/powerpoint/2010/main" val="2427485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ORAL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lstStyle/>
          <a:p>
            <a:pPr marL="457200" indent="-457200" algn="just">
              <a:lnSpc>
                <a:spcPct val="150000"/>
              </a:lnSpc>
              <a:buClrTx/>
              <a:buFont typeface="+mj-lt"/>
              <a:buAutoNum type="arabicPeriod" startAt="5"/>
            </a:pPr>
            <a:r>
              <a:rPr lang="en-IN" dirty="0"/>
              <a:t>Logical sequence.</a:t>
            </a:r>
          </a:p>
          <a:p>
            <a:pPr marL="457200" indent="-457200" algn="just">
              <a:lnSpc>
                <a:spcPct val="150000"/>
              </a:lnSpc>
              <a:buClrTx/>
              <a:buFont typeface="+mj-lt"/>
              <a:buAutoNum type="arabicPeriod" startAt="5"/>
            </a:pPr>
            <a:r>
              <a:rPr lang="en-IN" dirty="0"/>
              <a:t>Appropriate word choice.</a:t>
            </a:r>
          </a:p>
          <a:p>
            <a:pPr marL="457200" indent="-457200" algn="just">
              <a:lnSpc>
                <a:spcPct val="150000"/>
              </a:lnSpc>
              <a:buClrTx/>
              <a:buFont typeface="+mj-lt"/>
              <a:buAutoNum type="arabicPeriod" startAt="5"/>
            </a:pPr>
            <a:r>
              <a:rPr lang="en-IN" dirty="0"/>
              <a:t>Avoiding hackneyed phrases and cliches.</a:t>
            </a:r>
          </a:p>
          <a:p>
            <a:pPr marL="457200" indent="-457200" algn="just">
              <a:lnSpc>
                <a:spcPct val="150000"/>
              </a:lnSpc>
              <a:buClrTx/>
              <a:buFont typeface="+mj-lt"/>
              <a:buAutoNum type="arabicPeriod" startAt="5"/>
            </a:pPr>
            <a:r>
              <a:rPr lang="en-IN" dirty="0"/>
              <a:t>Natural voice.</a:t>
            </a:r>
          </a:p>
          <a:p>
            <a:pPr marL="457200" indent="-457200" algn="just">
              <a:lnSpc>
                <a:spcPct val="150000"/>
              </a:lnSpc>
              <a:buClrTx/>
              <a:buFont typeface="+mj-lt"/>
              <a:buAutoNum type="arabicPeriod" startAt="5"/>
            </a:pPr>
            <a:r>
              <a:rPr lang="en-IN" dirty="0"/>
              <a:t>Finding the right register.</a:t>
            </a:r>
          </a:p>
          <a:p>
            <a:pPr marL="0" indent="0" algn="just">
              <a:lnSpc>
                <a:spcPct val="150000"/>
              </a:lnSpc>
              <a:buClrTx/>
              <a:buNone/>
            </a:pPr>
            <a:endParaRPr lang="en-IN" dirty="0"/>
          </a:p>
          <a:p>
            <a:pPr marL="0" indent="0" algn="just">
              <a:lnSpc>
                <a:spcPct val="150000"/>
              </a:lnSpc>
              <a:buClrTx/>
              <a:buNone/>
            </a:pPr>
            <a:endParaRPr lang="en-IN" dirty="0"/>
          </a:p>
        </p:txBody>
      </p:sp>
    </p:spTree>
    <p:extLst>
      <p:ext uri="{BB962C8B-B14F-4D97-AF65-F5344CB8AC3E}">
        <p14:creationId xmlns:p14="http://schemas.microsoft.com/office/powerpoint/2010/main" val="2420326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B8C379-773D-4FAD-8C2F-DFCAF84E8D07}"/>
              </a:ext>
            </a:extLst>
          </p:cNvPr>
          <p:cNvSpPr>
            <a:spLocks noGrp="1"/>
          </p:cNvSpPr>
          <p:nvPr>
            <p:ph type="title"/>
          </p:nvPr>
        </p:nvSpPr>
        <p:spPr>
          <a:xfrm>
            <a:off x="838200" y="365126"/>
            <a:ext cx="10515600" cy="315912"/>
          </a:xfrm>
        </p:spPr>
        <p:txBody>
          <a:bodyPr>
            <a:noAutofit/>
          </a:bodyPr>
          <a:lstStyle/>
          <a:p>
            <a:pPr algn="ctr"/>
            <a:r>
              <a:rPr lang="en-IN" sz="2800" dirty="0">
                <a:solidFill>
                  <a:srgbClr val="C00000"/>
                </a:solidFill>
                <a:latin typeface="Times New Roman" pitchFamily="18" charset="0"/>
                <a:ea typeface="SimSun" pitchFamily="2" charset="-122"/>
                <a:cs typeface="Times New Roman" pitchFamily="18" charset="0"/>
              </a:rPr>
              <a:t>Human Communication</a:t>
            </a:r>
            <a:br>
              <a:rPr lang="en-IN" sz="2400" dirty="0"/>
            </a:br>
            <a:endParaRPr lang="en-IN" sz="2400" dirty="0"/>
          </a:p>
        </p:txBody>
      </p:sp>
      <p:sp>
        <p:nvSpPr>
          <p:cNvPr id="3" name="Content Placeholder 2">
            <a:extLst>
              <a:ext uri="{FF2B5EF4-FFF2-40B4-BE49-F238E27FC236}">
                <a16:creationId xmlns:a16="http://schemas.microsoft.com/office/drawing/2014/main" id="{F366EFFF-F712-457D-A56F-4C09EB1FE4BB}"/>
              </a:ext>
            </a:extLst>
          </p:cNvPr>
          <p:cNvSpPr>
            <a:spLocks noGrp="1"/>
          </p:cNvSpPr>
          <p:nvPr>
            <p:ph sz="half" idx="1"/>
          </p:nvPr>
        </p:nvSpPr>
        <p:spPr>
          <a:xfrm>
            <a:off x="71021" y="994298"/>
            <a:ext cx="8637973" cy="5726097"/>
          </a:xfrm>
        </p:spPr>
        <p:txBody>
          <a:bodyPr>
            <a:normAutofit/>
          </a:bodyPr>
          <a:lstStyle/>
          <a:p>
            <a:pPr marL="0" indent="0" algn="ctr">
              <a:buNone/>
            </a:pPr>
            <a:endParaRPr lang="en-IN" sz="2000" dirty="0"/>
          </a:p>
          <a:p>
            <a:pPr marL="0" indent="0" algn="ctr">
              <a:buNone/>
            </a:pPr>
            <a:r>
              <a:rPr lang="en-IN" sz="2000" dirty="0"/>
              <a:t>Verbal</a:t>
            </a:r>
          </a:p>
          <a:p>
            <a:pPr marL="0" indent="0" algn="ctr">
              <a:buNone/>
            </a:pPr>
            <a:endParaRPr lang="en-IN" sz="2000" dirty="0"/>
          </a:p>
          <a:p>
            <a:pPr marL="0" indent="0" algn="ctr">
              <a:buNone/>
            </a:pPr>
            <a:r>
              <a:rPr lang="en-IN" sz="1800" dirty="0"/>
              <a:t>Intrapersonal             Interpersonal            Mass Media             Business Communication</a:t>
            </a:r>
          </a:p>
          <a:p>
            <a:pPr marL="0" indent="0" algn="ctr">
              <a:buNone/>
            </a:pPr>
            <a:endParaRPr lang="en-IN" sz="1800" dirty="0"/>
          </a:p>
          <a:p>
            <a:pPr marL="0" indent="0" algn="ctr">
              <a:buNone/>
            </a:pPr>
            <a:endParaRPr lang="en-IN" sz="1800" dirty="0"/>
          </a:p>
          <a:p>
            <a:pPr marL="0" indent="0" algn="r">
              <a:buNone/>
            </a:pPr>
            <a:r>
              <a:rPr lang="en-IN" sz="1800" dirty="0"/>
              <a:t>Formal                                                     Informal</a:t>
            </a:r>
          </a:p>
          <a:p>
            <a:pPr marL="0" indent="0" algn="r">
              <a:buNone/>
            </a:pPr>
            <a:endParaRPr lang="en-IN" sz="1800" dirty="0"/>
          </a:p>
          <a:p>
            <a:pPr marL="0" indent="0" algn="r">
              <a:buNone/>
            </a:pPr>
            <a:endParaRPr lang="en-IN" sz="1800" dirty="0"/>
          </a:p>
          <a:p>
            <a:pPr marL="0" indent="0" algn="ctr">
              <a:buNone/>
            </a:pPr>
            <a:r>
              <a:rPr lang="en-IN" sz="1800" dirty="0"/>
              <a:t>Vertical                       Horizontal                    Consensus</a:t>
            </a:r>
          </a:p>
          <a:p>
            <a:pPr marL="0" indent="0" algn="r">
              <a:buNone/>
            </a:pPr>
            <a:r>
              <a:rPr lang="en-IN" sz="1800" dirty="0"/>
              <a:t> </a:t>
            </a:r>
          </a:p>
          <a:p>
            <a:pPr marL="0" indent="0" algn="r">
              <a:buNone/>
            </a:pPr>
            <a:r>
              <a:rPr lang="en-IN" sz="1800" dirty="0"/>
              <a:t>              Grapevine</a:t>
            </a:r>
          </a:p>
          <a:p>
            <a:pPr marL="0" indent="0" algn="r">
              <a:buNone/>
            </a:pPr>
            <a:endParaRPr lang="en-IN" sz="1800" dirty="0"/>
          </a:p>
          <a:p>
            <a:pPr marL="0" indent="0" algn="r">
              <a:buNone/>
            </a:pPr>
            <a:endParaRPr lang="en-IN" sz="1800" dirty="0"/>
          </a:p>
          <a:p>
            <a:pPr marL="0" indent="0">
              <a:buNone/>
            </a:pPr>
            <a:r>
              <a:rPr lang="en-IN" sz="1800" dirty="0"/>
              <a:t>Downward                                           Upward</a:t>
            </a:r>
          </a:p>
        </p:txBody>
      </p:sp>
      <p:sp>
        <p:nvSpPr>
          <p:cNvPr id="5" name="Content Placeholder 4">
            <a:extLst>
              <a:ext uri="{FF2B5EF4-FFF2-40B4-BE49-F238E27FC236}">
                <a16:creationId xmlns:a16="http://schemas.microsoft.com/office/drawing/2014/main" id="{2D8D558E-8F1A-4B5E-B47C-630856DCED52}"/>
              </a:ext>
            </a:extLst>
          </p:cNvPr>
          <p:cNvSpPr>
            <a:spLocks noGrp="1"/>
          </p:cNvSpPr>
          <p:nvPr>
            <p:ph sz="half" idx="2"/>
          </p:nvPr>
        </p:nvSpPr>
        <p:spPr>
          <a:xfrm>
            <a:off x="8460418" y="1091953"/>
            <a:ext cx="3731581" cy="5085010"/>
          </a:xfrm>
        </p:spPr>
        <p:txBody>
          <a:bodyPr>
            <a:normAutofit/>
          </a:bodyPr>
          <a:lstStyle/>
          <a:p>
            <a:pPr marL="0" indent="0" algn="ctr">
              <a:buNone/>
            </a:pPr>
            <a:endParaRPr lang="en-IN" sz="2000" u="sng" dirty="0"/>
          </a:p>
          <a:p>
            <a:pPr marL="0" indent="0" algn="ctr">
              <a:buNone/>
            </a:pPr>
            <a:r>
              <a:rPr lang="en-IN" sz="2000" dirty="0"/>
              <a:t>Non Verbal</a:t>
            </a:r>
          </a:p>
          <a:p>
            <a:pPr marL="0" indent="0" algn="ctr">
              <a:buNone/>
            </a:pPr>
            <a:endParaRPr lang="en-IN" sz="2000" dirty="0"/>
          </a:p>
          <a:p>
            <a:pPr marL="0" indent="0">
              <a:buNone/>
            </a:pPr>
            <a:r>
              <a:rPr lang="en-IN" sz="2000" dirty="0"/>
              <a:t>                     Kinesics </a:t>
            </a:r>
          </a:p>
          <a:p>
            <a:pPr marL="0" indent="0">
              <a:buNone/>
            </a:pPr>
            <a:r>
              <a:rPr lang="en-IN" sz="2000" dirty="0"/>
              <a:t>                     </a:t>
            </a:r>
            <a:r>
              <a:rPr lang="en-IN" sz="2000" dirty="0" err="1"/>
              <a:t>Occulesis</a:t>
            </a:r>
            <a:endParaRPr lang="en-IN" sz="2000" dirty="0"/>
          </a:p>
          <a:p>
            <a:pPr marL="0" indent="0">
              <a:buNone/>
            </a:pPr>
            <a:r>
              <a:rPr lang="en-IN" sz="2000" dirty="0"/>
              <a:t>                     Paralanguage</a:t>
            </a:r>
          </a:p>
          <a:p>
            <a:pPr marL="0" indent="0">
              <a:buNone/>
            </a:pPr>
            <a:r>
              <a:rPr lang="en-IN" sz="2000" dirty="0"/>
              <a:t>                     Proxemics</a:t>
            </a:r>
          </a:p>
          <a:p>
            <a:pPr marL="0" indent="0">
              <a:buNone/>
            </a:pPr>
            <a:r>
              <a:rPr lang="en-IN" sz="2000" dirty="0"/>
              <a:t>                     </a:t>
            </a:r>
            <a:r>
              <a:rPr lang="en-IN" sz="2000" dirty="0" err="1"/>
              <a:t>Artifacts</a:t>
            </a:r>
            <a:endParaRPr lang="en-IN" sz="2000" dirty="0"/>
          </a:p>
          <a:p>
            <a:pPr marL="0" indent="0">
              <a:buNone/>
            </a:pPr>
            <a:r>
              <a:rPr lang="en-IN" sz="2000" dirty="0"/>
              <a:t>                     Chronemics</a:t>
            </a:r>
          </a:p>
          <a:p>
            <a:pPr marL="0" indent="0">
              <a:buNone/>
            </a:pPr>
            <a:r>
              <a:rPr lang="en-IN" sz="2000" dirty="0"/>
              <a:t>                     </a:t>
            </a:r>
            <a:r>
              <a:rPr lang="en-IN" sz="2000" dirty="0" err="1"/>
              <a:t>Tactilics</a:t>
            </a:r>
            <a:endParaRPr lang="en-IN" sz="2000" dirty="0"/>
          </a:p>
          <a:p>
            <a:pPr marL="0" indent="0" algn="ctr">
              <a:buNone/>
            </a:pPr>
            <a:endParaRPr lang="en-IN" sz="2000" dirty="0"/>
          </a:p>
        </p:txBody>
      </p:sp>
      <p:cxnSp>
        <p:nvCxnSpPr>
          <p:cNvPr id="9" name="Straight Connector 8">
            <a:extLst>
              <a:ext uri="{FF2B5EF4-FFF2-40B4-BE49-F238E27FC236}">
                <a16:creationId xmlns:a16="http://schemas.microsoft.com/office/drawing/2014/main" id="{128091D5-26A5-47A4-ADE5-40E3E32AC31E}"/>
              </a:ext>
            </a:extLst>
          </p:cNvPr>
          <p:cNvCxnSpPr>
            <a:cxnSpLocks/>
          </p:cNvCxnSpPr>
          <p:nvPr/>
        </p:nvCxnSpPr>
        <p:spPr>
          <a:xfrm>
            <a:off x="6223247" y="470517"/>
            <a:ext cx="0" cy="41725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8EDE78A7-1F9D-4B62-992F-C4BE3B8AB586}"/>
              </a:ext>
            </a:extLst>
          </p:cNvPr>
          <p:cNvCxnSpPr>
            <a:cxnSpLocks/>
          </p:cNvCxnSpPr>
          <p:nvPr/>
        </p:nvCxnSpPr>
        <p:spPr>
          <a:xfrm>
            <a:off x="4327865" y="878888"/>
            <a:ext cx="5979110"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9BEA00C6-FFE0-4BD8-B326-0B02EA1CE7CA}"/>
              </a:ext>
            </a:extLst>
          </p:cNvPr>
          <p:cNvCxnSpPr/>
          <p:nvPr/>
        </p:nvCxnSpPr>
        <p:spPr>
          <a:xfrm>
            <a:off x="4327865" y="878888"/>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98A676FA-044B-4480-B1FD-B9C5751EAC27}"/>
              </a:ext>
            </a:extLst>
          </p:cNvPr>
          <p:cNvCxnSpPr/>
          <p:nvPr/>
        </p:nvCxnSpPr>
        <p:spPr>
          <a:xfrm>
            <a:off x="10306975" y="878888"/>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B318AD34-185D-4821-BF2D-61F4CEA8B1C7}"/>
              </a:ext>
            </a:extLst>
          </p:cNvPr>
          <p:cNvCxnSpPr>
            <a:cxnSpLocks/>
          </p:cNvCxnSpPr>
          <p:nvPr/>
        </p:nvCxnSpPr>
        <p:spPr>
          <a:xfrm>
            <a:off x="4329345" y="1697115"/>
            <a:ext cx="0" cy="220462"/>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7586FFBB-0A84-4CD3-9C60-696B4C224A33}"/>
              </a:ext>
            </a:extLst>
          </p:cNvPr>
          <p:cNvCxnSpPr>
            <a:cxnSpLocks/>
          </p:cNvCxnSpPr>
          <p:nvPr/>
        </p:nvCxnSpPr>
        <p:spPr>
          <a:xfrm>
            <a:off x="1151139" y="1919055"/>
            <a:ext cx="597911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FF0651C9-F993-434E-B84F-820452145067}"/>
              </a:ext>
            </a:extLst>
          </p:cNvPr>
          <p:cNvCxnSpPr>
            <a:cxnSpLocks/>
          </p:cNvCxnSpPr>
          <p:nvPr/>
        </p:nvCxnSpPr>
        <p:spPr>
          <a:xfrm>
            <a:off x="1151139" y="1917577"/>
            <a:ext cx="0" cy="284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C3D671E-427A-4640-B389-2F52A26E6D83}"/>
              </a:ext>
            </a:extLst>
          </p:cNvPr>
          <p:cNvCxnSpPr>
            <a:cxnSpLocks/>
          </p:cNvCxnSpPr>
          <p:nvPr/>
        </p:nvCxnSpPr>
        <p:spPr>
          <a:xfrm>
            <a:off x="7128771" y="1917577"/>
            <a:ext cx="0" cy="284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61FCA59F-EA33-41A7-8FD0-9E6E6AD18A1A}"/>
              </a:ext>
            </a:extLst>
          </p:cNvPr>
          <p:cNvCxnSpPr>
            <a:cxnSpLocks/>
          </p:cNvCxnSpPr>
          <p:nvPr/>
        </p:nvCxnSpPr>
        <p:spPr>
          <a:xfrm>
            <a:off x="4739198" y="1917577"/>
            <a:ext cx="0" cy="284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D96AB1BA-D424-462B-887B-1C9BD5DAC5C2}"/>
              </a:ext>
            </a:extLst>
          </p:cNvPr>
          <p:cNvCxnSpPr>
            <a:cxnSpLocks/>
          </p:cNvCxnSpPr>
          <p:nvPr/>
        </p:nvCxnSpPr>
        <p:spPr>
          <a:xfrm>
            <a:off x="3008052" y="1917577"/>
            <a:ext cx="0" cy="284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8E7E1E0A-7B04-43AF-8FD8-780FB5B8BC7A}"/>
              </a:ext>
            </a:extLst>
          </p:cNvPr>
          <p:cNvCxnSpPr>
            <a:cxnSpLocks/>
          </p:cNvCxnSpPr>
          <p:nvPr/>
        </p:nvCxnSpPr>
        <p:spPr>
          <a:xfrm>
            <a:off x="7128771" y="2550851"/>
            <a:ext cx="0" cy="220462"/>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56E62C86-F6A2-43AB-A5C3-D7CF75A75620}"/>
              </a:ext>
            </a:extLst>
          </p:cNvPr>
          <p:cNvCxnSpPr>
            <a:cxnSpLocks/>
          </p:cNvCxnSpPr>
          <p:nvPr/>
        </p:nvCxnSpPr>
        <p:spPr>
          <a:xfrm>
            <a:off x="4739198" y="2771313"/>
            <a:ext cx="3324686"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7F1653EB-C768-4B9C-8E40-D2584ED38689}"/>
              </a:ext>
            </a:extLst>
          </p:cNvPr>
          <p:cNvCxnSpPr/>
          <p:nvPr/>
        </p:nvCxnSpPr>
        <p:spPr>
          <a:xfrm>
            <a:off x="4739198" y="2771313"/>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570F0A5F-12B1-4FAC-8650-7890345D26B3}"/>
              </a:ext>
            </a:extLst>
          </p:cNvPr>
          <p:cNvCxnSpPr/>
          <p:nvPr/>
        </p:nvCxnSpPr>
        <p:spPr>
          <a:xfrm>
            <a:off x="8069803" y="2771313"/>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CEE6952-7FE0-429B-8209-842FB8BF3FC2}"/>
              </a:ext>
            </a:extLst>
          </p:cNvPr>
          <p:cNvCxnSpPr>
            <a:cxnSpLocks/>
          </p:cNvCxnSpPr>
          <p:nvPr/>
        </p:nvCxnSpPr>
        <p:spPr>
          <a:xfrm>
            <a:off x="4731802" y="3653162"/>
            <a:ext cx="0" cy="220462"/>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757C135C-6E0C-4FC5-B693-9FC4C192B128}"/>
              </a:ext>
            </a:extLst>
          </p:cNvPr>
          <p:cNvCxnSpPr>
            <a:cxnSpLocks/>
          </p:cNvCxnSpPr>
          <p:nvPr/>
        </p:nvCxnSpPr>
        <p:spPr>
          <a:xfrm>
            <a:off x="2352583" y="3873624"/>
            <a:ext cx="3870664"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76B29CB9-FEAF-4B9D-9181-23C4C75F70EC}"/>
              </a:ext>
            </a:extLst>
          </p:cNvPr>
          <p:cNvCxnSpPr/>
          <p:nvPr/>
        </p:nvCxnSpPr>
        <p:spPr>
          <a:xfrm>
            <a:off x="2352583" y="3873624"/>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D1919CAE-D516-453E-99CC-BAA936CF6B55}"/>
              </a:ext>
            </a:extLst>
          </p:cNvPr>
          <p:cNvCxnSpPr/>
          <p:nvPr/>
        </p:nvCxnSpPr>
        <p:spPr>
          <a:xfrm>
            <a:off x="6214371" y="3873624"/>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54FB2C0C-2E6C-4966-B6E1-0A3AFC697296}"/>
              </a:ext>
            </a:extLst>
          </p:cNvPr>
          <p:cNvCxnSpPr/>
          <p:nvPr/>
        </p:nvCxnSpPr>
        <p:spPr>
          <a:xfrm>
            <a:off x="4318989" y="3873624"/>
            <a:ext cx="0" cy="5415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90FE5E1C-43D9-4B4B-A791-80AAE7B40F66}"/>
              </a:ext>
            </a:extLst>
          </p:cNvPr>
          <p:cNvCxnSpPr>
            <a:cxnSpLocks/>
          </p:cNvCxnSpPr>
          <p:nvPr/>
        </p:nvCxnSpPr>
        <p:spPr>
          <a:xfrm flipH="1">
            <a:off x="8063884" y="3653162"/>
            <a:ext cx="2" cy="15313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BB5A01D0-5811-4326-8E14-C3E5E5FFF07A}"/>
              </a:ext>
            </a:extLst>
          </p:cNvPr>
          <p:cNvCxnSpPr>
            <a:cxnSpLocks/>
          </p:cNvCxnSpPr>
          <p:nvPr/>
        </p:nvCxnSpPr>
        <p:spPr>
          <a:xfrm>
            <a:off x="2256409" y="4771748"/>
            <a:ext cx="0" cy="220462"/>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75D419B3-AF71-42D1-99B3-8CCDD8557708}"/>
              </a:ext>
            </a:extLst>
          </p:cNvPr>
          <p:cNvCxnSpPr>
            <a:cxnSpLocks/>
          </p:cNvCxnSpPr>
          <p:nvPr/>
        </p:nvCxnSpPr>
        <p:spPr>
          <a:xfrm>
            <a:off x="649550" y="4992210"/>
            <a:ext cx="3105704" cy="0"/>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AA522ED7-ADBF-4731-A552-FA2D170563CF}"/>
              </a:ext>
            </a:extLst>
          </p:cNvPr>
          <p:cNvCxnSpPr>
            <a:cxnSpLocks/>
          </p:cNvCxnSpPr>
          <p:nvPr/>
        </p:nvCxnSpPr>
        <p:spPr>
          <a:xfrm>
            <a:off x="658430" y="4992210"/>
            <a:ext cx="0" cy="12576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46050333-FF2D-49BF-AAB1-8357F3DFA1D2}"/>
              </a:ext>
            </a:extLst>
          </p:cNvPr>
          <p:cNvCxnSpPr>
            <a:cxnSpLocks/>
          </p:cNvCxnSpPr>
          <p:nvPr/>
        </p:nvCxnSpPr>
        <p:spPr>
          <a:xfrm>
            <a:off x="3755254" y="4992210"/>
            <a:ext cx="0" cy="12576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E9872BB9-0699-417D-BCF7-AE76B095B851}"/>
              </a:ext>
            </a:extLst>
          </p:cNvPr>
          <p:cNvCxnSpPr/>
          <p:nvPr/>
        </p:nvCxnSpPr>
        <p:spPr>
          <a:xfrm>
            <a:off x="9215022" y="2450237"/>
            <a:ext cx="0" cy="2431742"/>
          </a:xfrm>
          <a:prstGeom prst="line">
            <a:avLst/>
          </a:prstGeom>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0ABF12EB-F91C-4F19-A5BD-4617101FD7D0}"/>
              </a:ext>
            </a:extLst>
          </p:cNvPr>
          <p:cNvCxnSpPr>
            <a:cxnSpLocks/>
          </p:cNvCxnSpPr>
          <p:nvPr/>
        </p:nvCxnSpPr>
        <p:spPr>
          <a:xfrm flipV="1">
            <a:off x="9215022" y="2451717"/>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5" name="Straight Arrow Connector 54">
            <a:extLst>
              <a:ext uri="{FF2B5EF4-FFF2-40B4-BE49-F238E27FC236}">
                <a16:creationId xmlns:a16="http://schemas.microsoft.com/office/drawing/2014/main" id="{F6E6ECA2-C78D-41C8-BABE-193E91031A28}"/>
              </a:ext>
            </a:extLst>
          </p:cNvPr>
          <p:cNvCxnSpPr>
            <a:cxnSpLocks/>
          </p:cNvCxnSpPr>
          <p:nvPr/>
        </p:nvCxnSpPr>
        <p:spPr>
          <a:xfrm flipV="1">
            <a:off x="9228337" y="4871621"/>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C0FBE1A5-CB97-4C8D-A290-DAC14861F6B4}"/>
              </a:ext>
            </a:extLst>
          </p:cNvPr>
          <p:cNvCxnSpPr>
            <a:cxnSpLocks/>
          </p:cNvCxnSpPr>
          <p:nvPr/>
        </p:nvCxnSpPr>
        <p:spPr>
          <a:xfrm flipV="1">
            <a:off x="9215022" y="4460706"/>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7" name="Straight Arrow Connector 56">
            <a:extLst>
              <a:ext uri="{FF2B5EF4-FFF2-40B4-BE49-F238E27FC236}">
                <a16:creationId xmlns:a16="http://schemas.microsoft.com/office/drawing/2014/main" id="{1B87160E-78C0-496E-9495-4D6C460AC7F7}"/>
              </a:ext>
            </a:extLst>
          </p:cNvPr>
          <p:cNvCxnSpPr>
            <a:cxnSpLocks/>
          </p:cNvCxnSpPr>
          <p:nvPr/>
        </p:nvCxnSpPr>
        <p:spPr>
          <a:xfrm flipV="1">
            <a:off x="9215021" y="4116281"/>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FADF5E7D-0B98-443F-AB04-8F4DD5D89589}"/>
              </a:ext>
            </a:extLst>
          </p:cNvPr>
          <p:cNvCxnSpPr>
            <a:cxnSpLocks/>
          </p:cNvCxnSpPr>
          <p:nvPr/>
        </p:nvCxnSpPr>
        <p:spPr>
          <a:xfrm flipV="1">
            <a:off x="9204664" y="3666109"/>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8716E51B-1E97-47C1-B32F-90E4A79170D2}"/>
              </a:ext>
            </a:extLst>
          </p:cNvPr>
          <p:cNvCxnSpPr>
            <a:cxnSpLocks/>
          </p:cNvCxnSpPr>
          <p:nvPr/>
        </p:nvCxnSpPr>
        <p:spPr>
          <a:xfrm flipV="1">
            <a:off x="9216502" y="3297201"/>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0" name="Straight Arrow Connector 59">
            <a:extLst>
              <a:ext uri="{FF2B5EF4-FFF2-40B4-BE49-F238E27FC236}">
                <a16:creationId xmlns:a16="http://schemas.microsoft.com/office/drawing/2014/main" id="{DA01EADC-EC30-4581-9B14-B4D0F03E4958}"/>
              </a:ext>
            </a:extLst>
          </p:cNvPr>
          <p:cNvCxnSpPr>
            <a:cxnSpLocks/>
          </p:cNvCxnSpPr>
          <p:nvPr/>
        </p:nvCxnSpPr>
        <p:spPr>
          <a:xfrm flipV="1">
            <a:off x="9216502" y="2871512"/>
            <a:ext cx="353625" cy="10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2" name="Straight Connector 61">
            <a:extLst>
              <a:ext uri="{FF2B5EF4-FFF2-40B4-BE49-F238E27FC236}">
                <a16:creationId xmlns:a16="http://schemas.microsoft.com/office/drawing/2014/main" id="{F34C8B90-B562-419F-9117-1810A59A6F9F}"/>
              </a:ext>
            </a:extLst>
          </p:cNvPr>
          <p:cNvCxnSpPr/>
          <p:nvPr/>
        </p:nvCxnSpPr>
        <p:spPr>
          <a:xfrm flipH="1">
            <a:off x="8868792" y="1697115"/>
            <a:ext cx="834501" cy="0"/>
          </a:xfrm>
          <a:prstGeom prst="line">
            <a:avLst/>
          </a:prstGeom>
        </p:spPr>
        <p:style>
          <a:lnRef idx="2">
            <a:schemeClr val="dk1"/>
          </a:lnRef>
          <a:fillRef idx="0">
            <a:schemeClr val="dk1"/>
          </a:fillRef>
          <a:effectRef idx="1">
            <a:schemeClr val="dk1"/>
          </a:effectRef>
          <a:fontRef idx="minor">
            <a:schemeClr val="tx1"/>
          </a:fontRef>
        </p:style>
      </p:cxnSp>
      <p:cxnSp>
        <p:nvCxnSpPr>
          <p:cNvPr id="64" name="Straight Connector 63">
            <a:extLst>
              <a:ext uri="{FF2B5EF4-FFF2-40B4-BE49-F238E27FC236}">
                <a16:creationId xmlns:a16="http://schemas.microsoft.com/office/drawing/2014/main" id="{3F1F8AF4-3EDE-46CE-B85A-450AD9A03689}"/>
              </a:ext>
            </a:extLst>
          </p:cNvPr>
          <p:cNvCxnSpPr/>
          <p:nvPr/>
        </p:nvCxnSpPr>
        <p:spPr>
          <a:xfrm>
            <a:off x="8868792" y="1697115"/>
            <a:ext cx="0" cy="2160231"/>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a:extLst>
              <a:ext uri="{FF2B5EF4-FFF2-40B4-BE49-F238E27FC236}">
                <a16:creationId xmlns:a16="http://schemas.microsoft.com/office/drawing/2014/main" id="{EB4B7976-A5ED-4267-AB2B-865B34F2FC6D}"/>
              </a:ext>
            </a:extLst>
          </p:cNvPr>
          <p:cNvCxnSpPr/>
          <p:nvPr/>
        </p:nvCxnSpPr>
        <p:spPr>
          <a:xfrm>
            <a:off x="8861394" y="3857346"/>
            <a:ext cx="366943"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9204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FACE TO FACE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lstStyle/>
          <a:p>
            <a:pPr algn="just">
              <a:lnSpc>
                <a:spcPct val="150000"/>
              </a:lnSpc>
            </a:pPr>
            <a:r>
              <a:rPr lang="en-IN" b="1" dirty="0"/>
              <a:t>Merits:</a:t>
            </a:r>
          </a:p>
          <a:p>
            <a:pPr marL="457200" indent="-457200" algn="just">
              <a:lnSpc>
                <a:spcPct val="150000"/>
              </a:lnSpc>
              <a:buClrTx/>
              <a:buFont typeface="+mj-lt"/>
              <a:buAutoNum type="arabicPeriod"/>
            </a:pPr>
            <a:r>
              <a:rPr lang="en-IN" dirty="0"/>
              <a:t>Facial expressions and gestures help to communicate better.</a:t>
            </a:r>
          </a:p>
          <a:p>
            <a:pPr marL="457200" indent="-457200" algn="just">
              <a:lnSpc>
                <a:spcPct val="150000"/>
              </a:lnSpc>
              <a:buClrTx/>
              <a:buFont typeface="+mj-lt"/>
              <a:buAutoNum type="arabicPeriod"/>
            </a:pPr>
            <a:r>
              <a:rPr lang="en-IN" dirty="0"/>
              <a:t>Particularly suitable for discussion.</a:t>
            </a:r>
          </a:p>
          <a:p>
            <a:pPr marL="0" indent="0" algn="just">
              <a:lnSpc>
                <a:spcPct val="150000"/>
              </a:lnSpc>
              <a:buClrTx/>
              <a:buNone/>
            </a:pPr>
            <a:r>
              <a:rPr lang="en-IN" b="1" dirty="0"/>
              <a:t>Demerits:</a:t>
            </a:r>
          </a:p>
          <a:p>
            <a:pPr marL="457200" indent="-457200" algn="just">
              <a:lnSpc>
                <a:spcPct val="150000"/>
              </a:lnSpc>
              <a:buClrTx/>
              <a:buFont typeface="+mj-lt"/>
              <a:buAutoNum type="arabicPeriod"/>
            </a:pPr>
            <a:r>
              <a:rPr lang="en-IN" dirty="0"/>
              <a:t>Difficult to practise in large-sized organizations.</a:t>
            </a:r>
          </a:p>
          <a:p>
            <a:pPr marL="457200" indent="-457200" algn="just">
              <a:lnSpc>
                <a:spcPct val="150000"/>
              </a:lnSpc>
              <a:buClrTx/>
              <a:buFont typeface="+mj-lt"/>
              <a:buAutoNum type="arabicPeriod"/>
            </a:pPr>
            <a:r>
              <a:rPr lang="en-IN" dirty="0"/>
              <a:t>Not effective in large gatherings.</a:t>
            </a:r>
          </a:p>
          <a:p>
            <a:pPr marL="457200" indent="-457200" algn="just">
              <a:lnSpc>
                <a:spcPct val="150000"/>
              </a:lnSpc>
              <a:buClrTx/>
              <a:buFont typeface="+mj-lt"/>
              <a:buAutoNum type="arabicPeriod"/>
            </a:pPr>
            <a:r>
              <a:rPr lang="en-IN" dirty="0"/>
              <a:t>Ineffective if the listener is not attentive.</a:t>
            </a:r>
          </a:p>
        </p:txBody>
      </p:sp>
    </p:spTree>
    <p:extLst>
      <p:ext uri="{BB962C8B-B14F-4D97-AF65-F5344CB8AC3E}">
        <p14:creationId xmlns:p14="http://schemas.microsoft.com/office/powerpoint/2010/main" val="2140044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VISUAL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fontScale="92500" lnSpcReduction="10000"/>
          </a:bodyPr>
          <a:lstStyle/>
          <a:p>
            <a:pPr algn="just">
              <a:lnSpc>
                <a:spcPct val="150000"/>
              </a:lnSpc>
            </a:pPr>
            <a:r>
              <a:rPr lang="en-IN" dirty="0"/>
              <a:t>Encompasses gestures and facial expressions, tables and charts, graphs, diagrams, posters, slides, film strips, etc.</a:t>
            </a:r>
          </a:p>
          <a:p>
            <a:pPr algn="just">
              <a:lnSpc>
                <a:spcPct val="150000"/>
              </a:lnSpc>
            </a:pPr>
            <a:r>
              <a:rPr lang="en-IN" dirty="0"/>
              <a:t>Mime is an old art in which ideas and emotions are communicated through facial expressions and gestures. Example: two pieces of bone put in a cross-wise fashion with a skull placed in between and they signify danger.</a:t>
            </a:r>
          </a:p>
          <a:p>
            <a:pPr algn="just">
              <a:lnSpc>
                <a:spcPct val="150000"/>
              </a:lnSpc>
            </a:pPr>
            <a:r>
              <a:rPr lang="en-IN" dirty="0"/>
              <a:t>Communication through such visuals is very effective because it is sure and instantaneous. No words are uttered, no signs made, and yet the message gets across. </a:t>
            </a:r>
          </a:p>
          <a:p>
            <a:pPr algn="just">
              <a:lnSpc>
                <a:spcPct val="150000"/>
              </a:lnSpc>
            </a:pPr>
            <a:r>
              <a:rPr lang="en-IN" dirty="0"/>
              <a:t>Visual communication can be used to transmit very elementary and simple ideas, orders, warnings. It can be effectively used only in combination with other media.</a:t>
            </a:r>
          </a:p>
        </p:txBody>
      </p:sp>
    </p:spTree>
    <p:extLst>
      <p:ext uri="{BB962C8B-B14F-4D97-AF65-F5344CB8AC3E}">
        <p14:creationId xmlns:p14="http://schemas.microsoft.com/office/powerpoint/2010/main" val="2393137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AUDIO-VISUAL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lnSpcReduction="10000"/>
          </a:bodyPr>
          <a:lstStyle/>
          <a:p>
            <a:pPr algn="just">
              <a:lnSpc>
                <a:spcPct val="150000"/>
              </a:lnSpc>
            </a:pPr>
            <a:r>
              <a:rPr lang="en-IN" dirty="0"/>
              <a:t>Encompasses television and cinema films that combine the visual impact with narration.</a:t>
            </a:r>
          </a:p>
          <a:p>
            <a:pPr algn="just">
              <a:lnSpc>
                <a:spcPct val="150000"/>
              </a:lnSpc>
            </a:pPr>
            <a:r>
              <a:rPr lang="en-IN" dirty="0"/>
              <a:t>A combination of sight and sound – may make use of the written word also.</a:t>
            </a:r>
          </a:p>
          <a:p>
            <a:pPr algn="just">
              <a:lnSpc>
                <a:spcPct val="150000"/>
              </a:lnSpc>
            </a:pPr>
            <a:r>
              <a:rPr lang="en-IN" dirty="0"/>
              <a:t>Visual communication is not found to be adequate in itself. People will just casually glance at it and let it go at that. It is quite likely that they will miss the message. But if the slides are accompanied with explanation and narration, it will facilitate interpretation and ensure that the message is driven home. Besides, information transmitted through audio-visual means is retained much longer than through any other means. It is a matter of common experience that people can easily recall some of the powerfully depicted scenes of a movie years after they have seen it.</a:t>
            </a:r>
          </a:p>
        </p:txBody>
      </p:sp>
    </p:spTree>
    <p:extLst>
      <p:ext uri="{BB962C8B-B14F-4D97-AF65-F5344CB8AC3E}">
        <p14:creationId xmlns:p14="http://schemas.microsoft.com/office/powerpoint/2010/main" val="3182028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AUDIO-VISUAL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fontScale="92500"/>
          </a:bodyPr>
          <a:lstStyle/>
          <a:p>
            <a:pPr algn="just">
              <a:lnSpc>
                <a:spcPct val="150000"/>
              </a:lnSpc>
            </a:pPr>
            <a:r>
              <a:rPr lang="en-IN" dirty="0"/>
              <a:t>Audio-visual communication is found most suitable for mass publicity, mass propaganda and mass education. Large business houses frequently make use of this technique to educate their workers and to popularise their products. The working of a new household appliance like a mixer or a washing machine, the effectiveness of a new detergent powder, the freshness of new designs in suiting's and shirting's can be effectively demonstrated through audio-visual means. Within the organisation, the workers can be educated by suitable demonstrations on the close-circuit television screen. </a:t>
            </a:r>
          </a:p>
          <a:p>
            <a:pPr algn="just">
              <a:lnSpc>
                <a:spcPct val="150000"/>
              </a:lnSpc>
            </a:pPr>
            <a:r>
              <a:rPr lang="en-IN" dirty="0"/>
              <a:t>To use this technique effectively, it is necessary to make the films and slides attractive and interesting, and the narration clear, precise, lucid and easily understandable. It is also advisable to keep the films short and to screen them at an appropriate time.</a:t>
            </a:r>
          </a:p>
        </p:txBody>
      </p:sp>
    </p:spTree>
    <p:extLst>
      <p:ext uri="{BB962C8B-B14F-4D97-AF65-F5344CB8AC3E}">
        <p14:creationId xmlns:p14="http://schemas.microsoft.com/office/powerpoint/2010/main" val="4044205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COMPUTER-BASED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a:bodyPr>
          <a:lstStyle/>
          <a:p>
            <a:pPr algn="just">
              <a:lnSpc>
                <a:spcPct val="150000"/>
              </a:lnSpc>
            </a:pPr>
            <a:r>
              <a:rPr lang="en-IN" dirty="0"/>
              <a:t>Computer technology has dramatically changed the landscape of business communication today. It is fast annihilating the barriers of time and space and the concept of our world turning into a small global village now appears to be a distinct and near possibility. For it is not possible to communicate instantaneously with people inhabiting the remotest places possible. </a:t>
            </a:r>
          </a:p>
          <a:p>
            <a:pPr algn="just">
              <a:lnSpc>
                <a:spcPct val="150000"/>
              </a:lnSpc>
            </a:pPr>
            <a:r>
              <a:rPr lang="en-IN" dirty="0"/>
              <a:t>In earlier times, the manager dictated a letter to his secretary. When the secretary brought it typed, he reviewed it, revised it and got it retyped. In all probability he again made a few modifications and got the final draft typed. The envelope was typed too. The letter was dropped in the mail and was delivered at the destination several years later. The whole process was quite cumbersome and time-consuming.</a:t>
            </a:r>
          </a:p>
        </p:txBody>
      </p:sp>
    </p:spTree>
    <p:extLst>
      <p:ext uri="{BB962C8B-B14F-4D97-AF65-F5344CB8AC3E}">
        <p14:creationId xmlns:p14="http://schemas.microsoft.com/office/powerpoint/2010/main" val="805832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COMPUTER-BASED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a:bodyPr>
          <a:lstStyle/>
          <a:p>
            <a:pPr algn="just">
              <a:lnSpc>
                <a:spcPct val="150000"/>
              </a:lnSpc>
            </a:pPr>
            <a:r>
              <a:rPr lang="en-IN" dirty="0"/>
              <a:t>For example, if two persons have the facility of two computer terminals connected on network. One of them types a message on his computer. S/he can edit it, alter it, or reword it as many times as s/he likes without wasting any time. When s/he is fully satisfied, s/he just presses a button and the message is immediately transmitted to its destination. At the other end, the receiver can open the mail, read the message on the monitor and immediately respond to it, or attend to it at their leisure. The whole process takes hardly more than a few minutes.</a:t>
            </a:r>
          </a:p>
          <a:p>
            <a:pPr algn="just">
              <a:lnSpc>
                <a:spcPct val="150000"/>
              </a:lnSpc>
            </a:pPr>
            <a:r>
              <a:rPr lang="en-IN" dirty="0"/>
              <a:t>Fax, voice mail, E-mail (electronic mail), cellular phones, telephone answering machines, video conferencing, etc., are some of the computer-based media of communication</a:t>
            </a:r>
          </a:p>
        </p:txBody>
      </p:sp>
    </p:spTree>
    <p:extLst>
      <p:ext uri="{BB962C8B-B14F-4D97-AF65-F5344CB8AC3E}">
        <p14:creationId xmlns:p14="http://schemas.microsoft.com/office/powerpoint/2010/main" val="3956484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COMPUTER-BASED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a:bodyPr>
          <a:lstStyle/>
          <a:p>
            <a:pPr algn="just">
              <a:lnSpc>
                <a:spcPct val="150000"/>
              </a:lnSpc>
            </a:pPr>
            <a:r>
              <a:rPr lang="en-IN" b="1" dirty="0"/>
              <a:t>Advantages of computer technology:</a:t>
            </a:r>
          </a:p>
          <a:p>
            <a:pPr marL="457200" indent="-457200" algn="just">
              <a:lnSpc>
                <a:spcPct val="150000"/>
              </a:lnSpc>
              <a:buClrTx/>
              <a:buFont typeface="+mj-lt"/>
              <a:buAutoNum type="arabicPeriod"/>
            </a:pPr>
            <a:r>
              <a:rPr lang="en-IN" dirty="0"/>
              <a:t>The quickest means of communication.</a:t>
            </a:r>
          </a:p>
          <a:p>
            <a:pPr marL="457200" indent="-457200" algn="just">
              <a:lnSpc>
                <a:spcPct val="150000"/>
              </a:lnSpc>
              <a:buClrTx/>
              <a:buFont typeface="+mj-lt"/>
              <a:buAutoNum type="arabicPeriod"/>
            </a:pPr>
            <a:r>
              <a:rPr lang="en-IN" dirty="0"/>
              <a:t>Space no longer a barrier to communication.</a:t>
            </a:r>
          </a:p>
          <a:p>
            <a:pPr marL="457200" indent="-457200" algn="just">
              <a:lnSpc>
                <a:spcPct val="150000"/>
              </a:lnSpc>
              <a:buClrTx/>
              <a:buFont typeface="+mj-lt"/>
              <a:buAutoNum type="arabicPeriod"/>
            </a:pPr>
            <a:r>
              <a:rPr lang="en-IN" dirty="0"/>
              <a:t>Video conferencing can replace personal meetings.</a:t>
            </a:r>
          </a:p>
          <a:p>
            <a:pPr marL="457200" indent="-457200" algn="just">
              <a:lnSpc>
                <a:spcPct val="150000"/>
              </a:lnSpc>
              <a:buClrTx/>
              <a:buFont typeface="+mj-lt"/>
              <a:buAutoNum type="arabicPeriod"/>
            </a:pPr>
            <a:r>
              <a:rPr lang="en-IN" dirty="0"/>
              <a:t>World-wide web as a publishing platform. </a:t>
            </a:r>
          </a:p>
        </p:txBody>
      </p:sp>
    </p:spTree>
    <p:extLst>
      <p:ext uri="{BB962C8B-B14F-4D97-AF65-F5344CB8AC3E}">
        <p14:creationId xmlns:p14="http://schemas.microsoft.com/office/powerpoint/2010/main" val="658505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COMPUTER-BASED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a:bodyPr>
          <a:lstStyle/>
          <a:p>
            <a:pPr algn="just">
              <a:lnSpc>
                <a:spcPct val="150000"/>
              </a:lnSpc>
            </a:pPr>
            <a:r>
              <a:rPr lang="en-IN" b="1" dirty="0"/>
              <a:t>Advantages of computer technology:</a:t>
            </a:r>
          </a:p>
          <a:p>
            <a:pPr marL="457200" indent="-457200" algn="just">
              <a:lnSpc>
                <a:spcPct val="150000"/>
              </a:lnSpc>
              <a:buClrTx/>
              <a:buFont typeface="+mj-lt"/>
              <a:buAutoNum type="arabicPeriod" startAt="5"/>
            </a:pPr>
            <a:r>
              <a:rPr lang="en-IN" dirty="0"/>
              <a:t>Better means of keeping permanent record of valuable and bulky data.</a:t>
            </a:r>
          </a:p>
          <a:p>
            <a:pPr marL="0" indent="0" algn="just">
              <a:lnSpc>
                <a:spcPct val="150000"/>
              </a:lnSpc>
              <a:buClrTx/>
              <a:buNone/>
            </a:pPr>
            <a:r>
              <a:rPr lang="en-IN" dirty="0"/>
              <a:t>        This sort of storage has four distinct advantages:</a:t>
            </a:r>
          </a:p>
          <a:p>
            <a:pPr marL="635508" lvl="1" indent="-342900" algn="just">
              <a:lnSpc>
                <a:spcPct val="150000"/>
              </a:lnSpc>
              <a:buClrTx/>
              <a:buFont typeface="+mj-lt"/>
              <a:buAutoNum type="alphaLcPeriod"/>
            </a:pPr>
            <a:r>
              <a:rPr lang="en-IN" dirty="0"/>
              <a:t>Easy to store;</a:t>
            </a:r>
          </a:p>
          <a:p>
            <a:pPr marL="635508" lvl="1" indent="-342900" algn="just">
              <a:lnSpc>
                <a:spcPct val="150000"/>
              </a:lnSpc>
              <a:buClrTx/>
              <a:buFont typeface="+mj-lt"/>
              <a:buAutoNum type="alphaLcPeriod"/>
            </a:pPr>
            <a:r>
              <a:rPr lang="en-IN" dirty="0"/>
              <a:t>Equally easy to retrieve;</a:t>
            </a:r>
          </a:p>
          <a:p>
            <a:pPr marL="635508" lvl="1" indent="-342900" algn="just">
              <a:lnSpc>
                <a:spcPct val="150000"/>
              </a:lnSpc>
              <a:buClrTx/>
              <a:buFont typeface="+mj-lt"/>
              <a:buAutoNum type="alphaLcPeriod"/>
            </a:pPr>
            <a:r>
              <a:rPr lang="en-IN" dirty="0"/>
              <a:t>Since it is stored in a compressed format, it is possible to store even bulky data.</a:t>
            </a:r>
          </a:p>
          <a:p>
            <a:pPr marL="635508" lvl="1" indent="-342900" algn="just">
              <a:lnSpc>
                <a:spcPct val="150000"/>
              </a:lnSpc>
              <a:buClrTx/>
              <a:buFont typeface="+mj-lt"/>
              <a:buAutoNum type="alphaLcPeriod"/>
            </a:pPr>
            <a:r>
              <a:rPr lang="en-IN" dirty="0"/>
              <a:t>If the computer is networked, this information can be shared and accessed by a large community of people.</a:t>
            </a:r>
          </a:p>
        </p:txBody>
      </p:sp>
    </p:spTree>
    <p:extLst>
      <p:ext uri="{BB962C8B-B14F-4D97-AF65-F5344CB8AC3E}">
        <p14:creationId xmlns:p14="http://schemas.microsoft.com/office/powerpoint/2010/main" val="1102486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COMPUTER-BASED COMMUNICATION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a:bodyPr>
          <a:lstStyle/>
          <a:p>
            <a:pPr algn="just">
              <a:lnSpc>
                <a:spcPct val="150000"/>
              </a:lnSpc>
            </a:pPr>
            <a:r>
              <a:rPr lang="en-IN" b="1" dirty="0"/>
              <a:t>Limitations:</a:t>
            </a:r>
          </a:p>
          <a:p>
            <a:pPr marL="457200" indent="-457200" algn="just">
              <a:lnSpc>
                <a:spcPct val="150000"/>
              </a:lnSpc>
              <a:buClrTx/>
              <a:buFont typeface="+mj-lt"/>
              <a:buAutoNum type="arabicPeriod"/>
            </a:pPr>
            <a:r>
              <a:rPr lang="en-IN" dirty="0"/>
              <a:t>Uncertain legal validity.</a:t>
            </a:r>
          </a:p>
          <a:p>
            <a:pPr marL="457200" indent="-457200" algn="just">
              <a:lnSpc>
                <a:spcPct val="150000"/>
              </a:lnSpc>
              <a:buClrTx/>
              <a:buFont typeface="+mj-lt"/>
              <a:buAutoNum type="arabicPeriod"/>
            </a:pPr>
            <a:r>
              <a:rPr lang="en-IN" dirty="0"/>
              <a:t>Fear of undesirable leakage.</a:t>
            </a:r>
          </a:p>
          <a:p>
            <a:pPr marL="457200" indent="-457200" algn="just">
              <a:lnSpc>
                <a:spcPct val="150000"/>
              </a:lnSpc>
              <a:buClrTx/>
              <a:buFont typeface="+mj-lt"/>
              <a:buAutoNum type="arabicPeriod"/>
            </a:pPr>
            <a:r>
              <a:rPr lang="en-IN" dirty="0"/>
              <a:t>The virus malady.</a:t>
            </a:r>
          </a:p>
        </p:txBody>
      </p:sp>
    </p:spTree>
    <p:extLst>
      <p:ext uri="{BB962C8B-B14F-4D97-AF65-F5344CB8AC3E}">
        <p14:creationId xmlns:p14="http://schemas.microsoft.com/office/powerpoint/2010/main" val="23652427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SILENCE</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normAutofit/>
          </a:bodyPr>
          <a:lstStyle/>
          <a:p>
            <a:pPr algn="just">
              <a:lnSpc>
                <a:spcPct val="150000"/>
              </a:lnSpc>
            </a:pPr>
            <a:r>
              <a:rPr lang="en-IN" dirty="0"/>
              <a:t>We do not communicate through words, signs and signals alone, we communicate through silence also. ‘Silence is more eloquent than words’ is not a meaningless adage. It is not unusual to come across a situation in which nothing can express one’s response so effectively as silence. Silence can effectively communicate a number of responses. </a:t>
            </a:r>
          </a:p>
          <a:p>
            <a:pPr algn="just">
              <a:lnSpc>
                <a:spcPct val="150000"/>
              </a:lnSpc>
            </a:pPr>
            <a:r>
              <a:rPr lang="en-IN" dirty="0"/>
              <a:t>Silence may signify communication gap, respect, fear, refusal, disapproval, anger, resentment and/or lack of interest. </a:t>
            </a:r>
          </a:p>
          <a:p>
            <a:pPr algn="just">
              <a:lnSpc>
                <a:spcPct val="150000"/>
              </a:lnSpc>
            </a:pPr>
            <a:endParaRPr lang="en-IN" dirty="0"/>
          </a:p>
        </p:txBody>
      </p:sp>
    </p:spTree>
    <p:extLst>
      <p:ext uri="{BB962C8B-B14F-4D97-AF65-F5344CB8AC3E}">
        <p14:creationId xmlns:p14="http://schemas.microsoft.com/office/powerpoint/2010/main" val="1521556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r>
              <a:rPr lang="en-IN" dirty="0"/>
              <a:t>Definition</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lstStyle/>
          <a:p>
            <a:pPr algn="just">
              <a:lnSpc>
                <a:spcPct val="150000"/>
              </a:lnSpc>
              <a:buFont typeface="Wingdings" pitchFamily="2" charset="2"/>
              <a:buChar char="Ø"/>
            </a:pPr>
            <a:r>
              <a:rPr lang="en-IN" dirty="0"/>
              <a:t>The word “communication” is derived from a Latin word “communis” which means “to share”.</a:t>
            </a:r>
          </a:p>
          <a:p>
            <a:pPr algn="just">
              <a:lnSpc>
                <a:spcPct val="150000"/>
              </a:lnSpc>
              <a:buFont typeface="Wingdings" pitchFamily="2" charset="2"/>
              <a:buChar char="Ø"/>
            </a:pPr>
            <a:r>
              <a:rPr lang="en-IN" dirty="0"/>
              <a:t> For a layman communication is to exchange information. </a:t>
            </a:r>
          </a:p>
          <a:p>
            <a:pPr algn="just">
              <a:lnSpc>
                <a:spcPct val="150000"/>
              </a:lnSpc>
              <a:buFont typeface="Wingdings" pitchFamily="2" charset="2"/>
              <a:buChar char="Ø"/>
            </a:pPr>
            <a:r>
              <a:rPr lang="en-IN" dirty="0"/>
              <a:t>For a professional communication is the transmission of information, ideas, emotions, skills through the use of symbols, words, figures and graphs.</a:t>
            </a:r>
          </a:p>
          <a:p>
            <a:pPr algn="just">
              <a:lnSpc>
                <a:spcPct val="150000"/>
              </a:lnSpc>
              <a:buFont typeface="Wingdings" pitchFamily="2" charset="2"/>
              <a:buChar char="Ø"/>
            </a:pPr>
            <a:r>
              <a:rPr lang="en-IN" dirty="0"/>
              <a:t> The process of transformation is called communication.</a:t>
            </a:r>
          </a:p>
          <a:p>
            <a:pPr algn="just">
              <a:lnSpc>
                <a:spcPct val="150000"/>
              </a:lnSpc>
              <a:buFont typeface="Wingdings" pitchFamily="2" charset="2"/>
              <a:buChar char="Ø"/>
            </a:pPr>
            <a:r>
              <a:rPr lang="en-US" dirty="0"/>
              <a:t>Communication is a two-way process.</a:t>
            </a:r>
          </a:p>
          <a:p>
            <a:pPr algn="just">
              <a:lnSpc>
                <a:spcPct val="150000"/>
              </a:lnSpc>
              <a:buFont typeface="Wingdings" pitchFamily="2" charset="2"/>
              <a:buChar char="Ø"/>
            </a:pPr>
            <a:endParaRPr lang="en-IN" dirty="0"/>
          </a:p>
        </p:txBody>
      </p:sp>
    </p:spTree>
    <p:extLst>
      <p:ext uri="{BB962C8B-B14F-4D97-AF65-F5344CB8AC3E}">
        <p14:creationId xmlns:p14="http://schemas.microsoft.com/office/powerpoint/2010/main" val="17283172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0B29E-3B1F-4ACF-AE63-B0C80BA401BA}"/>
              </a:ext>
            </a:extLst>
          </p:cNvPr>
          <p:cNvSpPr>
            <a:spLocks noGrp="1"/>
          </p:cNvSpPr>
          <p:nvPr>
            <p:ph type="title"/>
          </p:nvPr>
        </p:nvSpPr>
        <p:spPr>
          <a:xfrm>
            <a:off x="1097280" y="286603"/>
            <a:ext cx="10058400" cy="1293622"/>
          </a:xfrm>
        </p:spPr>
        <p:txBody>
          <a:bodyPr>
            <a:normAutofit/>
          </a:bodyPr>
          <a:lstStyle/>
          <a:p>
            <a:pPr algn="ctr"/>
            <a:r>
              <a:rPr lang="en-IN" dirty="0"/>
              <a:t>SILENCE</a:t>
            </a:r>
          </a:p>
        </p:txBody>
      </p:sp>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a:ln>
            <a:solidFill>
              <a:schemeClr val="bg1"/>
            </a:solidFill>
          </a:ln>
        </p:spPr>
        <p:txBody>
          <a:bodyPr>
            <a:normAutofit/>
          </a:bodyPr>
          <a:lstStyle/>
          <a:p>
            <a:pPr algn="just">
              <a:lnSpc>
                <a:spcPct val="150000"/>
              </a:lnSpc>
            </a:pPr>
            <a:r>
              <a:rPr lang="en-IN" dirty="0"/>
              <a:t>The most effective use of silence can be made by giving a slight pause before or after making an important point during a speech. This is what the most successful orators usually do. A slight pause before an important </a:t>
            </a:r>
            <a:r>
              <a:rPr lang="en-IN" dirty="0">
                <a:solidFill>
                  <a:schemeClr val="tx1"/>
                </a:solidFill>
                <a:highlight>
                  <a:srgbClr val="FFFF00"/>
                </a:highlight>
              </a:rPr>
              <a:t>talk</a:t>
            </a:r>
            <a:r>
              <a:rPr lang="en-IN" dirty="0"/>
              <a:t> creates suspense; it raises a sense of anticipation and the audience listens to the next point more attentively. And a slight pause afterwards suggests that something very important has been said and the speaker desires his audience to assimilate it and realize its significance before he passes on to the next point.</a:t>
            </a:r>
          </a:p>
          <a:p>
            <a:pPr algn="just">
              <a:lnSpc>
                <a:spcPct val="150000"/>
              </a:lnSpc>
            </a:pPr>
            <a:endParaRPr lang="en-IN" dirty="0"/>
          </a:p>
          <a:p>
            <a:pPr algn="just">
              <a:lnSpc>
                <a:spcPct val="150000"/>
              </a:lnSpc>
            </a:pPr>
            <a:endParaRPr lang="en-IN" dirty="0"/>
          </a:p>
        </p:txBody>
      </p:sp>
    </p:spTree>
    <p:extLst>
      <p:ext uri="{BB962C8B-B14F-4D97-AF65-F5344CB8AC3E}">
        <p14:creationId xmlns:p14="http://schemas.microsoft.com/office/powerpoint/2010/main" val="288047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246" y="492793"/>
            <a:ext cx="8946777" cy="842948"/>
          </a:xfrm>
        </p:spPr>
        <p:txBody>
          <a:bodyPr>
            <a:normAutofit fontScale="90000"/>
          </a:bodyPr>
          <a:lstStyle/>
          <a:p>
            <a:r>
              <a:rPr lang="en-US" dirty="0">
                <a:latin typeface="Times New Roman" pitchFamily="18" charset="0"/>
                <a:cs typeface="Times New Roman" pitchFamily="18" charset="0"/>
              </a:rPr>
              <a:t>ELEMENTS OF COMMUNICATION</a:t>
            </a:r>
          </a:p>
        </p:txBody>
      </p:sp>
      <p:sp>
        <p:nvSpPr>
          <p:cNvPr id="3" name="Content Placeholder 2"/>
          <p:cNvSpPr>
            <a:spLocks noGrp="1"/>
          </p:cNvSpPr>
          <p:nvPr>
            <p:ph idx="1"/>
          </p:nvPr>
        </p:nvSpPr>
        <p:spPr>
          <a:xfrm>
            <a:off x="1097279" y="1845734"/>
            <a:ext cx="10216179" cy="4447490"/>
          </a:xfrm>
        </p:spPr>
        <p:txBody>
          <a:bodyPr>
            <a:normAutofit/>
          </a:bodyPr>
          <a:lstStyle/>
          <a:p>
            <a:pPr marL="457200" indent="-457200">
              <a:buFont typeface="+mj-lt"/>
              <a:buAutoNum type="arabicPeriod"/>
            </a:pPr>
            <a:r>
              <a:rPr lang="en-US" b="1" dirty="0"/>
              <a:t>Sender – </a:t>
            </a:r>
            <a:r>
              <a:rPr lang="en-US" dirty="0"/>
              <a:t>Here, the sender conceptualizes the idea or the conversation he wants to convey it to the recipient.</a:t>
            </a:r>
          </a:p>
          <a:p>
            <a:pPr marL="457200" indent="-457200">
              <a:buFont typeface="+mj-lt"/>
              <a:buAutoNum type="arabicPeriod"/>
            </a:pPr>
            <a:r>
              <a:rPr lang="en-US" b="1" dirty="0"/>
              <a:t>Encoding – </a:t>
            </a:r>
            <a:r>
              <a:rPr lang="en-US" dirty="0"/>
              <a:t>Now the sender starts the encoding process where he utilizes words or non-verbal means to translate the thought into a message. </a:t>
            </a:r>
          </a:p>
          <a:p>
            <a:pPr marL="457200" indent="-457200">
              <a:buFont typeface="+mj-lt"/>
              <a:buAutoNum type="arabicPeriod"/>
            </a:pPr>
            <a:r>
              <a:rPr lang="en-US" b="1" dirty="0"/>
              <a:t>Message – </a:t>
            </a:r>
            <a:r>
              <a:rPr lang="en-US" dirty="0"/>
              <a:t>After encoding, the sender receives the message that he wants to send.</a:t>
            </a:r>
          </a:p>
          <a:p>
            <a:pPr marL="457200" indent="-457200">
              <a:buFont typeface="+mj-lt"/>
              <a:buAutoNum type="arabicPeriod"/>
            </a:pPr>
            <a:r>
              <a:rPr lang="en-US" b="1" dirty="0"/>
              <a:t>Communication Channel – </a:t>
            </a:r>
            <a:r>
              <a:rPr lang="en-US" dirty="0"/>
              <a:t> The sender then decides through which medium or channel he/she wants to send the message to the recipient. They must choose the channel to have an effective and correct interpretation of a message to the recipient. </a:t>
            </a:r>
          </a:p>
          <a:p>
            <a:pPr marL="457200" indent="-457200">
              <a:buFont typeface="+mj-lt"/>
              <a:buAutoNum type="arabicPeriod"/>
            </a:pPr>
            <a:r>
              <a:rPr lang="en-US" b="1" dirty="0"/>
              <a:t>Receiver –</a:t>
            </a:r>
            <a:r>
              <a:rPr lang="en-US" dirty="0"/>
              <a:t> The receiver receives the message and tries to comprehend in the best possible way.</a:t>
            </a:r>
          </a:p>
          <a:p>
            <a:pPr marL="457200" indent="-457200">
              <a:buFont typeface="+mj-lt"/>
              <a:buAutoNum type="arabicPeriod"/>
            </a:pPr>
            <a:r>
              <a:rPr lang="en-US" b="1" dirty="0"/>
              <a:t> Decoding – </a:t>
            </a:r>
            <a:r>
              <a:rPr lang="en-US" dirty="0"/>
              <a:t>In this step, the receiver translates the sender’s information and tries to perceive it most suitably.</a:t>
            </a:r>
          </a:p>
          <a:p>
            <a:pPr marL="457200" indent="-457200">
              <a:buFont typeface="+mj-lt"/>
              <a:buAutoNum type="arabicPeriod"/>
            </a:pPr>
            <a:endParaRPr lang="en-US" b="1" dirty="0"/>
          </a:p>
          <a:p>
            <a:pPr marL="457200" indent="-457200">
              <a:buFont typeface="+mj-lt"/>
              <a:buAutoNum type="arabicPeriod"/>
            </a:pPr>
            <a:endParaRPr lang="en-US" dirty="0"/>
          </a:p>
          <a:p>
            <a:pPr marL="457200" indent="-457200">
              <a:buFont typeface="+mj-lt"/>
              <a:buAutoNum type="arabicPeriod"/>
            </a:pPr>
            <a:endParaRPr lang="en-US" dirty="0"/>
          </a:p>
          <a:p>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358588"/>
            <a:ext cx="10058400" cy="5510506"/>
          </a:xfrm>
        </p:spPr>
        <p:txBody>
          <a:bodyPr>
            <a:normAutofit/>
          </a:bodyPr>
          <a:lstStyle/>
          <a:p>
            <a:endParaRPr lang="en-US" b="1" dirty="0"/>
          </a:p>
          <a:p>
            <a:pPr marL="457200" indent="-457200">
              <a:buAutoNum type="arabicPeriod" startAt="7"/>
            </a:pPr>
            <a:r>
              <a:rPr lang="en-US" b="1" dirty="0"/>
              <a:t>Feedback –</a:t>
            </a:r>
            <a:r>
              <a:rPr lang="en-US" dirty="0"/>
              <a:t> It is the last step of the communication process that assures the recipient, has 	received the information and understood correctly as the sender designed it.</a:t>
            </a:r>
          </a:p>
          <a:p>
            <a:pPr marL="457200" indent="-457200">
              <a:buAutoNum type="arabicPeriod" startAt="7"/>
            </a:pPr>
            <a:endParaRPr lang="en-US" dirty="0"/>
          </a:p>
          <a:p>
            <a:pPr marL="457200" indent="-457200" algn="ctr">
              <a:buNone/>
            </a:pPr>
            <a:r>
              <a:rPr lang="en-US" dirty="0">
                <a:solidFill>
                  <a:srgbClr val="FF0000"/>
                </a:solidFill>
              </a:rPr>
              <a:t>Communication Process</a:t>
            </a:r>
          </a:p>
          <a:p>
            <a:endParaRPr lang="en-US" dirty="0"/>
          </a:p>
          <a:p>
            <a:r>
              <a:rPr lang="en-US" dirty="0"/>
              <a:t>                                        Encodes                                                        Decodes</a:t>
            </a:r>
          </a:p>
          <a:p>
            <a:endParaRPr lang="en-US" dirty="0"/>
          </a:p>
          <a:p>
            <a:endParaRPr lang="en-US" dirty="0"/>
          </a:p>
          <a:p>
            <a:endParaRPr lang="en-US" dirty="0"/>
          </a:p>
          <a:p>
            <a:r>
              <a:rPr lang="en-US" dirty="0"/>
              <a:t>                                                                              Feedback</a:t>
            </a:r>
          </a:p>
        </p:txBody>
      </p:sp>
      <p:sp>
        <p:nvSpPr>
          <p:cNvPr id="13" name="Rectangle 12">
            <a:extLst>
              <a:ext uri="{FF2B5EF4-FFF2-40B4-BE49-F238E27FC236}">
                <a16:creationId xmlns:a16="http://schemas.microsoft.com/office/drawing/2014/main" id="{64351B28-AE54-4475-9C48-3ADD3D61B782}"/>
              </a:ext>
            </a:extLst>
          </p:cNvPr>
          <p:cNvSpPr/>
          <p:nvPr/>
        </p:nvSpPr>
        <p:spPr>
          <a:xfrm>
            <a:off x="1624874" y="2939466"/>
            <a:ext cx="1154097" cy="5237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rgbClr val="00B050"/>
                </a:solidFill>
              </a:rPr>
              <a:t>Sender</a:t>
            </a:r>
          </a:p>
        </p:txBody>
      </p:sp>
      <p:sp>
        <p:nvSpPr>
          <p:cNvPr id="14" name="Rectangle 13">
            <a:extLst>
              <a:ext uri="{FF2B5EF4-FFF2-40B4-BE49-F238E27FC236}">
                <a16:creationId xmlns:a16="http://schemas.microsoft.com/office/drawing/2014/main" id="{03DF0E62-3657-4165-9D34-69B27F96D6EA}"/>
              </a:ext>
            </a:extLst>
          </p:cNvPr>
          <p:cNvSpPr/>
          <p:nvPr/>
        </p:nvSpPr>
        <p:spPr>
          <a:xfrm>
            <a:off x="5154707" y="2939466"/>
            <a:ext cx="1927412" cy="619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Channel</a:t>
            </a:r>
          </a:p>
        </p:txBody>
      </p:sp>
      <p:sp>
        <p:nvSpPr>
          <p:cNvPr id="15" name="Rectangle 14">
            <a:extLst>
              <a:ext uri="{FF2B5EF4-FFF2-40B4-BE49-F238E27FC236}">
                <a16:creationId xmlns:a16="http://schemas.microsoft.com/office/drawing/2014/main" id="{091C6E97-A4B3-4FAF-99BC-FBF3C07FF17B}"/>
              </a:ext>
            </a:extLst>
          </p:cNvPr>
          <p:cNvSpPr/>
          <p:nvPr/>
        </p:nvSpPr>
        <p:spPr>
          <a:xfrm>
            <a:off x="9364722" y="2939466"/>
            <a:ext cx="1154097" cy="5237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rgbClr val="00B050"/>
                </a:solidFill>
              </a:rPr>
              <a:t>Receiver</a:t>
            </a:r>
          </a:p>
        </p:txBody>
      </p:sp>
      <p:cxnSp>
        <p:nvCxnSpPr>
          <p:cNvPr id="16" name="Straight Arrow Connector 15">
            <a:extLst>
              <a:ext uri="{FF2B5EF4-FFF2-40B4-BE49-F238E27FC236}">
                <a16:creationId xmlns:a16="http://schemas.microsoft.com/office/drawing/2014/main" id="{8A38BFA5-2DD4-4115-9165-7C842A835A63}"/>
              </a:ext>
            </a:extLst>
          </p:cNvPr>
          <p:cNvCxnSpPr/>
          <p:nvPr/>
        </p:nvCxnSpPr>
        <p:spPr>
          <a:xfrm flipV="1">
            <a:off x="2805953" y="3240263"/>
            <a:ext cx="2330824" cy="13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A06D8750-DAD0-420E-BCFC-4E1DACBA74B2}"/>
              </a:ext>
            </a:extLst>
          </p:cNvPr>
          <p:cNvCxnSpPr>
            <a:cxnSpLocks/>
            <a:endCxn id="15" idx="1"/>
          </p:cNvCxnSpPr>
          <p:nvPr/>
        </p:nvCxnSpPr>
        <p:spPr>
          <a:xfrm flipV="1">
            <a:off x="7117976" y="3201358"/>
            <a:ext cx="2246746" cy="80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or: Elbow 21">
            <a:extLst>
              <a:ext uri="{FF2B5EF4-FFF2-40B4-BE49-F238E27FC236}">
                <a16:creationId xmlns:a16="http://schemas.microsoft.com/office/drawing/2014/main" id="{7FC54D07-3DF7-447D-ABF8-1A8CEB8EA263}"/>
              </a:ext>
            </a:extLst>
          </p:cNvPr>
          <p:cNvCxnSpPr>
            <a:stCxn id="15" idx="2"/>
          </p:cNvCxnSpPr>
          <p:nvPr/>
        </p:nvCxnSpPr>
        <p:spPr>
          <a:xfrm rot="5400000">
            <a:off x="7419773" y="2166369"/>
            <a:ext cx="1225118" cy="3818878"/>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D0BC6D9-5060-4E90-82C5-81C897701E9A}"/>
              </a:ext>
            </a:extLst>
          </p:cNvPr>
          <p:cNvCxnSpPr/>
          <p:nvPr/>
        </p:nvCxnSpPr>
        <p:spPr>
          <a:xfrm flipH="1">
            <a:off x="2264067" y="4688367"/>
            <a:ext cx="3858826" cy="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C56BF009-122E-438E-ACC0-7C3458A61495}"/>
              </a:ext>
            </a:extLst>
          </p:cNvPr>
          <p:cNvCxnSpPr/>
          <p:nvPr/>
        </p:nvCxnSpPr>
        <p:spPr>
          <a:xfrm flipV="1">
            <a:off x="2264067" y="3463249"/>
            <a:ext cx="0" cy="122511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is-communication-process-1689767_FINAL-069d65e4e1414e5c917379c42a537a66.png"/>
          <p:cNvPicPr>
            <a:picLocks noGrp="1" noChangeAspect="1"/>
          </p:cNvPicPr>
          <p:nvPr>
            <p:ph idx="1"/>
          </p:nvPr>
        </p:nvPicPr>
        <p:blipFill>
          <a:blip r:embed="rId2"/>
          <a:stretch>
            <a:fillRect/>
          </a:stretch>
        </p:blipFill>
        <p:spPr>
          <a:xfrm>
            <a:off x="1013012" y="131329"/>
            <a:ext cx="10255623" cy="5911194"/>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lstStyle/>
          <a:p>
            <a:pPr algn="just">
              <a:lnSpc>
                <a:spcPct val="150000"/>
              </a:lnSpc>
            </a:pPr>
            <a:r>
              <a:rPr lang="en-IN" dirty="0"/>
              <a:t>Requirements of communication when sender &amp; receiver have common background, common frame of reference and right register then communication is successful.</a:t>
            </a:r>
          </a:p>
          <a:p>
            <a:pPr algn="just">
              <a:lnSpc>
                <a:spcPct val="150000"/>
              </a:lnSpc>
            </a:pPr>
            <a:r>
              <a:rPr lang="en-IN" b="1" u="sng" dirty="0"/>
              <a:t>Noise in communication</a:t>
            </a:r>
          </a:p>
          <a:p>
            <a:pPr algn="just">
              <a:lnSpc>
                <a:spcPct val="150000"/>
              </a:lnSpc>
            </a:pPr>
            <a:r>
              <a:rPr lang="en-IN" dirty="0"/>
              <a:t>Physical noise refers to disturbance</a:t>
            </a:r>
          </a:p>
          <a:p>
            <a:pPr algn="just">
              <a:lnSpc>
                <a:spcPct val="150000"/>
              </a:lnSpc>
            </a:pPr>
            <a:r>
              <a:rPr lang="en-IN" dirty="0"/>
              <a:t>Semantic noise when grammar or different meaning is given to a word whereas receivers take other meaning or use of jargon.</a:t>
            </a:r>
          </a:p>
        </p:txBody>
      </p:sp>
    </p:spTree>
    <p:extLst>
      <p:ext uri="{BB962C8B-B14F-4D97-AF65-F5344CB8AC3E}">
        <p14:creationId xmlns:p14="http://schemas.microsoft.com/office/powerpoint/2010/main" val="3861408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133139" y="1827803"/>
            <a:ext cx="10058400" cy="4430779"/>
          </a:xfrm>
        </p:spPr>
        <p:txBody>
          <a:bodyPr/>
          <a:lstStyle/>
          <a:p>
            <a:pPr algn="just">
              <a:lnSpc>
                <a:spcPct val="150000"/>
              </a:lnSpc>
            </a:pPr>
            <a:r>
              <a:rPr lang="en-IN" b="1" dirty="0"/>
              <a:t>Need for communication is a business organization is external as well as internal.</a:t>
            </a:r>
          </a:p>
          <a:p>
            <a:pPr algn="just">
              <a:lnSpc>
                <a:spcPct val="150000"/>
              </a:lnSpc>
              <a:buFont typeface="Wingdings" pitchFamily="2" charset="2"/>
              <a:buChar char="q"/>
            </a:pPr>
            <a:r>
              <a:rPr lang="en-IN" b="1" dirty="0"/>
              <a:t> Internal Need</a:t>
            </a:r>
          </a:p>
          <a:p>
            <a:pPr algn="just">
              <a:lnSpc>
                <a:spcPct val="150000"/>
              </a:lnSpc>
            </a:pPr>
            <a:r>
              <a:rPr lang="en-IN" u="sng" dirty="0"/>
              <a:t>Business has grown in size</a:t>
            </a:r>
            <a:r>
              <a:rPr lang="en-IN" dirty="0"/>
              <a:t>: The branch offices need to coordinate with the central head office to know about the activities of the branches.</a:t>
            </a:r>
          </a:p>
          <a:p>
            <a:pPr algn="just">
              <a:lnSpc>
                <a:spcPct val="150000"/>
              </a:lnSpc>
            </a:pPr>
            <a:r>
              <a:rPr lang="en-IN" u="sng" dirty="0"/>
              <a:t>Business has coordinate with all internal</a:t>
            </a:r>
            <a:r>
              <a:rPr lang="en-IN" dirty="0"/>
              <a:t> departments like sales, purchase production to know what is happening. Like production department should know about sales and make the goods accordingly.</a:t>
            </a:r>
            <a:endParaRPr lang="en-IN" u="sng" dirty="0"/>
          </a:p>
        </p:txBody>
      </p:sp>
    </p:spTree>
    <p:extLst>
      <p:ext uri="{BB962C8B-B14F-4D97-AF65-F5344CB8AC3E}">
        <p14:creationId xmlns:p14="http://schemas.microsoft.com/office/powerpoint/2010/main" val="15330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7C94DA-1A94-4AD3-89C5-415040503788}"/>
              </a:ext>
            </a:extLst>
          </p:cNvPr>
          <p:cNvSpPr>
            <a:spLocks noGrp="1"/>
          </p:cNvSpPr>
          <p:nvPr>
            <p:ph idx="1"/>
          </p:nvPr>
        </p:nvSpPr>
        <p:spPr>
          <a:xfrm>
            <a:off x="1097280" y="1845733"/>
            <a:ext cx="10058400" cy="4430779"/>
          </a:xfrm>
        </p:spPr>
        <p:txBody>
          <a:bodyPr/>
          <a:lstStyle/>
          <a:p>
            <a:pPr algn="just">
              <a:lnSpc>
                <a:spcPct val="150000"/>
              </a:lnSpc>
              <a:buFont typeface="Wingdings" pitchFamily="2" charset="2"/>
              <a:buChar char="q"/>
            </a:pPr>
            <a:r>
              <a:rPr lang="en-IN" b="1" dirty="0"/>
              <a:t>External Need</a:t>
            </a:r>
          </a:p>
          <a:p>
            <a:pPr algn="just">
              <a:lnSpc>
                <a:spcPct val="150000"/>
              </a:lnSpc>
            </a:pPr>
            <a:r>
              <a:rPr lang="en-IN" dirty="0"/>
              <a:t>Business houses have to deal with income tax, transport, import-export houses so there is an external need for communication.</a:t>
            </a:r>
          </a:p>
          <a:p>
            <a:pPr algn="just">
              <a:lnSpc>
                <a:spcPct val="150000"/>
              </a:lnSpc>
            </a:pPr>
            <a:r>
              <a:rPr lang="en-IN" dirty="0"/>
              <a:t>Communication has become job requirement.</a:t>
            </a:r>
          </a:p>
          <a:p>
            <a:pPr algn="just">
              <a:lnSpc>
                <a:spcPct val="150000"/>
              </a:lnSpc>
            </a:pPr>
            <a:r>
              <a:rPr lang="en-IN" dirty="0"/>
              <a:t>Communication is life line of any organization.</a:t>
            </a:r>
          </a:p>
          <a:p>
            <a:pPr algn="just">
              <a:lnSpc>
                <a:spcPct val="150000"/>
              </a:lnSpc>
            </a:pPr>
            <a:r>
              <a:rPr lang="en-IN" dirty="0"/>
              <a:t>The Head of departments need to address mass media and other people about their business transactions.</a:t>
            </a:r>
          </a:p>
        </p:txBody>
      </p:sp>
    </p:spTree>
    <p:extLst>
      <p:ext uri="{BB962C8B-B14F-4D97-AF65-F5344CB8AC3E}">
        <p14:creationId xmlns:p14="http://schemas.microsoft.com/office/powerpoint/2010/main" val="421105055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800</TotalTime>
  <Words>1986</Words>
  <Application>Microsoft Office PowerPoint</Application>
  <PresentationFormat>Widescreen</PresentationFormat>
  <Paragraphs>173</Paragraphs>
  <Slides>30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Calibri Light</vt:lpstr>
      <vt:lpstr>Söhne</vt:lpstr>
      <vt:lpstr>Times New Roman</vt:lpstr>
      <vt:lpstr>Wingdings</vt:lpstr>
      <vt:lpstr>Retrospect</vt:lpstr>
      <vt:lpstr>Office Theme</vt:lpstr>
      <vt:lpstr>COMMUNICATION</vt:lpstr>
      <vt:lpstr>Human Communication </vt:lpstr>
      <vt:lpstr>Definition</vt:lpstr>
      <vt:lpstr>ELEMENTS OF COMMUNICATION</vt:lpstr>
      <vt:lpstr>PowerPoint Presentation</vt:lpstr>
      <vt:lpstr>PowerPoint Presentation</vt:lpstr>
      <vt:lpstr>PowerPoint Presentation</vt:lpstr>
      <vt:lpstr>PowerPoint Presentation</vt:lpstr>
      <vt:lpstr>PowerPoint Presentation</vt:lpstr>
      <vt:lpstr>MEDIA OF COMMUNICATION</vt:lpstr>
      <vt:lpstr>WRITTEN COMMUNICATION</vt:lpstr>
      <vt:lpstr>WRITTEN COMMUNICATION</vt:lpstr>
      <vt:lpstr>WRITTEN COMMUNICATION</vt:lpstr>
      <vt:lpstr>ORAL COMMUNICATION</vt:lpstr>
      <vt:lpstr>ORAL COMMUNICATION</vt:lpstr>
      <vt:lpstr>ORAL COMMUNICATION</vt:lpstr>
      <vt:lpstr>ORAL COMMUNICATION</vt:lpstr>
      <vt:lpstr>ORAL COMMUNICATION</vt:lpstr>
      <vt:lpstr>ORAL COMMUNICATION</vt:lpstr>
      <vt:lpstr>FACE TO FACE COMMUNICATION</vt:lpstr>
      <vt:lpstr>VISUAL COMMUNICATION</vt:lpstr>
      <vt:lpstr>AUDIO-VISUAL COMMUNICATION</vt:lpstr>
      <vt:lpstr>AUDIO-VISUAL COMMUNICATION</vt:lpstr>
      <vt:lpstr>COMPUTER-BASED COMMUNICATION</vt:lpstr>
      <vt:lpstr>COMPUTER-BASED COMMUNICATION</vt:lpstr>
      <vt:lpstr>COMPUTER-BASED COMMUNICATION</vt:lpstr>
      <vt:lpstr>COMPUTER-BASED COMMUNICATION</vt:lpstr>
      <vt:lpstr>COMPUTER-BASED COMMUNICATION</vt:lpstr>
      <vt:lpstr>SILENCE</vt:lpstr>
      <vt:lpstr>SILENCE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Chandrama Swain</dc:creator>
  <cp:lastModifiedBy>Tilakraj Singh Ranawat</cp:lastModifiedBy>
  <cp:revision>38</cp:revision>
  <dcterms:created xsi:type="dcterms:W3CDTF">2020-10-23T18:57:32Z</dcterms:created>
  <dcterms:modified xsi:type="dcterms:W3CDTF">2023-12-06T17:57:23Z</dcterms:modified>
</cp:coreProperties>
</file>