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9A820-88BE-4BC5-824F-5BBCB7ED95C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7CC46-BC6C-4C05-82ED-4EE9D829B02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B0BFA0DA-5EA3-4ACE-95DC-8C28F23BF56D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4D9224A-8F36-48CC-B599-90D11F8B4C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 of communication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Suggestions are welcome, for it is not obligatory to accept them.</a:t>
            </a:r>
          </a:p>
          <a:p>
            <a:r>
              <a:rPr lang="en-US" dirty="0" smtClean="0"/>
              <a:t>Suggestions can be voluntary and anonymous; submitted through suggestion boxes.</a:t>
            </a:r>
          </a:p>
          <a:p>
            <a:r>
              <a:rPr lang="en-US" dirty="0" smtClean="0"/>
              <a:t>Employees should be encouraged to give suggestions.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persuasion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defined as an effort ‘to influence the attitudes, feelings or beliefs of others, or to influence actions based on those attitudes, feelings or beliefs.’</a:t>
            </a:r>
          </a:p>
          <a:p>
            <a:r>
              <a:rPr lang="en-US" dirty="0" smtClean="0"/>
              <a:t>You can persuade others if </a:t>
            </a:r>
          </a:p>
          <a:p>
            <a:pPr lvl="1"/>
            <a:r>
              <a:rPr lang="en-US" dirty="0" smtClean="0"/>
              <a:t>You are yourself convinced</a:t>
            </a:r>
          </a:p>
          <a:p>
            <a:pPr lvl="1"/>
            <a:r>
              <a:rPr lang="en-US" dirty="0" smtClean="0"/>
              <a:t>You do not impose</a:t>
            </a:r>
          </a:p>
          <a:p>
            <a:pPr lvl="1"/>
            <a:r>
              <a:rPr lang="en-US" dirty="0" smtClean="0"/>
              <a:t>You can look at the situation from the other person’s angle also.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615262" cy="4846320"/>
          </a:xfrm>
        </p:spPr>
        <p:txBody>
          <a:bodyPr/>
          <a:lstStyle/>
          <a:p>
            <a:r>
              <a:rPr lang="en-US" dirty="0" smtClean="0"/>
              <a:t>It is a very conscious process of communication</a:t>
            </a:r>
          </a:p>
          <a:p>
            <a:r>
              <a:rPr lang="en-US" dirty="0" smtClean="0"/>
              <a:t>Involves both teaching and learning.</a:t>
            </a:r>
          </a:p>
          <a:p>
            <a:r>
              <a:rPr lang="en-US" dirty="0" smtClean="0"/>
              <a:t>Main purpose of education is to widen knowledge as well as to improve skills.</a:t>
            </a:r>
          </a:p>
          <a:p>
            <a:r>
              <a:rPr lang="en-US" dirty="0" smtClean="0"/>
              <a:t>It is carried on at three levels:</a:t>
            </a:r>
          </a:p>
          <a:p>
            <a:pPr lvl="1"/>
            <a:r>
              <a:rPr lang="en-US" dirty="0" smtClean="0"/>
              <a:t>Education for the management</a:t>
            </a:r>
          </a:p>
          <a:p>
            <a:pPr lvl="1"/>
            <a:r>
              <a:rPr lang="en-US" dirty="0" smtClean="0"/>
              <a:t>Education for the employees</a:t>
            </a:r>
          </a:p>
          <a:p>
            <a:pPr lvl="1"/>
            <a:r>
              <a:rPr lang="en-US" dirty="0" smtClean="0"/>
              <a:t>Education for the outside public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751506"/>
          </a:xfrm>
        </p:spPr>
        <p:txBody>
          <a:bodyPr/>
          <a:lstStyle/>
          <a:p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400948" cy="52413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Warnings can be general or specific</a:t>
            </a:r>
          </a:p>
          <a:p>
            <a:r>
              <a:rPr lang="en-US" dirty="0" smtClean="0"/>
              <a:t>General </a:t>
            </a:r>
            <a:r>
              <a:rPr lang="en-US" dirty="0" smtClean="0"/>
              <a:t>warnings are not directed to any particular person or group. </a:t>
            </a:r>
            <a:endParaRPr lang="en-US" dirty="0" smtClean="0"/>
          </a:p>
          <a:p>
            <a:r>
              <a:rPr lang="en-US" dirty="0" smtClean="0"/>
              <a:t>Warnings </a:t>
            </a:r>
            <a:r>
              <a:rPr lang="en-US" dirty="0" smtClean="0"/>
              <a:t>like ‘No smoking’, ‘Outsiders are not allowed’, ‘No admission without permission’ are general warnings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 Particular warnings-warnings against a particular </a:t>
            </a:r>
            <a:r>
              <a:rPr lang="en-US" dirty="0" smtClean="0"/>
              <a:t>person- involve disciplinary action in the form of reprimand.</a:t>
            </a:r>
          </a:p>
          <a:p>
            <a:r>
              <a:rPr lang="en-US" dirty="0" smtClean="0"/>
              <a:t>Specific warning should be administered in private and after thorough investigations.</a:t>
            </a:r>
          </a:p>
          <a:p>
            <a:r>
              <a:rPr lang="en-US" dirty="0" smtClean="0"/>
              <a:t>The aim of warning should be the </a:t>
            </a:r>
            <a:r>
              <a:rPr lang="en-US" dirty="0" err="1" smtClean="0"/>
              <a:t>organisation’s</a:t>
            </a:r>
            <a:r>
              <a:rPr lang="en-US" dirty="0" smtClean="0"/>
              <a:t> benefit.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Raising morale and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9416"/>
            <a:ext cx="7329510" cy="50342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Morale stands for mental health</a:t>
            </a:r>
          </a:p>
          <a:p>
            <a:r>
              <a:rPr lang="en-US" dirty="0" smtClean="0"/>
              <a:t>It is the sum of several qualities like courage, fortitude, resolution and confidence.</a:t>
            </a:r>
          </a:p>
          <a:p>
            <a:r>
              <a:rPr lang="en-US" dirty="0" smtClean="0"/>
              <a:t>High morale and efficient performance go hand in hand.</a:t>
            </a:r>
          </a:p>
          <a:p>
            <a:r>
              <a:rPr lang="en-US" dirty="0" smtClean="0"/>
              <a:t>Motivation energizes and activates a person and </a:t>
            </a:r>
            <a:r>
              <a:rPr lang="en-US" dirty="0" err="1" smtClean="0"/>
              <a:t>channelises</a:t>
            </a:r>
            <a:r>
              <a:rPr lang="en-US" dirty="0" smtClean="0"/>
              <a:t> his </a:t>
            </a:r>
            <a:r>
              <a:rPr lang="en-US" dirty="0" err="1" smtClean="0"/>
              <a:t>behaviour</a:t>
            </a:r>
            <a:r>
              <a:rPr lang="en-US" dirty="0" smtClean="0"/>
              <a:t> towards the attainment of desired goals</a:t>
            </a:r>
          </a:p>
          <a:p>
            <a:r>
              <a:rPr lang="en-US" dirty="0" smtClean="0"/>
              <a:t>Motivation can be achieved through:</a:t>
            </a:r>
          </a:p>
          <a:p>
            <a:pPr lvl="1"/>
            <a:r>
              <a:rPr lang="en-US" dirty="0" smtClean="0"/>
              <a:t>Monetary incentives</a:t>
            </a:r>
          </a:p>
          <a:p>
            <a:pPr lvl="1"/>
            <a:r>
              <a:rPr lang="en-US" dirty="0" smtClean="0"/>
              <a:t>Making the workers participate in the decision making process</a:t>
            </a:r>
          </a:p>
          <a:p>
            <a:pPr lvl="1"/>
            <a:r>
              <a:rPr lang="en-US" dirty="0" smtClean="0"/>
              <a:t>Making achievement goals very specific</a:t>
            </a:r>
          </a:p>
          <a:p>
            <a:pPr lvl="1"/>
            <a:r>
              <a:rPr lang="en-US" dirty="0" smtClean="0"/>
              <a:t>Giving security and a congenial work environment.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objective of communication is to transmit the message with meaning and understanding.</a:t>
            </a:r>
            <a:endParaRPr lang="en-US" dirty="0" smtClean="0"/>
          </a:p>
          <a:p>
            <a:r>
              <a:rPr lang="en-US" dirty="0" smtClean="0"/>
              <a:t>The main purpose of all communication in an </a:t>
            </a:r>
            <a:r>
              <a:rPr lang="en-US" dirty="0" err="1" smtClean="0"/>
              <a:t>organisation</a:t>
            </a:r>
            <a:r>
              <a:rPr lang="en-US" dirty="0" smtClean="0"/>
              <a:t> is the general welfare of the </a:t>
            </a:r>
            <a:r>
              <a:rPr lang="en-US" dirty="0" err="1" smtClean="0"/>
              <a:t>organisation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Effective communication is needed at all stages.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7166"/>
            <a:ext cx="7239000" cy="609857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14678" y="2428868"/>
            <a:ext cx="1857388" cy="9286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Objectives of Communication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679025" y="196452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rot="10800000">
            <a:off x="2428860" y="2857497"/>
            <a:ext cx="78581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5072066" y="2893215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500298" y="3143248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428860" y="2143116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72066" y="2214554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72066" y="3286124"/>
            <a:ext cx="100013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2"/>
          </p:cNvCxnSpPr>
          <p:nvPr/>
        </p:nvCxnSpPr>
        <p:spPr>
          <a:xfrm rot="5400000">
            <a:off x="3821901" y="3679033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5786" y="1643050"/>
            <a:ext cx="1643074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85786" y="2428868"/>
            <a:ext cx="1643074" cy="7858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Raising Morale &amp; Motivation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57224" y="3500438"/>
            <a:ext cx="1571636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Warning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3643306" y="1142984"/>
            <a:ext cx="1143008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000760" y="1928802"/>
            <a:ext cx="135732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000760" y="2714620"/>
            <a:ext cx="1357322" cy="4286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Suggestion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571868" y="4071942"/>
            <a:ext cx="1285884" cy="5715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Education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072198" y="3429000"/>
            <a:ext cx="1357322" cy="5000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Persuasion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objective of communication is passing or receiving information about a particular fact or circumstances.</a:t>
            </a:r>
          </a:p>
          <a:p>
            <a:r>
              <a:rPr lang="en-US" dirty="0" smtClean="0"/>
              <a:t>Managers need complete, accurate and precise information to plan and </a:t>
            </a:r>
            <a:r>
              <a:rPr lang="en-US" dirty="0" err="1" smtClean="0"/>
              <a:t>organise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Employees need it to translate planning into reality. </a:t>
            </a:r>
          </a:p>
          <a:p>
            <a:r>
              <a:rPr lang="en-US" dirty="0" smtClean="0"/>
              <a:t>Information can be collected from a variety of sources, including old files, news papers, internet, questionnaires 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7239000" cy="5812818"/>
          </a:xfrm>
        </p:spPr>
        <p:txBody>
          <a:bodyPr/>
          <a:lstStyle/>
          <a:p>
            <a:r>
              <a:rPr lang="en-US" dirty="0" smtClean="0"/>
              <a:t>External information relates to public response to products, availability of raw materials, finance etc.</a:t>
            </a:r>
          </a:p>
          <a:p>
            <a:r>
              <a:rPr lang="en-US" dirty="0" smtClean="0"/>
              <a:t>Internal information relates to job assignments, procedures, power centers, </a:t>
            </a:r>
            <a:r>
              <a:rPr lang="en-US" dirty="0" err="1" smtClean="0"/>
              <a:t>organisational</a:t>
            </a:r>
            <a:r>
              <a:rPr lang="en-US" dirty="0" smtClean="0"/>
              <a:t> policies, etc.</a:t>
            </a:r>
          </a:p>
          <a:p>
            <a:r>
              <a:rPr lang="en-US" dirty="0" smtClean="0"/>
              <a:t>Information must be:</a:t>
            </a:r>
          </a:p>
          <a:p>
            <a:pPr lvl="1"/>
            <a:r>
              <a:rPr lang="en-US" dirty="0" smtClean="0"/>
              <a:t>From a reliable source</a:t>
            </a:r>
          </a:p>
          <a:p>
            <a:pPr lvl="1"/>
            <a:r>
              <a:rPr lang="en-US" dirty="0" smtClean="0"/>
              <a:t>Accurate</a:t>
            </a:r>
          </a:p>
          <a:p>
            <a:pPr lvl="1"/>
            <a:r>
              <a:rPr lang="en-US" dirty="0" smtClean="0"/>
              <a:t>Complete</a:t>
            </a:r>
          </a:p>
          <a:p>
            <a:pPr lvl="1"/>
            <a:r>
              <a:rPr lang="en-US" dirty="0" smtClean="0"/>
              <a:t>Latest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608630"/>
          </a:xfrm>
        </p:spPr>
        <p:txBody>
          <a:bodyPr/>
          <a:lstStyle/>
          <a:p>
            <a:r>
              <a:rPr lang="en-US" dirty="0" smtClean="0"/>
              <a:t>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7400948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Information is always factual and objective.</a:t>
            </a:r>
          </a:p>
          <a:p>
            <a:r>
              <a:rPr lang="en-US" dirty="0" smtClean="0"/>
              <a:t>But, advice involves personal opinions, &amp;</a:t>
            </a:r>
            <a:r>
              <a:rPr lang="en-US" dirty="0" smtClean="0"/>
              <a:t> </a:t>
            </a:r>
            <a:r>
              <a:rPr lang="en-US" dirty="0" smtClean="0"/>
              <a:t>is likely to be subjective.</a:t>
            </a:r>
          </a:p>
          <a:p>
            <a:r>
              <a:rPr lang="en-US" dirty="0" smtClean="0"/>
              <a:t>How to make Effective advice: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Is both individual- oriented and work-oriented.</a:t>
            </a:r>
          </a:p>
          <a:p>
            <a:pPr lvl="2"/>
            <a:r>
              <a:rPr lang="en-US" dirty="0" smtClean="0"/>
              <a:t>It should be related to a specific piece of work, and should be given in such a way that it suits the individual needs of the recipient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make the worker feel inferior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Is given in the worker’s interest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Promotes understanding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Can become a two- way channel of communication.</a:t>
            </a:r>
          </a:p>
          <a:p>
            <a:pPr lvl="2"/>
            <a:endParaRPr 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an authoritative communication</a:t>
            </a:r>
          </a:p>
          <a:p>
            <a:r>
              <a:rPr lang="en-US" dirty="0" smtClean="0"/>
              <a:t>It is a directive to somebody, always a subordinate, to do something, to modify or alter the course of something he is already doing.</a:t>
            </a:r>
          </a:p>
          <a:p>
            <a:r>
              <a:rPr lang="en-US" dirty="0" smtClean="0"/>
              <a:t>Orders move downwards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822944"/>
          </a:xfrm>
        </p:spPr>
        <p:txBody>
          <a:bodyPr/>
          <a:lstStyle/>
          <a:p>
            <a:r>
              <a:rPr lang="en-US" dirty="0" smtClean="0"/>
              <a:t>Types of 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7239000" cy="5241314"/>
          </a:xfrm>
        </p:spPr>
        <p:txBody>
          <a:bodyPr>
            <a:noAutofit/>
          </a:bodyPr>
          <a:lstStyle/>
          <a:p>
            <a:pPr marL="514350" indent="-514350"/>
            <a:r>
              <a:rPr lang="en-US" sz="1400" dirty="0" smtClean="0">
                <a:solidFill>
                  <a:srgbClr val="FF0000"/>
                </a:solidFill>
              </a:rPr>
              <a:t>Written and oral orders</a:t>
            </a:r>
          </a:p>
          <a:p>
            <a:pPr marL="514350" indent="-514350">
              <a:buNone/>
            </a:pPr>
            <a:r>
              <a:rPr lang="en-US" sz="1400" dirty="0" smtClean="0"/>
              <a:t>	Written </a:t>
            </a:r>
            <a:r>
              <a:rPr lang="en-US" sz="1400" dirty="0" smtClean="0"/>
              <a:t>orders are usually given in the following cases</a:t>
            </a:r>
            <a:r>
              <a:rPr lang="en-US" sz="1400" dirty="0" smtClean="0"/>
              <a:t>:</a:t>
            </a:r>
          </a:p>
          <a:p>
            <a:pPr marL="514350" indent="-514350">
              <a:buNone/>
            </a:pPr>
            <a:endParaRPr lang="en-US" sz="1400" dirty="0" smtClean="0"/>
          </a:p>
          <a:p>
            <a:pPr marL="998982" lvl="2" indent="-514350">
              <a:buFont typeface="+mj-lt"/>
              <a:buAutoNum type="alphaLcParenR"/>
            </a:pPr>
            <a:r>
              <a:rPr lang="en-US" sz="1400" dirty="0" smtClean="0"/>
              <a:t>The order is of a highly responsible nature.</a:t>
            </a:r>
          </a:p>
          <a:p>
            <a:pPr marL="998982" lvl="2" indent="-514350">
              <a:buFont typeface="+mj-lt"/>
              <a:buAutoNum type="alphaLcParenR"/>
            </a:pPr>
            <a:r>
              <a:rPr lang="en-US" sz="1400" dirty="0" smtClean="0"/>
              <a:t>The task is repetitive in nature.</a:t>
            </a:r>
          </a:p>
          <a:p>
            <a:pPr marL="998982" lvl="2" indent="-514350">
              <a:buFont typeface="+mj-lt"/>
              <a:buAutoNum type="alphaLcParenR"/>
            </a:pPr>
            <a:r>
              <a:rPr lang="en-US" sz="1400" dirty="0" smtClean="0"/>
              <a:t>The person being ordered is remotely situated and is not possible to give him oral orders</a:t>
            </a:r>
            <a:r>
              <a:rPr lang="en-US" sz="1400" dirty="0" smtClean="0"/>
              <a:t>.</a:t>
            </a:r>
          </a:p>
          <a:p>
            <a:pPr marL="998982" lvl="2" indent="-514350">
              <a:buFont typeface="+mj-lt"/>
              <a:buAutoNum type="alphaLcParenR"/>
            </a:pPr>
            <a:endParaRPr lang="en-US" sz="1400" dirty="0" smtClean="0"/>
          </a:p>
          <a:p>
            <a:pPr marL="998982" lvl="2" indent="-514350">
              <a:buNone/>
            </a:pPr>
            <a:r>
              <a:rPr lang="en-US" sz="1400" b="1" dirty="0" smtClean="0"/>
              <a:t>Oral orders are given in the following cases:</a:t>
            </a:r>
          </a:p>
          <a:p>
            <a:pPr marL="998982" lvl="2" indent="-514350">
              <a:buNone/>
            </a:pPr>
            <a:endParaRPr lang="en-US" sz="1400" b="1" dirty="0" smtClean="0"/>
          </a:p>
          <a:p>
            <a:pPr marL="998982" lvl="2" indent="-514350">
              <a:buFont typeface="+mj-lt"/>
              <a:buAutoNum type="alphaLcParenR"/>
            </a:pPr>
            <a:r>
              <a:rPr lang="en-US" sz="1400" dirty="0" smtClean="0"/>
              <a:t>The job is required to be done immediately</a:t>
            </a:r>
          </a:p>
          <a:p>
            <a:pPr marL="998982" lvl="2" indent="-514350">
              <a:buFont typeface="+mj-lt"/>
              <a:buAutoNum type="alphaLcParenR"/>
            </a:pPr>
            <a:r>
              <a:rPr lang="en-US" sz="1400" dirty="0" smtClean="0"/>
              <a:t>It is an ordinary job and there is no need of </a:t>
            </a:r>
            <a:r>
              <a:rPr lang="en-US" sz="1400" dirty="0" err="1" smtClean="0"/>
              <a:t>mainataining</a:t>
            </a:r>
            <a:r>
              <a:rPr lang="en-US" sz="1400" dirty="0" smtClean="0"/>
              <a:t> any written record.</a:t>
            </a:r>
            <a:endParaRPr lang="en-US" sz="1400" dirty="0" smtClean="0"/>
          </a:p>
          <a:p>
            <a:pPr marL="514350" indent="-514350"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514350" indent="-514350"/>
            <a:r>
              <a:rPr lang="en-US" sz="1400" dirty="0" smtClean="0">
                <a:solidFill>
                  <a:srgbClr val="FF0000"/>
                </a:solidFill>
              </a:rPr>
              <a:t>General and Specific Orders</a:t>
            </a:r>
          </a:p>
          <a:p>
            <a:pPr marL="514350" indent="-514350">
              <a:buNone/>
            </a:pPr>
            <a:endParaRPr lang="en-US" sz="1400" dirty="0" smtClean="0">
              <a:solidFill>
                <a:srgbClr val="FF0000"/>
              </a:solidFill>
            </a:endParaRPr>
          </a:p>
          <a:p>
            <a:pPr marL="998982" lvl="2" indent="-514350"/>
            <a:r>
              <a:rPr lang="en-US" sz="1400" dirty="0" smtClean="0"/>
              <a:t>Orders related to one particular activity</a:t>
            </a:r>
          </a:p>
          <a:p>
            <a:pPr marL="998982" lvl="2" indent="-514350"/>
            <a:r>
              <a:rPr lang="en-US" sz="1400" dirty="0" smtClean="0"/>
              <a:t>If there are a number of activities having operational similarities, general orders may be issued to cover all of them.	</a:t>
            </a:r>
          </a:p>
          <a:p>
            <a:pPr marL="998982" lvl="2" indent="-514350"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		</a:t>
            </a:r>
            <a:r>
              <a:rPr lang="en-US" sz="1400" dirty="0" smtClean="0">
                <a:solidFill>
                  <a:srgbClr val="FF0000"/>
                </a:solidFill>
              </a:rPr>
              <a:t>	</a:t>
            </a:r>
            <a:endParaRPr lang="en-US" sz="1400" dirty="0" smtClean="0">
              <a:solidFill>
                <a:srgbClr val="FF0000"/>
              </a:solidFill>
            </a:endParaRPr>
          </a:p>
          <a:p>
            <a:pPr marL="998982" lvl="2" indent="-514350"/>
            <a:endParaRPr lang="en-US" sz="1400" dirty="0" smtClean="0">
              <a:solidFill>
                <a:srgbClr val="FF0000"/>
              </a:solidFill>
            </a:endParaRPr>
          </a:p>
          <a:p>
            <a:pPr marL="514350" indent="-514350">
              <a:buNone/>
            </a:pPr>
            <a:r>
              <a:rPr lang="en-US" sz="1400" dirty="0" smtClean="0"/>
              <a:t>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7239000" cy="6027132"/>
          </a:xfrm>
        </p:spPr>
        <p:txBody>
          <a:bodyPr>
            <a:normAutofit/>
          </a:bodyPr>
          <a:lstStyle/>
          <a:p>
            <a:pPr marL="514350" indent="-514350"/>
            <a:r>
              <a:rPr lang="en-US" dirty="0" smtClean="0">
                <a:solidFill>
                  <a:srgbClr val="FF0000"/>
                </a:solidFill>
              </a:rPr>
              <a:t>Procedural and Operational </a:t>
            </a:r>
            <a:r>
              <a:rPr lang="en-US" dirty="0" smtClean="0">
                <a:solidFill>
                  <a:srgbClr val="FF0000"/>
                </a:solidFill>
              </a:rPr>
              <a:t>Orders</a:t>
            </a:r>
            <a:endParaRPr lang="en-US" dirty="0" smtClean="0">
              <a:solidFill>
                <a:srgbClr val="FF0000"/>
              </a:solidFill>
            </a:endParaRPr>
          </a:p>
          <a:p>
            <a:pPr marL="998982" lvl="2" indent="-514350"/>
            <a:r>
              <a:rPr lang="en-US" dirty="0" smtClean="0"/>
              <a:t>Procedural orders specify procedures to be adopted. </a:t>
            </a:r>
          </a:p>
          <a:p>
            <a:pPr marL="998982" lvl="2" indent="-514350"/>
            <a:r>
              <a:rPr lang="en-US" dirty="0" smtClean="0"/>
              <a:t>They are general by nature</a:t>
            </a:r>
          </a:p>
          <a:p>
            <a:pPr marL="998982" lvl="2" indent="-514350"/>
            <a:r>
              <a:rPr lang="en-US" dirty="0" smtClean="0"/>
              <a:t>Operational orders are more closely related to the job in hand.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Mandatory </a:t>
            </a:r>
            <a:r>
              <a:rPr lang="en-US" dirty="0" smtClean="0">
                <a:solidFill>
                  <a:srgbClr val="FF0000"/>
                </a:solidFill>
              </a:rPr>
              <a:t>and Discretionary </a:t>
            </a:r>
            <a:r>
              <a:rPr lang="en-US" dirty="0" smtClean="0">
                <a:solidFill>
                  <a:srgbClr val="FF0000"/>
                </a:solidFill>
              </a:rPr>
              <a:t>Orders</a:t>
            </a:r>
          </a:p>
          <a:p>
            <a:pPr lvl="2"/>
            <a:r>
              <a:rPr lang="en-US" dirty="0" smtClean="0"/>
              <a:t>Mandatory orders have to be obeyed.</a:t>
            </a:r>
          </a:p>
          <a:p>
            <a:pPr lvl="2"/>
            <a:r>
              <a:rPr lang="en-US" dirty="0" smtClean="0"/>
              <a:t>Discretionary orders are usually in the nature of recommendations.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Characteristics of an Effective Order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Clear and complete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Capable of being executed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Given in a friendly tone</a:t>
            </a:r>
          </a:p>
          <a:p>
            <a:pPr lvl="1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145</TotalTime>
  <Words>625</Words>
  <Application>Microsoft Office PowerPoint</Application>
  <PresentationFormat>On-screen Show (4:3)</PresentationFormat>
  <Paragraphs>108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Opulent</vt:lpstr>
      <vt:lpstr>Objectives of communication</vt:lpstr>
      <vt:lpstr>Slide 2</vt:lpstr>
      <vt:lpstr>Slide 3</vt:lpstr>
      <vt:lpstr>Information</vt:lpstr>
      <vt:lpstr>Slide 5</vt:lpstr>
      <vt:lpstr>advice</vt:lpstr>
      <vt:lpstr>ORDER</vt:lpstr>
      <vt:lpstr>Types of orders</vt:lpstr>
      <vt:lpstr>Slide 9</vt:lpstr>
      <vt:lpstr>SUGGESTION</vt:lpstr>
      <vt:lpstr>persuasion</vt:lpstr>
      <vt:lpstr>Education</vt:lpstr>
      <vt:lpstr>warning</vt:lpstr>
      <vt:lpstr>Raising morale and motivation</vt:lpstr>
    </vt:vector>
  </TitlesOfParts>
  <Company>SRN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Objectives of communication</dc:title>
  <dc:creator>Sushmitha Ragesh</dc:creator>
  <cp:lastModifiedBy>Sushmitha Ragesh</cp:lastModifiedBy>
  <cp:revision>18</cp:revision>
  <dcterms:created xsi:type="dcterms:W3CDTF">2023-09-11T04:18:51Z</dcterms:created>
  <dcterms:modified xsi:type="dcterms:W3CDTF">2023-09-11T06:43:55Z</dcterms:modified>
</cp:coreProperties>
</file>