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0" r:id="rId2"/>
    <p:sldId id="341" r:id="rId3"/>
    <p:sldId id="342" r:id="rId4"/>
    <p:sldId id="343" r:id="rId5"/>
    <p:sldId id="344"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58" r:id="rId20"/>
    <p:sldId id="359" r:id="rId21"/>
    <p:sldId id="360" r:id="rId22"/>
    <p:sldId id="361" r:id="rId23"/>
    <p:sldId id="362" r:id="rId24"/>
    <p:sldId id="363" r:id="rId25"/>
    <p:sldId id="364" r:id="rId26"/>
    <p:sldId id="365" r:id="rId27"/>
    <p:sldId id="366" r:id="rId28"/>
    <p:sldId id="367" r:id="rId29"/>
    <p:sldId id="369" r:id="rId30"/>
    <p:sldId id="368" r:id="rId31"/>
    <p:sldId id="370"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heme" Target="theme/theme1.xml" /><Relationship Id="rId8" Type="http://schemas.openxmlformats.org/officeDocument/2006/relationships/slide" Target="slides/slide7.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7AB8-AE33-4E29-9ED5-A0E00ABA67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9C2596-091B-4124-8473-51A98E2F3B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ACA008-CD75-43B2-9435-521482B71F8B}"/>
              </a:ext>
            </a:extLst>
          </p:cNvPr>
          <p:cNvSpPr>
            <a:spLocks noGrp="1"/>
          </p:cNvSpPr>
          <p:nvPr>
            <p:ph type="dt" sz="half" idx="10"/>
          </p:nvPr>
        </p:nvSpPr>
        <p:spPr/>
        <p:txBody>
          <a:bodyPr/>
          <a:lstStyle/>
          <a:p>
            <a:fld id="{1D315BA2-03B1-4FAC-9D5D-C8EEE6002479}" type="datetimeFigureOut">
              <a:rPr lang="en-IN" smtClean="0"/>
              <a:t>01-07-2021</a:t>
            </a:fld>
            <a:endParaRPr lang="en-IN"/>
          </a:p>
        </p:txBody>
      </p:sp>
      <p:sp>
        <p:nvSpPr>
          <p:cNvPr id="5" name="Footer Placeholder 4">
            <a:extLst>
              <a:ext uri="{FF2B5EF4-FFF2-40B4-BE49-F238E27FC236}">
                <a16:creationId xmlns:a16="http://schemas.microsoft.com/office/drawing/2014/main" id="{6E5EC2C9-C5CA-434B-9580-53628A906D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2B14AB-0531-4B46-8D2F-3A46FD24912B}"/>
              </a:ext>
            </a:extLst>
          </p:cNvPr>
          <p:cNvSpPr>
            <a:spLocks noGrp="1"/>
          </p:cNvSpPr>
          <p:nvPr>
            <p:ph type="sldNum" sz="quarter" idx="12"/>
          </p:nvPr>
        </p:nvSpPr>
        <p:spPr/>
        <p:txBody>
          <a:bodyPr/>
          <a:lstStyle/>
          <a:p>
            <a:fld id="{CFA42999-4DA5-479E-B551-71E8E8D23131}" type="slidenum">
              <a:rPr lang="en-IN" smtClean="0"/>
              <a:t>‹#›</a:t>
            </a:fld>
            <a:endParaRPr lang="en-IN"/>
          </a:p>
        </p:txBody>
      </p:sp>
    </p:spTree>
    <p:extLst>
      <p:ext uri="{BB962C8B-B14F-4D97-AF65-F5344CB8AC3E}">
        <p14:creationId xmlns:p14="http://schemas.microsoft.com/office/powerpoint/2010/main" val="323021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91B02-AB22-44C1-ACF5-1C6D0E2964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E43C74-3976-4C0D-9EA6-5FAA346543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5FA0E9-91D0-4447-B6A2-960A1CF1E37D}"/>
              </a:ext>
            </a:extLst>
          </p:cNvPr>
          <p:cNvSpPr>
            <a:spLocks noGrp="1"/>
          </p:cNvSpPr>
          <p:nvPr>
            <p:ph type="dt" sz="half" idx="10"/>
          </p:nvPr>
        </p:nvSpPr>
        <p:spPr/>
        <p:txBody>
          <a:bodyPr/>
          <a:lstStyle/>
          <a:p>
            <a:fld id="{1D315BA2-03B1-4FAC-9D5D-C8EEE6002479}" type="datetimeFigureOut">
              <a:rPr lang="en-IN" smtClean="0"/>
              <a:t>01-07-2021</a:t>
            </a:fld>
            <a:endParaRPr lang="en-IN"/>
          </a:p>
        </p:txBody>
      </p:sp>
      <p:sp>
        <p:nvSpPr>
          <p:cNvPr id="5" name="Footer Placeholder 4">
            <a:extLst>
              <a:ext uri="{FF2B5EF4-FFF2-40B4-BE49-F238E27FC236}">
                <a16:creationId xmlns:a16="http://schemas.microsoft.com/office/drawing/2014/main" id="{429E5670-1A52-4AC5-A01C-36ABE5515D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C5C441-00BA-4D5C-8A3C-7F630ACB8615}"/>
              </a:ext>
            </a:extLst>
          </p:cNvPr>
          <p:cNvSpPr>
            <a:spLocks noGrp="1"/>
          </p:cNvSpPr>
          <p:nvPr>
            <p:ph type="sldNum" sz="quarter" idx="12"/>
          </p:nvPr>
        </p:nvSpPr>
        <p:spPr/>
        <p:txBody>
          <a:bodyPr/>
          <a:lstStyle/>
          <a:p>
            <a:fld id="{CFA42999-4DA5-479E-B551-71E8E8D23131}" type="slidenum">
              <a:rPr lang="en-IN" smtClean="0"/>
              <a:t>‹#›</a:t>
            </a:fld>
            <a:endParaRPr lang="en-IN"/>
          </a:p>
        </p:txBody>
      </p:sp>
    </p:spTree>
    <p:extLst>
      <p:ext uri="{BB962C8B-B14F-4D97-AF65-F5344CB8AC3E}">
        <p14:creationId xmlns:p14="http://schemas.microsoft.com/office/powerpoint/2010/main" val="101728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B2A40-8754-4CB1-8E80-1410DD686F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3B83C5-94F6-4871-AC23-78AC6F8970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0DBD57-B0FC-4CE9-A071-2601C34D71D5}"/>
              </a:ext>
            </a:extLst>
          </p:cNvPr>
          <p:cNvSpPr>
            <a:spLocks noGrp="1"/>
          </p:cNvSpPr>
          <p:nvPr>
            <p:ph type="dt" sz="half" idx="10"/>
          </p:nvPr>
        </p:nvSpPr>
        <p:spPr/>
        <p:txBody>
          <a:bodyPr/>
          <a:lstStyle/>
          <a:p>
            <a:fld id="{1D315BA2-03B1-4FAC-9D5D-C8EEE6002479}" type="datetimeFigureOut">
              <a:rPr lang="en-IN" smtClean="0"/>
              <a:t>01-07-2021</a:t>
            </a:fld>
            <a:endParaRPr lang="en-IN"/>
          </a:p>
        </p:txBody>
      </p:sp>
      <p:sp>
        <p:nvSpPr>
          <p:cNvPr id="5" name="Footer Placeholder 4">
            <a:extLst>
              <a:ext uri="{FF2B5EF4-FFF2-40B4-BE49-F238E27FC236}">
                <a16:creationId xmlns:a16="http://schemas.microsoft.com/office/drawing/2014/main" id="{44281B8A-645D-4923-B315-419269211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4AE83-C218-4AA2-9DC4-22072665760E}"/>
              </a:ext>
            </a:extLst>
          </p:cNvPr>
          <p:cNvSpPr>
            <a:spLocks noGrp="1"/>
          </p:cNvSpPr>
          <p:nvPr>
            <p:ph type="sldNum" sz="quarter" idx="12"/>
          </p:nvPr>
        </p:nvSpPr>
        <p:spPr/>
        <p:txBody>
          <a:bodyPr/>
          <a:lstStyle/>
          <a:p>
            <a:fld id="{CFA42999-4DA5-479E-B551-71E8E8D23131}" type="slidenum">
              <a:rPr lang="en-IN" smtClean="0"/>
              <a:t>‹#›</a:t>
            </a:fld>
            <a:endParaRPr lang="en-IN"/>
          </a:p>
        </p:txBody>
      </p:sp>
    </p:spTree>
    <p:extLst>
      <p:ext uri="{BB962C8B-B14F-4D97-AF65-F5344CB8AC3E}">
        <p14:creationId xmlns:p14="http://schemas.microsoft.com/office/powerpoint/2010/main" val="2395490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31A0-A9F9-46FA-9233-D9805C006B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59B34C-D57E-4AAB-8E63-25EE657A98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7CA0E-20AC-4D50-A51D-EA4B0E7C912B}"/>
              </a:ext>
            </a:extLst>
          </p:cNvPr>
          <p:cNvSpPr>
            <a:spLocks noGrp="1"/>
          </p:cNvSpPr>
          <p:nvPr>
            <p:ph type="dt" sz="half" idx="10"/>
          </p:nvPr>
        </p:nvSpPr>
        <p:spPr/>
        <p:txBody>
          <a:bodyPr/>
          <a:lstStyle/>
          <a:p>
            <a:fld id="{1D315BA2-03B1-4FAC-9D5D-C8EEE6002479}" type="datetimeFigureOut">
              <a:rPr lang="en-IN" smtClean="0"/>
              <a:t>01-07-2021</a:t>
            </a:fld>
            <a:endParaRPr lang="en-IN"/>
          </a:p>
        </p:txBody>
      </p:sp>
      <p:sp>
        <p:nvSpPr>
          <p:cNvPr id="5" name="Footer Placeholder 4">
            <a:extLst>
              <a:ext uri="{FF2B5EF4-FFF2-40B4-BE49-F238E27FC236}">
                <a16:creationId xmlns:a16="http://schemas.microsoft.com/office/drawing/2014/main" id="{9F781D2E-9393-433F-9137-ED3FCDE02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16850-F16D-4D3A-9A87-B873AB335FA5}"/>
              </a:ext>
            </a:extLst>
          </p:cNvPr>
          <p:cNvSpPr>
            <a:spLocks noGrp="1"/>
          </p:cNvSpPr>
          <p:nvPr>
            <p:ph type="sldNum" sz="quarter" idx="12"/>
          </p:nvPr>
        </p:nvSpPr>
        <p:spPr/>
        <p:txBody>
          <a:bodyPr/>
          <a:lstStyle/>
          <a:p>
            <a:fld id="{CFA42999-4DA5-479E-B551-71E8E8D23131}" type="slidenum">
              <a:rPr lang="en-IN" smtClean="0"/>
              <a:t>‹#›</a:t>
            </a:fld>
            <a:endParaRPr lang="en-IN"/>
          </a:p>
        </p:txBody>
      </p:sp>
    </p:spTree>
    <p:extLst>
      <p:ext uri="{BB962C8B-B14F-4D97-AF65-F5344CB8AC3E}">
        <p14:creationId xmlns:p14="http://schemas.microsoft.com/office/powerpoint/2010/main" val="2965548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5539-6585-4D93-8500-BBBF3975C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AFC71B-9EEB-4A55-8E67-41EAA96D03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418E7-16B6-43A3-9468-BCF8BDB083D5}"/>
              </a:ext>
            </a:extLst>
          </p:cNvPr>
          <p:cNvSpPr>
            <a:spLocks noGrp="1"/>
          </p:cNvSpPr>
          <p:nvPr>
            <p:ph type="dt" sz="half" idx="10"/>
          </p:nvPr>
        </p:nvSpPr>
        <p:spPr/>
        <p:txBody>
          <a:bodyPr/>
          <a:lstStyle/>
          <a:p>
            <a:fld id="{1D315BA2-03B1-4FAC-9D5D-C8EEE6002479}" type="datetimeFigureOut">
              <a:rPr lang="en-IN" smtClean="0"/>
              <a:t>01-07-2021</a:t>
            </a:fld>
            <a:endParaRPr lang="en-IN"/>
          </a:p>
        </p:txBody>
      </p:sp>
      <p:sp>
        <p:nvSpPr>
          <p:cNvPr id="5" name="Footer Placeholder 4">
            <a:extLst>
              <a:ext uri="{FF2B5EF4-FFF2-40B4-BE49-F238E27FC236}">
                <a16:creationId xmlns:a16="http://schemas.microsoft.com/office/drawing/2014/main" id="{7742A013-DC2F-4B1B-8240-199C5C997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3B108-1EDB-40B2-AD6B-7A03DBFCB510}"/>
              </a:ext>
            </a:extLst>
          </p:cNvPr>
          <p:cNvSpPr>
            <a:spLocks noGrp="1"/>
          </p:cNvSpPr>
          <p:nvPr>
            <p:ph type="sldNum" sz="quarter" idx="12"/>
          </p:nvPr>
        </p:nvSpPr>
        <p:spPr/>
        <p:txBody>
          <a:bodyPr/>
          <a:lstStyle/>
          <a:p>
            <a:fld id="{CFA42999-4DA5-479E-B551-71E8E8D23131}" type="slidenum">
              <a:rPr lang="en-IN" smtClean="0"/>
              <a:t>‹#›</a:t>
            </a:fld>
            <a:endParaRPr lang="en-IN"/>
          </a:p>
        </p:txBody>
      </p:sp>
    </p:spTree>
    <p:extLst>
      <p:ext uri="{BB962C8B-B14F-4D97-AF65-F5344CB8AC3E}">
        <p14:creationId xmlns:p14="http://schemas.microsoft.com/office/powerpoint/2010/main" val="284707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BF05-AFCC-49C8-99FB-CC793848F1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2B4FC5-CE6E-49AB-B39C-E4FF2D0B0D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70A87E-7BFE-480F-9C7E-3FBEF73E2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39063F-1729-4F25-9FBB-C254619A95EF}"/>
              </a:ext>
            </a:extLst>
          </p:cNvPr>
          <p:cNvSpPr>
            <a:spLocks noGrp="1"/>
          </p:cNvSpPr>
          <p:nvPr>
            <p:ph type="dt" sz="half" idx="10"/>
          </p:nvPr>
        </p:nvSpPr>
        <p:spPr/>
        <p:txBody>
          <a:bodyPr/>
          <a:lstStyle/>
          <a:p>
            <a:fld id="{1D315BA2-03B1-4FAC-9D5D-C8EEE6002479}" type="datetimeFigureOut">
              <a:rPr lang="en-IN" smtClean="0"/>
              <a:t>01-07-2021</a:t>
            </a:fld>
            <a:endParaRPr lang="en-IN"/>
          </a:p>
        </p:txBody>
      </p:sp>
      <p:sp>
        <p:nvSpPr>
          <p:cNvPr id="6" name="Footer Placeholder 5">
            <a:extLst>
              <a:ext uri="{FF2B5EF4-FFF2-40B4-BE49-F238E27FC236}">
                <a16:creationId xmlns:a16="http://schemas.microsoft.com/office/drawing/2014/main" id="{41CB5F9F-8391-4F24-97FC-EC6F5475EA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02A9B7-1993-4327-A010-B6BF83B30BE1}"/>
              </a:ext>
            </a:extLst>
          </p:cNvPr>
          <p:cNvSpPr>
            <a:spLocks noGrp="1"/>
          </p:cNvSpPr>
          <p:nvPr>
            <p:ph type="sldNum" sz="quarter" idx="12"/>
          </p:nvPr>
        </p:nvSpPr>
        <p:spPr/>
        <p:txBody>
          <a:bodyPr/>
          <a:lstStyle/>
          <a:p>
            <a:fld id="{CFA42999-4DA5-479E-B551-71E8E8D23131}" type="slidenum">
              <a:rPr lang="en-IN" smtClean="0"/>
              <a:t>‹#›</a:t>
            </a:fld>
            <a:endParaRPr lang="en-IN"/>
          </a:p>
        </p:txBody>
      </p:sp>
    </p:spTree>
    <p:extLst>
      <p:ext uri="{BB962C8B-B14F-4D97-AF65-F5344CB8AC3E}">
        <p14:creationId xmlns:p14="http://schemas.microsoft.com/office/powerpoint/2010/main" val="295665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4DDE-00C8-4FEB-97CD-E5B21FC8D9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B31C23-F198-42F3-A2CE-D4C8B59A6E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597A75-45A9-4C01-8079-B224A819DC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963FE5-4B8C-48BA-BA57-0756788862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8BFD44-0C23-4F82-9BA3-AA5D59E34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9DFBED-614B-4066-AE87-5FF4C5B46FD1}"/>
              </a:ext>
            </a:extLst>
          </p:cNvPr>
          <p:cNvSpPr>
            <a:spLocks noGrp="1"/>
          </p:cNvSpPr>
          <p:nvPr>
            <p:ph type="dt" sz="half" idx="10"/>
          </p:nvPr>
        </p:nvSpPr>
        <p:spPr/>
        <p:txBody>
          <a:bodyPr/>
          <a:lstStyle/>
          <a:p>
            <a:fld id="{1D315BA2-03B1-4FAC-9D5D-C8EEE6002479}" type="datetimeFigureOut">
              <a:rPr lang="en-IN" smtClean="0"/>
              <a:t>01-07-2021</a:t>
            </a:fld>
            <a:endParaRPr lang="en-IN"/>
          </a:p>
        </p:txBody>
      </p:sp>
      <p:sp>
        <p:nvSpPr>
          <p:cNvPr id="8" name="Footer Placeholder 7">
            <a:extLst>
              <a:ext uri="{FF2B5EF4-FFF2-40B4-BE49-F238E27FC236}">
                <a16:creationId xmlns:a16="http://schemas.microsoft.com/office/drawing/2014/main" id="{B0A49D82-1426-4A0F-A520-E22514029D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A6B151-2906-4D6E-A14D-94F8C329C57D}"/>
              </a:ext>
            </a:extLst>
          </p:cNvPr>
          <p:cNvSpPr>
            <a:spLocks noGrp="1"/>
          </p:cNvSpPr>
          <p:nvPr>
            <p:ph type="sldNum" sz="quarter" idx="12"/>
          </p:nvPr>
        </p:nvSpPr>
        <p:spPr/>
        <p:txBody>
          <a:bodyPr/>
          <a:lstStyle/>
          <a:p>
            <a:fld id="{CFA42999-4DA5-479E-B551-71E8E8D23131}" type="slidenum">
              <a:rPr lang="en-IN" smtClean="0"/>
              <a:t>‹#›</a:t>
            </a:fld>
            <a:endParaRPr lang="en-IN"/>
          </a:p>
        </p:txBody>
      </p:sp>
    </p:spTree>
    <p:extLst>
      <p:ext uri="{BB962C8B-B14F-4D97-AF65-F5344CB8AC3E}">
        <p14:creationId xmlns:p14="http://schemas.microsoft.com/office/powerpoint/2010/main" val="69110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B21F-85E4-48A3-8948-B43450D306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61B002-95D1-4E62-9DF1-546F5D724B17}"/>
              </a:ext>
            </a:extLst>
          </p:cNvPr>
          <p:cNvSpPr>
            <a:spLocks noGrp="1"/>
          </p:cNvSpPr>
          <p:nvPr>
            <p:ph type="dt" sz="half" idx="10"/>
          </p:nvPr>
        </p:nvSpPr>
        <p:spPr/>
        <p:txBody>
          <a:bodyPr/>
          <a:lstStyle/>
          <a:p>
            <a:fld id="{1D315BA2-03B1-4FAC-9D5D-C8EEE6002479}" type="datetimeFigureOut">
              <a:rPr lang="en-IN" smtClean="0"/>
              <a:t>01-07-2021</a:t>
            </a:fld>
            <a:endParaRPr lang="en-IN"/>
          </a:p>
        </p:txBody>
      </p:sp>
      <p:sp>
        <p:nvSpPr>
          <p:cNvPr id="4" name="Footer Placeholder 3">
            <a:extLst>
              <a:ext uri="{FF2B5EF4-FFF2-40B4-BE49-F238E27FC236}">
                <a16:creationId xmlns:a16="http://schemas.microsoft.com/office/drawing/2014/main" id="{B616CBBD-7D64-4B34-A22F-16ACB8ADBD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37D563-7AF3-4EF6-BFA9-3D453AF81613}"/>
              </a:ext>
            </a:extLst>
          </p:cNvPr>
          <p:cNvSpPr>
            <a:spLocks noGrp="1"/>
          </p:cNvSpPr>
          <p:nvPr>
            <p:ph type="sldNum" sz="quarter" idx="12"/>
          </p:nvPr>
        </p:nvSpPr>
        <p:spPr/>
        <p:txBody>
          <a:bodyPr/>
          <a:lstStyle/>
          <a:p>
            <a:fld id="{CFA42999-4DA5-479E-B551-71E8E8D23131}" type="slidenum">
              <a:rPr lang="en-IN" smtClean="0"/>
              <a:t>‹#›</a:t>
            </a:fld>
            <a:endParaRPr lang="en-IN"/>
          </a:p>
        </p:txBody>
      </p:sp>
    </p:spTree>
    <p:extLst>
      <p:ext uri="{BB962C8B-B14F-4D97-AF65-F5344CB8AC3E}">
        <p14:creationId xmlns:p14="http://schemas.microsoft.com/office/powerpoint/2010/main" val="65244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F3B4D5-1A08-491E-BCD2-3CBCB3D489D8}"/>
              </a:ext>
            </a:extLst>
          </p:cNvPr>
          <p:cNvSpPr>
            <a:spLocks noGrp="1"/>
          </p:cNvSpPr>
          <p:nvPr>
            <p:ph type="dt" sz="half" idx="10"/>
          </p:nvPr>
        </p:nvSpPr>
        <p:spPr/>
        <p:txBody>
          <a:bodyPr/>
          <a:lstStyle/>
          <a:p>
            <a:fld id="{1D315BA2-03B1-4FAC-9D5D-C8EEE6002479}" type="datetimeFigureOut">
              <a:rPr lang="en-IN" smtClean="0"/>
              <a:t>01-07-2021</a:t>
            </a:fld>
            <a:endParaRPr lang="en-IN"/>
          </a:p>
        </p:txBody>
      </p:sp>
      <p:sp>
        <p:nvSpPr>
          <p:cNvPr id="3" name="Footer Placeholder 2">
            <a:extLst>
              <a:ext uri="{FF2B5EF4-FFF2-40B4-BE49-F238E27FC236}">
                <a16:creationId xmlns:a16="http://schemas.microsoft.com/office/drawing/2014/main" id="{AA82F7EA-456A-4F39-B01F-C9A25CB40E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A284028-3694-433F-83BE-F1C92502A5E1}"/>
              </a:ext>
            </a:extLst>
          </p:cNvPr>
          <p:cNvSpPr>
            <a:spLocks noGrp="1"/>
          </p:cNvSpPr>
          <p:nvPr>
            <p:ph type="sldNum" sz="quarter" idx="12"/>
          </p:nvPr>
        </p:nvSpPr>
        <p:spPr/>
        <p:txBody>
          <a:bodyPr/>
          <a:lstStyle/>
          <a:p>
            <a:fld id="{CFA42999-4DA5-479E-B551-71E8E8D23131}" type="slidenum">
              <a:rPr lang="en-IN" smtClean="0"/>
              <a:t>‹#›</a:t>
            </a:fld>
            <a:endParaRPr lang="en-IN"/>
          </a:p>
        </p:txBody>
      </p:sp>
    </p:spTree>
    <p:extLst>
      <p:ext uri="{BB962C8B-B14F-4D97-AF65-F5344CB8AC3E}">
        <p14:creationId xmlns:p14="http://schemas.microsoft.com/office/powerpoint/2010/main" val="2680553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DC73-B3BD-499F-8A8C-C89743777B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1862B5-3749-489B-8D1A-440DE5561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A05D8B-10B3-4B4B-8493-BA242E8DE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F0A9B0-7E1C-4ABC-9D5C-F93D0C02B228}"/>
              </a:ext>
            </a:extLst>
          </p:cNvPr>
          <p:cNvSpPr>
            <a:spLocks noGrp="1"/>
          </p:cNvSpPr>
          <p:nvPr>
            <p:ph type="dt" sz="half" idx="10"/>
          </p:nvPr>
        </p:nvSpPr>
        <p:spPr/>
        <p:txBody>
          <a:bodyPr/>
          <a:lstStyle/>
          <a:p>
            <a:fld id="{1D315BA2-03B1-4FAC-9D5D-C8EEE6002479}" type="datetimeFigureOut">
              <a:rPr lang="en-IN" smtClean="0"/>
              <a:t>01-07-2021</a:t>
            </a:fld>
            <a:endParaRPr lang="en-IN"/>
          </a:p>
        </p:txBody>
      </p:sp>
      <p:sp>
        <p:nvSpPr>
          <p:cNvPr id="6" name="Footer Placeholder 5">
            <a:extLst>
              <a:ext uri="{FF2B5EF4-FFF2-40B4-BE49-F238E27FC236}">
                <a16:creationId xmlns:a16="http://schemas.microsoft.com/office/drawing/2014/main" id="{AB01D0F1-94E9-4A45-B16F-7868B80389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991635-79F6-4360-BB4F-8829FEF72CD6}"/>
              </a:ext>
            </a:extLst>
          </p:cNvPr>
          <p:cNvSpPr>
            <a:spLocks noGrp="1"/>
          </p:cNvSpPr>
          <p:nvPr>
            <p:ph type="sldNum" sz="quarter" idx="12"/>
          </p:nvPr>
        </p:nvSpPr>
        <p:spPr/>
        <p:txBody>
          <a:bodyPr/>
          <a:lstStyle/>
          <a:p>
            <a:fld id="{CFA42999-4DA5-479E-B551-71E8E8D23131}" type="slidenum">
              <a:rPr lang="en-IN" smtClean="0"/>
              <a:t>‹#›</a:t>
            </a:fld>
            <a:endParaRPr lang="en-IN"/>
          </a:p>
        </p:txBody>
      </p:sp>
    </p:spTree>
    <p:extLst>
      <p:ext uri="{BB962C8B-B14F-4D97-AF65-F5344CB8AC3E}">
        <p14:creationId xmlns:p14="http://schemas.microsoft.com/office/powerpoint/2010/main" val="382713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4CA4-489C-436D-B8E3-D3DC5A0AAD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A11372-CDB2-4385-81A0-5A991CB021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50E24B-D34D-48F1-83BF-53C42D434D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287E6-145E-4C93-8A34-6E9E1AD9C6A2}"/>
              </a:ext>
            </a:extLst>
          </p:cNvPr>
          <p:cNvSpPr>
            <a:spLocks noGrp="1"/>
          </p:cNvSpPr>
          <p:nvPr>
            <p:ph type="dt" sz="half" idx="10"/>
          </p:nvPr>
        </p:nvSpPr>
        <p:spPr/>
        <p:txBody>
          <a:bodyPr/>
          <a:lstStyle/>
          <a:p>
            <a:fld id="{1D315BA2-03B1-4FAC-9D5D-C8EEE6002479}" type="datetimeFigureOut">
              <a:rPr lang="en-IN" smtClean="0"/>
              <a:t>01-07-2021</a:t>
            </a:fld>
            <a:endParaRPr lang="en-IN"/>
          </a:p>
        </p:txBody>
      </p:sp>
      <p:sp>
        <p:nvSpPr>
          <p:cNvPr id="6" name="Footer Placeholder 5">
            <a:extLst>
              <a:ext uri="{FF2B5EF4-FFF2-40B4-BE49-F238E27FC236}">
                <a16:creationId xmlns:a16="http://schemas.microsoft.com/office/drawing/2014/main" id="{917ADC84-11C3-434A-9537-35AB10600D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1C1E6A-2509-458A-B735-25D3DC63005B}"/>
              </a:ext>
            </a:extLst>
          </p:cNvPr>
          <p:cNvSpPr>
            <a:spLocks noGrp="1"/>
          </p:cNvSpPr>
          <p:nvPr>
            <p:ph type="sldNum" sz="quarter" idx="12"/>
          </p:nvPr>
        </p:nvSpPr>
        <p:spPr/>
        <p:txBody>
          <a:bodyPr/>
          <a:lstStyle/>
          <a:p>
            <a:fld id="{CFA42999-4DA5-479E-B551-71E8E8D23131}" type="slidenum">
              <a:rPr lang="en-IN" smtClean="0"/>
              <a:t>‹#›</a:t>
            </a:fld>
            <a:endParaRPr lang="en-IN"/>
          </a:p>
        </p:txBody>
      </p:sp>
    </p:spTree>
    <p:extLst>
      <p:ext uri="{BB962C8B-B14F-4D97-AF65-F5344CB8AC3E}">
        <p14:creationId xmlns:p14="http://schemas.microsoft.com/office/powerpoint/2010/main" val="396668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EED657-BE3C-4A8A-B6E8-33A72B33F2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F768F-0BBA-486B-B070-7219E336E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7F2D41-D0BB-4F2F-8407-1FF8658F89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15BA2-03B1-4FAC-9D5D-C8EEE6002479}" type="datetimeFigureOut">
              <a:rPr lang="en-IN" smtClean="0"/>
              <a:t>01-07-2021</a:t>
            </a:fld>
            <a:endParaRPr lang="en-IN"/>
          </a:p>
        </p:txBody>
      </p:sp>
      <p:sp>
        <p:nvSpPr>
          <p:cNvPr id="5" name="Footer Placeholder 4">
            <a:extLst>
              <a:ext uri="{FF2B5EF4-FFF2-40B4-BE49-F238E27FC236}">
                <a16:creationId xmlns:a16="http://schemas.microsoft.com/office/drawing/2014/main" id="{C0F930C9-C391-4AE4-88C1-AE1920BB4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5BB123-4A48-439D-AAB8-53278801A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A42999-4DA5-479E-B551-71E8E8D23131}" type="slidenum">
              <a:rPr lang="en-IN" smtClean="0"/>
              <a:t>‹#›</a:t>
            </a:fld>
            <a:endParaRPr lang="en-IN"/>
          </a:p>
        </p:txBody>
      </p:sp>
    </p:spTree>
    <p:extLst>
      <p:ext uri="{BB962C8B-B14F-4D97-AF65-F5344CB8AC3E}">
        <p14:creationId xmlns:p14="http://schemas.microsoft.com/office/powerpoint/2010/main" val="869967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E7C4CC35-F616-4310-805C-6BE51E6EF6A2}"/>
              </a:ext>
            </a:extLst>
          </p:cNvPr>
          <p:cNvPicPr>
            <a:picLocks noChangeAspect="1"/>
          </p:cNvPicPr>
          <p:nvPr/>
        </p:nvPicPr>
        <p:blipFill rotWithShape="1">
          <a:blip r:embed="rId2"/>
          <a:srcRect t="20495"/>
          <a:stretch/>
        </p:blipFill>
        <p:spPr>
          <a:xfrm>
            <a:off x="20" y="10"/>
            <a:ext cx="12191980" cy="6857990"/>
          </a:xfrm>
          <a:prstGeom prst="rect">
            <a:avLst/>
          </a:prstGeom>
        </p:spPr>
      </p:pic>
      <p:sp>
        <p:nvSpPr>
          <p:cNvPr id="2" name="Title 1">
            <a:extLst>
              <a:ext uri="{FF2B5EF4-FFF2-40B4-BE49-F238E27FC236}">
                <a16:creationId xmlns:a16="http://schemas.microsoft.com/office/drawing/2014/main" id="{3EF226F2-4AC8-4328-8563-3020D0430F4D}"/>
              </a:ext>
            </a:extLst>
          </p:cNvPr>
          <p:cNvSpPr>
            <a:spLocks noGrp="1"/>
          </p:cNvSpPr>
          <p:nvPr>
            <p:ph type="ctrTitle"/>
          </p:nvPr>
        </p:nvSpPr>
        <p:spPr>
          <a:xfrm>
            <a:off x="7847861" y="3231930"/>
            <a:ext cx="4026202" cy="2352123"/>
          </a:xfrm>
        </p:spPr>
        <p:txBody>
          <a:bodyPr>
            <a:normAutofit/>
          </a:bodyPr>
          <a:lstStyle/>
          <a:p>
            <a:pPr algn="ctr"/>
            <a:r>
              <a:rPr lang="en-IN" sz="4000" dirty="0"/>
              <a:t>PRINCIPLES OF COMMUNICATION</a:t>
            </a:r>
          </a:p>
        </p:txBody>
      </p:sp>
    </p:spTree>
    <p:extLst>
      <p:ext uri="{BB962C8B-B14F-4D97-AF65-F5344CB8AC3E}">
        <p14:creationId xmlns:p14="http://schemas.microsoft.com/office/powerpoint/2010/main" val="356053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6"/>
            </a:pPr>
            <a:r>
              <a:rPr lang="en-IN" b="1" dirty="0"/>
              <a:t>Prefer active constructions</a:t>
            </a:r>
            <a:r>
              <a:rPr lang="en-IN" dirty="0"/>
              <a:t>: for they are easier to understand. If you deliberately want to create an impersonal style, you may be justified in using passive constructions. But in ordinary circumstances it is better to use active constructions. For example:</a:t>
            </a:r>
          </a:p>
          <a:p>
            <a:pPr marL="475488" lvl="2" indent="0" algn="just">
              <a:lnSpc>
                <a:spcPct val="150000"/>
              </a:lnSpc>
              <a:buClrTx/>
              <a:buNone/>
            </a:pPr>
            <a:r>
              <a:rPr lang="en-IN" dirty="0"/>
              <a:t>	</a:t>
            </a:r>
            <a:r>
              <a:rPr lang="en-IN" i="1" dirty="0"/>
              <a:t>Passive (awkward)			Active (elegant)</a:t>
            </a:r>
          </a:p>
          <a:p>
            <a:pPr marL="475488" lvl="2" indent="0" algn="just">
              <a:lnSpc>
                <a:spcPct val="150000"/>
              </a:lnSpc>
              <a:buClrTx/>
              <a:buNone/>
            </a:pPr>
            <a:r>
              <a:rPr lang="en-IN" dirty="0"/>
              <a:t>Your efforts </a:t>
            </a:r>
            <a:r>
              <a:rPr lang="en-IN" i="1" dirty="0"/>
              <a:t>are appreciated</a:t>
            </a:r>
            <a:r>
              <a:rPr lang="en-IN" dirty="0"/>
              <a:t> by all of us.	All of us </a:t>
            </a:r>
            <a:r>
              <a:rPr lang="en-IN" i="1" dirty="0"/>
              <a:t>appreciate</a:t>
            </a:r>
            <a:r>
              <a:rPr lang="en-IN" dirty="0"/>
              <a:t> your efforts.</a:t>
            </a:r>
          </a:p>
          <a:p>
            <a:pPr marL="475488" lvl="2" indent="0" algn="just">
              <a:lnSpc>
                <a:spcPct val="150000"/>
              </a:lnSpc>
              <a:buClrTx/>
              <a:buNone/>
            </a:pPr>
            <a:r>
              <a:rPr lang="en-IN" dirty="0"/>
              <a:t>Your report </a:t>
            </a:r>
            <a:r>
              <a:rPr lang="en-IN" i="1" dirty="0"/>
              <a:t>will be discussed</a:t>
            </a:r>
            <a:r>
              <a:rPr lang="en-IN" dirty="0"/>
              <a:t> by a committee.	A committee </a:t>
            </a:r>
            <a:r>
              <a:rPr lang="en-IN" i="1" dirty="0"/>
              <a:t>will discuss </a:t>
            </a:r>
            <a:r>
              <a:rPr lang="en-IN" dirty="0"/>
              <a:t>your report.</a:t>
            </a:r>
          </a:p>
          <a:p>
            <a:pPr marL="475488" lvl="2" indent="0" algn="just">
              <a:lnSpc>
                <a:spcPct val="150000"/>
              </a:lnSpc>
              <a:buClrTx/>
              <a:buNone/>
            </a:pPr>
            <a:r>
              <a:rPr lang="en-IN" dirty="0"/>
              <a:t>It is </a:t>
            </a:r>
            <a:r>
              <a:rPr lang="en-IN" i="1" dirty="0"/>
              <a:t>thought</a:t>
            </a:r>
            <a:r>
              <a:rPr lang="en-IN" dirty="0"/>
              <a:t> that these prices are on the	We </a:t>
            </a:r>
            <a:r>
              <a:rPr lang="en-IN" i="1" dirty="0"/>
              <a:t>think </a:t>
            </a:r>
            <a:r>
              <a:rPr lang="en-IN" dirty="0"/>
              <a:t>these prices to be on the higher </a:t>
            </a:r>
          </a:p>
          <a:p>
            <a:pPr marL="475488" lvl="2" indent="0" algn="just">
              <a:lnSpc>
                <a:spcPct val="150000"/>
              </a:lnSpc>
              <a:buClrTx/>
              <a:buNone/>
            </a:pPr>
            <a:r>
              <a:rPr lang="en-IN" dirty="0"/>
              <a:t>higher side.					side.</a:t>
            </a:r>
          </a:p>
        </p:txBody>
      </p:sp>
    </p:spTree>
    <p:extLst>
      <p:ext uri="{BB962C8B-B14F-4D97-AF65-F5344CB8AC3E}">
        <p14:creationId xmlns:p14="http://schemas.microsoft.com/office/powerpoint/2010/main" val="6243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7"/>
            </a:pPr>
            <a:r>
              <a:rPr lang="en-IN" b="1" dirty="0"/>
              <a:t>Avoid excessive use of the infinitive</a:t>
            </a:r>
            <a:r>
              <a:rPr lang="en-IN" dirty="0"/>
              <a:t>: The use of the infinitive (to - verb – to give, to learn) tends to make the style </a:t>
            </a:r>
            <a:r>
              <a:rPr lang="en-IN" i="1" dirty="0"/>
              <a:t>impersonal</a:t>
            </a:r>
            <a:r>
              <a:rPr lang="en-IN" dirty="0"/>
              <a:t> and </a:t>
            </a:r>
            <a:r>
              <a:rPr lang="en-IN" i="1" dirty="0"/>
              <a:t>formal</a:t>
            </a:r>
            <a:r>
              <a:rPr lang="en-IN" dirty="0"/>
              <a:t>. For example:</a:t>
            </a:r>
          </a:p>
          <a:p>
            <a:pPr marL="475488" lvl="2" indent="0" algn="just">
              <a:lnSpc>
                <a:spcPct val="150000"/>
              </a:lnSpc>
              <a:buClrTx/>
              <a:buNone/>
            </a:pPr>
            <a:r>
              <a:rPr lang="en-IN" dirty="0"/>
              <a:t>	</a:t>
            </a:r>
            <a:r>
              <a:rPr lang="en-IN" i="1" dirty="0"/>
              <a:t>Action in the infinitive				Action in the verb</a:t>
            </a:r>
          </a:p>
          <a:p>
            <a:pPr marL="475488" lvl="2" indent="0" algn="just">
              <a:lnSpc>
                <a:spcPct val="150000"/>
              </a:lnSpc>
              <a:buClrTx/>
              <a:buNone/>
            </a:pPr>
            <a:r>
              <a:rPr lang="en-IN" i="1" dirty="0"/>
              <a:t>	(impersonal, indirect)				(direct)</a:t>
            </a:r>
          </a:p>
          <a:p>
            <a:pPr marL="475488" lvl="2" indent="0" algn="just">
              <a:lnSpc>
                <a:spcPct val="150000"/>
              </a:lnSpc>
              <a:buClrTx/>
              <a:buNone/>
            </a:pPr>
            <a:r>
              <a:rPr lang="en-IN" dirty="0"/>
              <a:t>	It is the duty of the cashier to </a:t>
            </a:r>
            <a:r>
              <a:rPr lang="en-IN" i="1" dirty="0"/>
              <a:t>disburse</a:t>
            </a:r>
            <a:r>
              <a:rPr lang="en-IN" dirty="0"/>
              <a:t> salaries.	The cashier </a:t>
            </a:r>
            <a:r>
              <a:rPr lang="en-IN" i="1" dirty="0"/>
              <a:t>disburses</a:t>
            </a:r>
            <a:r>
              <a:rPr lang="en-IN" dirty="0"/>
              <a:t> salaries.</a:t>
            </a:r>
          </a:p>
          <a:p>
            <a:pPr marL="475488" lvl="2" indent="0" algn="just">
              <a:lnSpc>
                <a:spcPct val="150000"/>
              </a:lnSpc>
              <a:buClrTx/>
              <a:buNone/>
            </a:pPr>
            <a:r>
              <a:rPr lang="en-IN" dirty="0"/>
              <a:t>	It is my job to </a:t>
            </a:r>
            <a:r>
              <a:rPr lang="en-IN" i="1" dirty="0"/>
              <a:t>supervise.			</a:t>
            </a:r>
            <a:r>
              <a:rPr lang="en-IN" dirty="0"/>
              <a:t>	I </a:t>
            </a:r>
            <a:r>
              <a:rPr lang="en-IN" i="1" dirty="0"/>
              <a:t>supervise.</a:t>
            </a:r>
            <a:endParaRPr lang="en-IN" dirty="0"/>
          </a:p>
          <a:p>
            <a:pPr marL="475488" lvl="2" indent="0" algn="just">
              <a:lnSpc>
                <a:spcPct val="150000"/>
              </a:lnSpc>
              <a:buClrTx/>
              <a:buNone/>
            </a:pPr>
            <a:r>
              <a:rPr lang="en-IN" dirty="0"/>
              <a:t>			</a:t>
            </a:r>
          </a:p>
        </p:txBody>
      </p:sp>
    </p:spTree>
    <p:extLst>
      <p:ext uri="{BB962C8B-B14F-4D97-AF65-F5344CB8AC3E}">
        <p14:creationId xmlns:p14="http://schemas.microsoft.com/office/powerpoint/2010/main" val="235264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8"/>
            </a:pPr>
            <a:r>
              <a:rPr lang="en-IN" b="1" dirty="0"/>
              <a:t>Avoid jargon</a:t>
            </a:r>
            <a:r>
              <a:rPr lang="en-IN" dirty="0"/>
              <a:t>: Jargon refers to the special language of a trade, profession or field of study. Jargon creates difficulties of understanding, and it makes the style formal and stiff, so better avoid jargon. In the business field, jargon consists in the use of words like ‘instant’, ‘ultimo’, ‘proximo’, ‘as per’, ‘we beg to’, ‘and oblige’, ‘same’, etc. It is better to give the date instead of using words like ‘instant’ and ‘ultimo’. ‘We beg to’ and ‘and oblige’ can be easily omitted.</a:t>
            </a:r>
          </a:p>
        </p:txBody>
      </p:sp>
    </p:spTree>
    <p:extLst>
      <p:ext uri="{BB962C8B-B14F-4D97-AF65-F5344CB8AC3E}">
        <p14:creationId xmlns:p14="http://schemas.microsoft.com/office/powerpoint/2010/main" val="3059133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8"/>
            </a:pPr>
            <a:r>
              <a:rPr lang="en-IN" dirty="0"/>
              <a:t>For example:</a:t>
            </a:r>
          </a:p>
          <a:p>
            <a:pPr marL="475488" lvl="2" indent="0" algn="just">
              <a:lnSpc>
                <a:spcPct val="150000"/>
              </a:lnSpc>
              <a:buClrTx/>
              <a:buNone/>
            </a:pPr>
            <a:r>
              <a:rPr lang="en-IN" dirty="0"/>
              <a:t>	</a:t>
            </a:r>
            <a:r>
              <a:rPr lang="en-IN" i="1" dirty="0"/>
              <a:t>Formal and stiff			Simple and preferable</a:t>
            </a:r>
          </a:p>
          <a:p>
            <a:pPr marL="475488" lvl="2" indent="0" algn="just">
              <a:lnSpc>
                <a:spcPct val="150000"/>
              </a:lnSpc>
              <a:buClrTx/>
              <a:buNone/>
            </a:pPr>
            <a:r>
              <a:rPr lang="en-IN" dirty="0"/>
              <a:t>	This is acknowledge . . . 	 	Thank you for you . . . </a:t>
            </a:r>
          </a:p>
          <a:p>
            <a:pPr marL="475488" lvl="2" indent="0" algn="just">
              <a:lnSpc>
                <a:spcPct val="150000"/>
              </a:lnSpc>
              <a:buClrTx/>
              <a:buNone/>
            </a:pPr>
            <a:r>
              <a:rPr lang="en-IN" dirty="0"/>
              <a:t>	Beg to say, beg to inform . . .</a:t>
            </a:r>
            <a:r>
              <a:rPr lang="en-IN" i="1" dirty="0"/>
              <a:t>	</a:t>
            </a:r>
            <a:r>
              <a:rPr lang="en-IN" dirty="0"/>
              <a:t>Avoid </a:t>
            </a:r>
            <a:r>
              <a:rPr lang="en-IN" i="1" dirty="0"/>
              <a:t>beg</a:t>
            </a:r>
          </a:p>
          <a:p>
            <a:pPr marL="475488" lvl="2" indent="0" algn="just">
              <a:lnSpc>
                <a:spcPct val="150000"/>
              </a:lnSpc>
              <a:buClrTx/>
              <a:buNone/>
            </a:pPr>
            <a:r>
              <a:rPr lang="en-IN" i="1" dirty="0"/>
              <a:t>	</a:t>
            </a:r>
            <a:r>
              <a:rPr lang="en-IN" dirty="0"/>
              <a:t>And oblige			Avoid if, or say, thank you			</a:t>
            </a:r>
          </a:p>
        </p:txBody>
      </p:sp>
    </p:spTree>
    <p:extLst>
      <p:ext uri="{BB962C8B-B14F-4D97-AF65-F5344CB8AC3E}">
        <p14:creationId xmlns:p14="http://schemas.microsoft.com/office/powerpoint/2010/main" val="36538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9"/>
            </a:pPr>
            <a:r>
              <a:rPr lang="en-IN" b="1" dirty="0"/>
              <a:t>Avoid ambiguity</a:t>
            </a:r>
            <a:r>
              <a:rPr lang="en-IN" dirty="0"/>
              <a:t>: If your message can mean more than one thing, it is ambiguous. Ambiguity is very often caused by a careless use of personal pronouns. For example:</a:t>
            </a:r>
          </a:p>
          <a:p>
            <a:pPr marL="475488" lvl="2" indent="0" algn="just">
              <a:lnSpc>
                <a:spcPct val="150000"/>
              </a:lnSpc>
              <a:buClrTx/>
              <a:buNone/>
            </a:pPr>
            <a:r>
              <a:rPr lang="en-IN" dirty="0"/>
              <a:t>	Rajiv told Ramesh that he was not being considered for promotion.</a:t>
            </a:r>
          </a:p>
          <a:p>
            <a:pPr marL="475488" lvl="2" indent="0" algn="just">
              <a:lnSpc>
                <a:spcPct val="150000"/>
              </a:lnSpc>
              <a:buClrTx/>
              <a:buNone/>
            </a:pPr>
            <a:r>
              <a:rPr lang="en-IN" dirty="0"/>
              <a:t>	In this sentence, it is impossible to understand whether it was Rajiv or Ramesh who</a:t>
            </a:r>
          </a:p>
          <a:p>
            <a:pPr marL="932688" lvl="3" indent="0" algn="just">
              <a:lnSpc>
                <a:spcPct val="150000"/>
              </a:lnSpc>
              <a:buNone/>
            </a:pPr>
            <a:r>
              <a:rPr lang="en-IN" sz="2000" dirty="0"/>
              <a:t>was not being considered for promotion.</a:t>
            </a:r>
          </a:p>
          <a:p>
            <a:pPr marL="475488" lvl="2" indent="0" algn="just">
              <a:lnSpc>
                <a:spcPct val="150000"/>
              </a:lnSpc>
              <a:buClrTx/>
              <a:buNone/>
            </a:pPr>
            <a:endParaRPr lang="en-IN" dirty="0"/>
          </a:p>
        </p:txBody>
      </p:sp>
    </p:spTree>
    <p:extLst>
      <p:ext uri="{BB962C8B-B14F-4D97-AF65-F5344CB8AC3E}">
        <p14:creationId xmlns:p14="http://schemas.microsoft.com/office/powerpoint/2010/main" val="405751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9"/>
            </a:pPr>
            <a:r>
              <a:rPr lang="en-IN" b="1" dirty="0"/>
              <a:t>Avoid ambiguity</a:t>
            </a:r>
            <a:r>
              <a:rPr lang="en-IN" dirty="0"/>
              <a:t>: Indecisive placing of adverbs also causes ambiguity. One of such adverbs capable of causing trouble is ‘only’. For example:</a:t>
            </a:r>
          </a:p>
          <a:p>
            <a:pPr marL="475488" lvl="2" indent="0" algn="just">
              <a:lnSpc>
                <a:spcPct val="150000"/>
              </a:lnSpc>
              <a:buClrTx/>
              <a:buNone/>
            </a:pPr>
            <a:r>
              <a:rPr lang="en-IN" dirty="0"/>
              <a:t>	</a:t>
            </a:r>
            <a:r>
              <a:rPr lang="en-IN" i="1" dirty="0"/>
              <a:t>Only the report </a:t>
            </a:r>
            <a:r>
              <a:rPr lang="en-IN" dirty="0"/>
              <a:t>has been checked 	</a:t>
            </a:r>
            <a:r>
              <a:rPr lang="en-IN" i="1" dirty="0"/>
              <a:t>	</a:t>
            </a:r>
            <a:r>
              <a:rPr lang="en-IN" dirty="0"/>
              <a:t>(only the report and nothing else)</a:t>
            </a:r>
            <a:endParaRPr lang="en-IN" i="1" dirty="0"/>
          </a:p>
          <a:p>
            <a:pPr marL="475488" lvl="2" indent="0" algn="just">
              <a:lnSpc>
                <a:spcPct val="150000"/>
              </a:lnSpc>
              <a:buClrTx/>
              <a:buNone/>
            </a:pPr>
            <a:r>
              <a:rPr lang="en-IN" i="1" dirty="0"/>
              <a:t>	</a:t>
            </a:r>
            <a:r>
              <a:rPr lang="en-IN" dirty="0"/>
              <a:t>by the Manager.</a:t>
            </a:r>
          </a:p>
          <a:p>
            <a:pPr marL="475488" lvl="2" indent="0" algn="just">
              <a:lnSpc>
                <a:spcPct val="150000"/>
              </a:lnSpc>
              <a:buClrTx/>
              <a:buNone/>
            </a:pPr>
            <a:r>
              <a:rPr lang="en-IN" dirty="0"/>
              <a:t>	The report </a:t>
            </a:r>
            <a:r>
              <a:rPr lang="en-IN" i="1" dirty="0"/>
              <a:t>has only been checked </a:t>
            </a:r>
            <a:r>
              <a:rPr lang="en-IN" dirty="0"/>
              <a:t>by	(has only been checked and no further</a:t>
            </a:r>
          </a:p>
          <a:p>
            <a:pPr marL="475488" lvl="2" indent="0" algn="just">
              <a:lnSpc>
                <a:spcPct val="150000"/>
              </a:lnSpc>
              <a:buClrTx/>
              <a:buNone/>
            </a:pPr>
            <a:r>
              <a:rPr lang="en-IN" dirty="0"/>
              <a:t>	the Manager.				action has been taken)</a:t>
            </a:r>
          </a:p>
          <a:p>
            <a:pPr marL="475488" lvl="2" indent="0" algn="just">
              <a:lnSpc>
                <a:spcPct val="150000"/>
              </a:lnSpc>
              <a:buClrTx/>
              <a:buNone/>
            </a:pPr>
            <a:r>
              <a:rPr lang="en-IN" dirty="0"/>
              <a:t>	The report has been checked by the	(by only the Manager and no one else)</a:t>
            </a:r>
          </a:p>
          <a:p>
            <a:pPr marL="475488" lvl="2" indent="0" algn="just">
              <a:lnSpc>
                <a:spcPct val="150000"/>
              </a:lnSpc>
              <a:buClrTx/>
              <a:buNone/>
            </a:pPr>
            <a:r>
              <a:rPr lang="en-IN" dirty="0"/>
              <a:t>	</a:t>
            </a:r>
            <a:r>
              <a:rPr lang="en-IN" i="1" dirty="0"/>
              <a:t>Manager only.</a:t>
            </a:r>
          </a:p>
          <a:p>
            <a:pPr marL="475488" lvl="2" indent="0" algn="just">
              <a:lnSpc>
                <a:spcPct val="150000"/>
              </a:lnSpc>
              <a:buClrTx/>
              <a:buNone/>
            </a:pPr>
            <a:r>
              <a:rPr lang="en-IN" dirty="0"/>
              <a:t>	</a:t>
            </a:r>
          </a:p>
          <a:p>
            <a:pPr marL="475488" lvl="2" indent="0" algn="just">
              <a:lnSpc>
                <a:spcPct val="150000"/>
              </a:lnSpc>
              <a:buClrTx/>
              <a:buNone/>
            </a:pPr>
            <a:endParaRPr lang="en-IN" dirty="0"/>
          </a:p>
        </p:txBody>
      </p:sp>
    </p:spTree>
    <p:extLst>
      <p:ext uri="{BB962C8B-B14F-4D97-AF65-F5344CB8AC3E}">
        <p14:creationId xmlns:p14="http://schemas.microsoft.com/office/powerpoint/2010/main" val="42342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9"/>
            </a:pPr>
            <a:r>
              <a:rPr lang="en-IN" b="1" dirty="0"/>
              <a:t>Avoid ambiguity</a:t>
            </a:r>
            <a:r>
              <a:rPr lang="en-IN" dirty="0"/>
              <a:t>: A bookseller received the following letter – </a:t>
            </a:r>
          </a:p>
          <a:p>
            <a:pPr marL="475488" lvl="2" indent="0" algn="just">
              <a:lnSpc>
                <a:spcPct val="150000"/>
              </a:lnSpc>
              <a:buClrTx/>
              <a:buNone/>
            </a:pPr>
            <a:r>
              <a:rPr lang="en-IN" dirty="0"/>
              <a:t>	“Please send me urgently two copies of </a:t>
            </a:r>
            <a:r>
              <a:rPr lang="en-IN" i="1" dirty="0"/>
              <a:t>Business English </a:t>
            </a:r>
            <a:r>
              <a:rPr lang="en-IN" dirty="0"/>
              <a:t>and </a:t>
            </a:r>
            <a:r>
              <a:rPr lang="en-IN" i="1" dirty="0"/>
              <a:t>Indian Economy.”</a:t>
            </a:r>
          </a:p>
          <a:p>
            <a:pPr marL="475488" lvl="2" indent="0" algn="just">
              <a:lnSpc>
                <a:spcPct val="150000"/>
              </a:lnSpc>
              <a:buClrTx/>
              <a:buNone/>
            </a:pPr>
            <a:r>
              <a:rPr lang="en-IN" i="1" dirty="0"/>
              <a:t>	</a:t>
            </a:r>
            <a:r>
              <a:rPr lang="en-IN" dirty="0"/>
              <a:t>The letter is ambiguous. The bookseller had to enquire whether the customer required 	two copies of each or two books in all.</a:t>
            </a:r>
          </a:p>
        </p:txBody>
      </p:sp>
    </p:spTree>
    <p:extLst>
      <p:ext uri="{BB962C8B-B14F-4D97-AF65-F5344CB8AC3E}">
        <p14:creationId xmlns:p14="http://schemas.microsoft.com/office/powerpoint/2010/main" val="157567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89838" lvl="2" indent="-514350" algn="just">
              <a:lnSpc>
                <a:spcPct val="150000"/>
              </a:lnSpc>
              <a:buClrTx/>
              <a:buFont typeface="+mj-lt"/>
              <a:buAutoNum type="alphaLcPeriod" startAt="9"/>
            </a:pPr>
            <a:r>
              <a:rPr lang="en-IN" b="1" dirty="0"/>
              <a:t>Avoid ambiguity</a:t>
            </a:r>
            <a:r>
              <a:rPr lang="en-IN" dirty="0"/>
              <a:t>: </a:t>
            </a:r>
            <a:r>
              <a:rPr lang="en-IN" i="1" dirty="0"/>
              <a:t>Faulty punctuations</a:t>
            </a:r>
            <a:r>
              <a:rPr lang="en-IN" dirty="0"/>
              <a:t> is another cause of ambiguity. For example:</a:t>
            </a:r>
          </a:p>
          <a:p>
            <a:pPr marL="1355598" lvl="4" indent="-514350" algn="just">
              <a:lnSpc>
                <a:spcPct val="150000"/>
              </a:lnSpc>
              <a:buClrTx/>
              <a:buFont typeface="+mj-lt"/>
              <a:buAutoNum type="romanUcPeriod"/>
            </a:pPr>
            <a:r>
              <a:rPr lang="en-IN" sz="2000" dirty="0"/>
              <a:t>On a busy road which was under repair, the following sign appeared:</a:t>
            </a:r>
          </a:p>
          <a:p>
            <a:pPr marL="841248" lvl="4" indent="0" algn="just">
              <a:lnSpc>
                <a:spcPct val="150000"/>
              </a:lnSpc>
              <a:buClrTx/>
              <a:buNone/>
            </a:pPr>
            <a:r>
              <a:rPr lang="en-IN" sz="2000" dirty="0"/>
              <a:t>			“GO. SLOW WORK IN PROGRESS.”</a:t>
            </a:r>
          </a:p>
          <a:p>
            <a:pPr marL="841248" lvl="4" indent="0" algn="just">
              <a:lnSpc>
                <a:spcPct val="150000"/>
              </a:lnSpc>
              <a:buClrTx/>
              <a:buNone/>
            </a:pPr>
            <a:r>
              <a:rPr lang="en-IN" sz="2000" dirty="0"/>
              <a:t>	        This instruction should have been:</a:t>
            </a:r>
          </a:p>
          <a:p>
            <a:pPr marL="841248" lvl="4" indent="0" algn="just">
              <a:lnSpc>
                <a:spcPct val="150000"/>
              </a:lnSpc>
              <a:buClrTx/>
              <a:buNone/>
            </a:pPr>
            <a:r>
              <a:rPr lang="en-IN" sz="2000" dirty="0"/>
              <a:t>			“GO SLOW. WORK IN PROGRESS.”</a:t>
            </a:r>
          </a:p>
        </p:txBody>
      </p:sp>
    </p:spTree>
    <p:extLst>
      <p:ext uri="{BB962C8B-B14F-4D97-AF65-F5344CB8AC3E}">
        <p14:creationId xmlns:p14="http://schemas.microsoft.com/office/powerpoint/2010/main" val="2072582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89838" lvl="2" indent="-514350" algn="just">
              <a:lnSpc>
                <a:spcPct val="150000"/>
              </a:lnSpc>
              <a:buClrTx/>
              <a:buFont typeface="+mj-lt"/>
              <a:buAutoNum type="alphaLcPeriod" startAt="9"/>
            </a:pPr>
            <a:r>
              <a:rPr lang="en-IN" b="1" dirty="0"/>
              <a:t>Avoid ambiguity</a:t>
            </a:r>
            <a:r>
              <a:rPr lang="en-IN" dirty="0"/>
              <a:t>: </a:t>
            </a:r>
            <a:r>
              <a:rPr lang="en-IN" i="1" dirty="0"/>
              <a:t>Faulty punctuations</a:t>
            </a:r>
            <a:r>
              <a:rPr lang="en-IN" dirty="0"/>
              <a:t> is another cause of ambiguity. For example:</a:t>
            </a:r>
          </a:p>
          <a:p>
            <a:pPr marL="1355598" lvl="4" indent="-514350" algn="just">
              <a:lnSpc>
                <a:spcPct val="150000"/>
              </a:lnSpc>
              <a:buClrTx/>
              <a:buFont typeface="+mj-lt"/>
              <a:buAutoNum type="romanUcPeriod" startAt="2"/>
            </a:pPr>
            <a:r>
              <a:rPr lang="en-IN" sz="2000" dirty="0"/>
              <a:t>“The Marketing Manager,” said the Chairman, “is a fool.”</a:t>
            </a:r>
          </a:p>
          <a:p>
            <a:pPr marL="841248" lvl="4" indent="0" algn="just">
              <a:lnSpc>
                <a:spcPct val="150000"/>
              </a:lnSpc>
              <a:buClrTx/>
              <a:buNone/>
            </a:pPr>
            <a:r>
              <a:rPr lang="en-IN" sz="2000" dirty="0"/>
              <a:t>	       Now look at a different placing of inverted commas and the difference in meaning it 	        makes:</a:t>
            </a:r>
          </a:p>
          <a:p>
            <a:pPr marL="841248" lvl="4" indent="0" algn="just">
              <a:lnSpc>
                <a:spcPct val="150000"/>
              </a:lnSpc>
              <a:buClrTx/>
              <a:buNone/>
            </a:pPr>
            <a:r>
              <a:rPr lang="en-IN" sz="2000" dirty="0"/>
              <a:t>	        The Marketing Manager said, “the Chairman is a fool.”</a:t>
            </a:r>
          </a:p>
          <a:p>
            <a:pPr marL="841248" lvl="4" indent="0" algn="just">
              <a:lnSpc>
                <a:spcPct val="150000"/>
              </a:lnSpc>
              <a:buClrTx/>
              <a:buNone/>
            </a:pPr>
            <a:endParaRPr lang="en-IN" sz="2000" dirty="0"/>
          </a:p>
        </p:txBody>
      </p:sp>
    </p:spTree>
    <p:extLst>
      <p:ext uri="{BB962C8B-B14F-4D97-AF65-F5344CB8AC3E}">
        <p14:creationId xmlns:p14="http://schemas.microsoft.com/office/powerpoint/2010/main" val="1201408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89838" lvl="2" indent="-514350" algn="just">
              <a:lnSpc>
                <a:spcPct val="150000"/>
              </a:lnSpc>
              <a:buClrTx/>
              <a:buFont typeface="+mj-lt"/>
              <a:buAutoNum type="alphaLcPeriod" startAt="9"/>
            </a:pPr>
            <a:r>
              <a:rPr lang="en-IN" b="1" dirty="0"/>
              <a:t>Avoid ambiguity</a:t>
            </a:r>
            <a:r>
              <a:rPr lang="en-IN" dirty="0"/>
              <a:t>: </a:t>
            </a:r>
            <a:r>
              <a:rPr lang="en-IN" i="1" dirty="0"/>
              <a:t>Sometimes words have two or more areas of meaning. Ambiguity is caused if these areas are confused.</a:t>
            </a:r>
            <a:r>
              <a:rPr lang="en-IN" dirty="0"/>
              <a:t> A very interesting example of this kind of ambiguity is provided by the following slogan:</a:t>
            </a:r>
          </a:p>
          <a:p>
            <a:pPr marL="475488" lvl="2" indent="0" algn="just">
              <a:lnSpc>
                <a:spcPct val="150000"/>
              </a:lnSpc>
              <a:buClrTx/>
              <a:buNone/>
            </a:pPr>
            <a:r>
              <a:rPr lang="en-IN" dirty="0"/>
              <a:t>	We dispense with care.</a:t>
            </a:r>
          </a:p>
          <a:p>
            <a:pPr marL="475488" lvl="2" indent="0" algn="just">
              <a:lnSpc>
                <a:spcPct val="150000"/>
              </a:lnSpc>
              <a:buClrTx/>
              <a:buNone/>
            </a:pPr>
            <a:r>
              <a:rPr lang="en-IN" dirty="0"/>
              <a:t>	The word ‘dispense’ has two areas of meaning.</a:t>
            </a:r>
          </a:p>
          <a:p>
            <a:pPr marL="475488" lvl="2" indent="0" algn="just">
              <a:lnSpc>
                <a:spcPct val="150000"/>
              </a:lnSpc>
              <a:buClrTx/>
              <a:buNone/>
            </a:pPr>
            <a:r>
              <a:rPr lang="en-IN" dirty="0"/>
              <a:t>	Dispense: to prepare medicines.</a:t>
            </a:r>
          </a:p>
          <a:p>
            <a:pPr marL="475488" lvl="2" indent="0" algn="just">
              <a:lnSpc>
                <a:spcPct val="150000"/>
              </a:lnSpc>
              <a:buClrTx/>
              <a:buNone/>
            </a:pPr>
            <a:r>
              <a:rPr lang="en-IN" dirty="0"/>
              <a:t>	Dispense with: to get rid of, to dismiss.</a:t>
            </a:r>
          </a:p>
        </p:txBody>
      </p:sp>
    </p:spTree>
    <p:extLst>
      <p:ext uri="{BB962C8B-B14F-4D97-AF65-F5344CB8AC3E}">
        <p14:creationId xmlns:p14="http://schemas.microsoft.com/office/powerpoint/2010/main" val="39554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a:pPr>
            <a:r>
              <a:rPr lang="en-IN" sz="2000" u="sng" dirty="0"/>
              <a:t>CLARITY OF THOUGHT</a:t>
            </a:r>
          </a:p>
          <a:p>
            <a:pPr marL="475488" lvl="2" indent="0" algn="just">
              <a:lnSpc>
                <a:spcPct val="150000"/>
              </a:lnSpc>
              <a:buClrTx/>
              <a:buNone/>
            </a:pPr>
            <a:r>
              <a:rPr lang="en-IN"/>
              <a:t>The communicator must </a:t>
            </a:r>
            <a:r>
              <a:rPr lang="en-IN" dirty="0"/>
              <a:t>be clear about:</a:t>
            </a:r>
          </a:p>
          <a:p>
            <a:pPr marL="932688" lvl="2" indent="-457200" algn="just">
              <a:lnSpc>
                <a:spcPct val="150000"/>
              </a:lnSpc>
              <a:buClrTx/>
              <a:buAutoNum type="alphaLcPeriod"/>
            </a:pPr>
            <a:r>
              <a:rPr lang="en-IN" dirty="0"/>
              <a:t>What is the objective of communication?</a:t>
            </a:r>
          </a:p>
          <a:p>
            <a:pPr marL="932688" lvl="2" indent="-457200" algn="just">
              <a:lnSpc>
                <a:spcPct val="150000"/>
              </a:lnSpc>
              <a:buClrTx/>
              <a:buAutoNum type="alphaLcPeriod"/>
            </a:pPr>
            <a:r>
              <a:rPr lang="en-IN" dirty="0"/>
              <a:t>What is to be communicated?</a:t>
            </a:r>
          </a:p>
          <a:p>
            <a:pPr marL="932688" lvl="2" indent="-457200" algn="just">
              <a:lnSpc>
                <a:spcPct val="150000"/>
              </a:lnSpc>
              <a:buClrTx/>
              <a:buAutoNum type="alphaLcPeriod"/>
            </a:pPr>
            <a:r>
              <a:rPr lang="en-IN" dirty="0"/>
              <a:t>Which medium will prove to be the most suitable for this purpose?</a:t>
            </a:r>
          </a:p>
          <a:p>
            <a:pPr marL="475488" lvl="2" indent="0" algn="just">
              <a:lnSpc>
                <a:spcPct val="150000"/>
              </a:lnSpc>
              <a:buClrTx/>
              <a:buNone/>
            </a:pPr>
            <a:r>
              <a:rPr lang="en-IN" dirty="0"/>
              <a:t>Let us suppose that some inflammable material is stored at a particular place in the factory and the manager wants to prohibit smoking there. The objective of communication is to give a warning. The message to be communicated is just this: please do not smoke here. The most suitable medium for this communication should be a visual one: a poster showing a cross mask on a lighted cigarette.</a:t>
            </a:r>
          </a:p>
        </p:txBody>
      </p:sp>
    </p:spTree>
    <p:extLst>
      <p:ext uri="{BB962C8B-B14F-4D97-AF65-F5344CB8AC3E}">
        <p14:creationId xmlns:p14="http://schemas.microsoft.com/office/powerpoint/2010/main" val="1267254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89838" lvl="2" indent="-514350" algn="just">
              <a:lnSpc>
                <a:spcPct val="150000"/>
              </a:lnSpc>
              <a:buClrTx/>
              <a:buFont typeface="+mj-lt"/>
              <a:buAutoNum type="alphaLcPeriod" startAt="9"/>
            </a:pPr>
            <a:r>
              <a:rPr lang="en-IN" b="1" dirty="0"/>
              <a:t>Avoid ambiguity</a:t>
            </a:r>
            <a:r>
              <a:rPr lang="en-IN" dirty="0"/>
              <a:t>: The aforementioned slogan was actually used by a chemist, who wanted to claim that at their shop, medicines were prepared carefully. But the chemist only succeeded in saying that at their shop they had no use for being careful. Ambiguity destroys clarity and creates confusion.</a:t>
            </a:r>
          </a:p>
          <a:p>
            <a:pPr marL="475488" lvl="2" indent="0" algn="just">
              <a:lnSpc>
                <a:spcPct val="150000"/>
              </a:lnSpc>
              <a:buClrTx/>
              <a:buNone/>
            </a:pPr>
            <a:r>
              <a:rPr lang="en-IN" dirty="0"/>
              <a:t>	So try to avoid ambiguity of any kind whatsoever.</a:t>
            </a:r>
          </a:p>
        </p:txBody>
      </p:sp>
    </p:spTree>
    <p:extLst>
      <p:ext uri="{BB962C8B-B14F-4D97-AF65-F5344CB8AC3E}">
        <p14:creationId xmlns:p14="http://schemas.microsoft.com/office/powerpoint/2010/main" val="414369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89838" lvl="2" indent="-514350" algn="just">
              <a:lnSpc>
                <a:spcPct val="150000"/>
              </a:lnSpc>
              <a:buClrTx/>
              <a:buFont typeface="+mj-lt"/>
              <a:buAutoNum type="alphaLcPeriod" startAt="10"/>
            </a:pPr>
            <a:r>
              <a:rPr lang="en-IN" b="1" dirty="0"/>
              <a:t>Use short sentences</a:t>
            </a:r>
            <a:r>
              <a:rPr lang="en-IN" dirty="0"/>
              <a:t>: Whether your communication is oral or written, use very short sentences. Long sentences tend to be complex and demand greater concentration. And nobody has time or patience for long sentences. To keep your sentences short, you can follow two simple rules:</a:t>
            </a:r>
          </a:p>
          <a:p>
            <a:pPr marL="1522910" lvl="5" indent="-514350" algn="just">
              <a:lnSpc>
                <a:spcPct val="150000"/>
              </a:lnSpc>
              <a:buClrTx/>
              <a:buFont typeface="+mj-lt"/>
              <a:buAutoNum type="romanUcPeriod"/>
            </a:pPr>
            <a:r>
              <a:rPr lang="en-IN" sz="2000" dirty="0"/>
              <a:t>Use </a:t>
            </a:r>
            <a:r>
              <a:rPr lang="en-IN" sz="2000" i="1" dirty="0"/>
              <a:t>one sentence</a:t>
            </a:r>
            <a:r>
              <a:rPr lang="en-IN" sz="2000" dirty="0"/>
              <a:t> to express only </a:t>
            </a:r>
            <a:r>
              <a:rPr lang="en-IN" sz="2000" i="1" dirty="0"/>
              <a:t>one idea.</a:t>
            </a:r>
            <a:endParaRPr lang="en-IN" sz="2000" dirty="0"/>
          </a:p>
          <a:p>
            <a:pPr marL="1522910" lvl="5" indent="-514350" algn="just">
              <a:lnSpc>
                <a:spcPct val="150000"/>
              </a:lnSpc>
              <a:buClrTx/>
              <a:buFont typeface="+mj-lt"/>
              <a:buAutoNum type="romanUcPeriod"/>
            </a:pPr>
            <a:r>
              <a:rPr lang="en-IN" sz="2000" dirty="0"/>
              <a:t>If a sentence runs beyond </a:t>
            </a:r>
            <a:r>
              <a:rPr lang="en-IN" sz="2000" i="1" dirty="0"/>
              <a:t>30 words</a:t>
            </a:r>
            <a:r>
              <a:rPr lang="en-IN" sz="2000" dirty="0"/>
              <a:t>, it is better to break it up into two sentences.</a:t>
            </a:r>
          </a:p>
        </p:txBody>
      </p:sp>
    </p:spTree>
    <p:extLst>
      <p:ext uri="{BB962C8B-B14F-4D97-AF65-F5344CB8AC3E}">
        <p14:creationId xmlns:p14="http://schemas.microsoft.com/office/powerpoint/2010/main" val="297602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1008560" lvl="5" indent="0" algn="just">
              <a:lnSpc>
                <a:spcPct val="150000"/>
              </a:lnSpc>
              <a:buClrTx/>
              <a:buNone/>
            </a:pPr>
            <a:r>
              <a:rPr lang="en-IN" sz="2000" b="1" dirty="0"/>
              <a:t>Use short sentences</a:t>
            </a:r>
            <a:r>
              <a:rPr lang="en-IN" sz="2000" dirty="0"/>
              <a:t>: For example – </a:t>
            </a:r>
          </a:p>
          <a:p>
            <a:pPr marL="1008560" lvl="5" indent="0" algn="just">
              <a:lnSpc>
                <a:spcPct val="150000"/>
              </a:lnSpc>
              <a:buClrTx/>
              <a:buNone/>
            </a:pPr>
            <a:r>
              <a:rPr lang="en-IN" sz="2000" dirty="0"/>
              <a:t>Many researches are taken up in the corporate world for performance evaluation and appraisal in view of the importance attached to this kind of evaluation, but collection, compilation presentation and interpretation of data should precede evaluation and approval. </a:t>
            </a:r>
          </a:p>
          <a:p>
            <a:pPr marL="1008560" lvl="5" indent="0" algn="just">
              <a:lnSpc>
                <a:spcPct val="150000"/>
              </a:lnSpc>
              <a:buClrTx/>
              <a:buNone/>
            </a:pPr>
            <a:r>
              <a:rPr lang="en-IN" sz="2000" dirty="0"/>
              <a:t>Try writing it this way:</a:t>
            </a:r>
          </a:p>
          <a:p>
            <a:pPr marL="1008560" lvl="5" indent="0" algn="just">
              <a:lnSpc>
                <a:spcPct val="150000"/>
              </a:lnSpc>
              <a:buClrTx/>
              <a:buNone/>
            </a:pPr>
            <a:r>
              <a:rPr lang="en-IN" sz="2000" dirty="0"/>
              <a:t>Performance evaluation and appraisal are very important in the corporate world. Hence a lot of research is conducted in this area. However, one thing is clear: we must have all relevant data with us before taking up evaluation and appraisal.</a:t>
            </a:r>
          </a:p>
        </p:txBody>
      </p:sp>
    </p:spTree>
    <p:extLst>
      <p:ext uri="{BB962C8B-B14F-4D97-AF65-F5344CB8AC3E}">
        <p14:creationId xmlns:p14="http://schemas.microsoft.com/office/powerpoint/2010/main" val="2019923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COMPLETENESS</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0" indent="0" algn="just">
              <a:lnSpc>
                <a:spcPct val="150000"/>
              </a:lnSpc>
              <a:buClrTx/>
              <a:buNone/>
            </a:pPr>
            <a:r>
              <a:rPr lang="en-IN" sz="2000" dirty="0"/>
              <a:t>In business communication, completeness of facts is absolutely necessary. Incomplete communication irritates the reader, for it leaves him baffled. If wrong actions follow an incomplete message, they may also prove expensive. Let us suppose you are ordering shirts by mail. Your communication must include all the relevant facts – size, colour, catalogue number, quantity, mode of payment, mode of despatch, the date by which you need the shirts, etc. In the absence of any of these details, your order may not be filled to your satisfaction. You should organize your message in such a way that the receiver has no doubts about anything contained in it.</a:t>
            </a:r>
          </a:p>
        </p:txBody>
      </p:sp>
    </p:spTree>
    <p:extLst>
      <p:ext uri="{BB962C8B-B14F-4D97-AF65-F5344CB8AC3E}">
        <p14:creationId xmlns:p14="http://schemas.microsoft.com/office/powerpoint/2010/main" val="2024428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COMPLETENESS</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a:pPr>
            <a:r>
              <a:rPr lang="en-IN" sz="2000" b="1" dirty="0"/>
              <a:t>While answering a letter make it sure that you have answered all questions. </a:t>
            </a:r>
            <a:r>
              <a:rPr lang="en-IN" sz="2000" dirty="0"/>
              <a:t>If your customer has four queries, it will not bring the desired answer. While answering the letter, devote a paragraph each to all his questions and number the paragraphs. This practice will save your answer from getting lost in a jungle of words.</a:t>
            </a:r>
          </a:p>
          <a:p>
            <a:pPr marL="457200" indent="-457200" algn="just">
              <a:lnSpc>
                <a:spcPct val="150000"/>
              </a:lnSpc>
              <a:buClrTx/>
              <a:buFont typeface="+mj-lt"/>
              <a:buAutoNum type="arabicPeriod"/>
            </a:pPr>
            <a:r>
              <a:rPr lang="en-IN" sz="2000" b="1" dirty="0"/>
              <a:t>Checking for the “five W” questions – who, what, where, when and why, </a:t>
            </a:r>
            <a:r>
              <a:rPr lang="en-IN" sz="2000" dirty="0"/>
              <a:t>and any other essential points like </a:t>
            </a:r>
            <a:r>
              <a:rPr lang="en-IN" sz="2000" i="1" dirty="0"/>
              <a:t>how</a:t>
            </a:r>
            <a:r>
              <a:rPr lang="en-IN" sz="2000" dirty="0"/>
              <a:t> also helps to make your message complete. While announcing a meeting, specify </a:t>
            </a:r>
            <a:r>
              <a:rPr lang="en-IN" sz="2000" i="1" dirty="0"/>
              <a:t>when</a:t>
            </a:r>
            <a:r>
              <a:rPr lang="en-IN" sz="2000" dirty="0"/>
              <a:t> the meeting is to be held, </a:t>
            </a:r>
            <a:r>
              <a:rPr lang="en-IN" sz="2000" i="1" dirty="0"/>
              <a:t>where</a:t>
            </a:r>
            <a:r>
              <a:rPr lang="en-IN" sz="2000" dirty="0"/>
              <a:t> it is to be held, </a:t>
            </a:r>
            <a:r>
              <a:rPr lang="en-IN" sz="2000" i="1" dirty="0"/>
              <a:t>why</a:t>
            </a:r>
            <a:r>
              <a:rPr lang="en-IN" sz="2000" dirty="0"/>
              <a:t> it is being held, </a:t>
            </a:r>
            <a:r>
              <a:rPr lang="en-IN" sz="2000" i="1" dirty="0"/>
              <a:t>what</a:t>
            </a:r>
            <a:r>
              <a:rPr lang="en-IN" sz="2000" dirty="0"/>
              <a:t> is to be discussed in the meeting, </a:t>
            </a:r>
            <a:r>
              <a:rPr lang="en-IN" sz="2000" i="1" dirty="0"/>
              <a:t>who</a:t>
            </a:r>
            <a:r>
              <a:rPr lang="en-IN" sz="2000" dirty="0"/>
              <a:t> is to attend the meeting, and may be, </a:t>
            </a:r>
            <a:r>
              <a:rPr lang="en-IN" sz="2000" i="1" dirty="0"/>
              <a:t>how</a:t>
            </a:r>
            <a:r>
              <a:rPr lang="en-IN" sz="2000" dirty="0"/>
              <a:t> members are expected to reach the venue.</a:t>
            </a:r>
            <a:endParaRPr lang="en-IN" sz="2000" b="1" dirty="0"/>
          </a:p>
        </p:txBody>
      </p:sp>
    </p:spTree>
    <p:extLst>
      <p:ext uri="{BB962C8B-B14F-4D97-AF65-F5344CB8AC3E}">
        <p14:creationId xmlns:p14="http://schemas.microsoft.com/office/powerpoint/2010/main" val="1794069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CONCISENESS</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0" indent="0" algn="just">
              <a:lnSpc>
                <a:spcPct val="150000"/>
              </a:lnSpc>
              <a:buClrTx/>
              <a:buNone/>
            </a:pPr>
            <a:r>
              <a:rPr lang="en-IN" sz="2000" dirty="0"/>
              <a:t>A reader’s time is invaluable. Don’t make them feel that they are wasting their time in going through your unnecessarily lengthy letter. Be as brief as possible. Brevity in expression effectively wins the attention of the reader. However, </a:t>
            </a:r>
            <a:r>
              <a:rPr lang="en-IN" sz="2000" i="1" dirty="0"/>
              <a:t>brevity</a:t>
            </a:r>
            <a:r>
              <a:rPr lang="en-IN" sz="2000" dirty="0"/>
              <a:t> should not be affected at the cost of </a:t>
            </a:r>
            <a:r>
              <a:rPr lang="en-IN" sz="2000" i="1" dirty="0"/>
              <a:t>appropriateness, clarity, correctness, completeness </a:t>
            </a:r>
            <a:r>
              <a:rPr lang="en-IN" sz="2000" dirty="0"/>
              <a:t>or</a:t>
            </a:r>
            <a:r>
              <a:rPr lang="en-IN" sz="2000" i="1" dirty="0"/>
              <a:t> courtesy.</a:t>
            </a:r>
            <a:r>
              <a:rPr lang="en-IN" sz="2000" dirty="0"/>
              <a:t> In fact, there is no hard and fast rule for the length of a letter. A letter should be as long or as short as is necessary to tell the story effectively. A two-page letter may seem short, while a ten-line letter may seem all too long. There are two tests to ascertain whether a letter is too long. Ask your these two questions: “Does it say more than need to be said?” “Does it take too many words for what it must say?”</a:t>
            </a:r>
          </a:p>
        </p:txBody>
      </p:sp>
    </p:spTree>
    <p:extLst>
      <p:ext uri="{BB962C8B-B14F-4D97-AF65-F5344CB8AC3E}">
        <p14:creationId xmlns:p14="http://schemas.microsoft.com/office/powerpoint/2010/main" val="3015097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CONCISENESS</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0" indent="0" algn="just">
              <a:lnSpc>
                <a:spcPct val="150000"/>
              </a:lnSpc>
              <a:buClrTx/>
              <a:buNone/>
            </a:pPr>
            <a:r>
              <a:rPr lang="en-IN" sz="2000" dirty="0"/>
              <a:t>The following four simple rules will help you achieve conciseness in your messages:</a:t>
            </a:r>
          </a:p>
          <a:p>
            <a:pPr marL="457200" indent="-457200" algn="just">
              <a:lnSpc>
                <a:spcPct val="150000"/>
              </a:lnSpc>
              <a:buClrTx/>
              <a:buFont typeface="+mj-lt"/>
              <a:buAutoNum type="arabicPeriod"/>
            </a:pPr>
            <a:r>
              <a:rPr lang="en-IN" sz="2000" b="1" dirty="0"/>
              <a:t>Include only relevant facts.</a:t>
            </a:r>
            <a:r>
              <a:rPr lang="en-IN" sz="2000" dirty="0"/>
              <a:t> Make sure your message does not get encumbered by unnecessary details.</a:t>
            </a:r>
          </a:p>
          <a:p>
            <a:pPr marL="457200" indent="-457200" algn="just">
              <a:lnSpc>
                <a:spcPct val="150000"/>
              </a:lnSpc>
              <a:buClrTx/>
              <a:buFont typeface="+mj-lt"/>
              <a:buAutoNum type="arabicPeriod"/>
            </a:pPr>
            <a:r>
              <a:rPr lang="en-IN" sz="2000" b="1" dirty="0"/>
              <a:t>Avoid repetition.</a:t>
            </a:r>
            <a:r>
              <a:rPr lang="en-IN" sz="2000" dirty="0"/>
              <a:t> Repetition induces monotony or irritation. You might repeat an information or a request in order to stress it. The reader would naturally expect you are saying something additional. But when they discover that you are repeating something, they feel cheated.</a:t>
            </a:r>
            <a:endParaRPr lang="en-IN" sz="2000" b="1" dirty="0"/>
          </a:p>
        </p:txBody>
      </p:sp>
    </p:spTree>
    <p:extLst>
      <p:ext uri="{BB962C8B-B14F-4D97-AF65-F5344CB8AC3E}">
        <p14:creationId xmlns:p14="http://schemas.microsoft.com/office/powerpoint/2010/main" val="21485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CONCISENESS</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3"/>
            </a:pPr>
            <a:r>
              <a:rPr lang="en-IN" sz="2000" b="1" dirty="0"/>
              <a:t>Avoid trite and wordy expressions.</a:t>
            </a:r>
          </a:p>
          <a:p>
            <a:pPr marL="0" indent="0" algn="just">
              <a:lnSpc>
                <a:spcPct val="150000"/>
              </a:lnSpc>
              <a:buClrTx/>
              <a:buNone/>
            </a:pPr>
            <a:r>
              <a:rPr lang="en-IN" sz="2000" b="1" dirty="0"/>
              <a:t>	</a:t>
            </a:r>
            <a:r>
              <a:rPr lang="en-IN" sz="2000" i="1" dirty="0"/>
              <a:t>Write not this				but this</a:t>
            </a:r>
          </a:p>
          <a:p>
            <a:pPr marL="0" indent="0" algn="just">
              <a:lnSpc>
                <a:spcPct val="150000"/>
              </a:lnSpc>
              <a:buClrTx/>
              <a:buNone/>
            </a:pPr>
            <a:r>
              <a:rPr lang="en-IN" sz="2000" b="1" i="1" dirty="0"/>
              <a:t>	</a:t>
            </a:r>
            <a:r>
              <a:rPr lang="en-IN" sz="2000" dirty="0"/>
              <a:t>in considerable number of cases		often</a:t>
            </a:r>
          </a:p>
          <a:p>
            <a:pPr marL="0" indent="0" algn="just">
              <a:lnSpc>
                <a:spcPct val="150000"/>
              </a:lnSpc>
              <a:buClrTx/>
              <a:buNone/>
            </a:pPr>
            <a:r>
              <a:rPr lang="en-IN" sz="2000" b="1" dirty="0"/>
              <a:t>	</a:t>
            </a:r>
            <a:r>
              <a:rPr lang="en-IN" sz="2000" dirty="0"/>
              <a:t>in close proximity to			nearby</a:t>
            </a:r>
          </a:p>
          <a:p>
            <a:pPr marL="0" indent="0" algn="just">
              <a:lnSpc>
                <a:spcPct val="150000"/>
              </a:lnSpc>
              <a:buClrTx/>
              <a:buNone/>
            </a:pPr>
            <a:r>
              <a:rPr lang="en-IN" sz="2000" b="1" dirty="0"/>
              <a:t>	</a:t>
            </a:r>
            <a:r>
              <a:rPr lang="en-IN" sz="2000" dirty="0"/>
              <a:t>enclosed herewith/please find		enclosed is</a:t>
            </a:r>
          </a:p>
          <a:p>
            <a:pPr marL="457200" indent="-457200" algn="just">
              <a:lnSpc>
                <a:spcPct val="150000"/>
              </a:lnSpc>
              <a:buClrTx/>
              <a:buFont typeface="+mj-lt"/>
              <a:buAutoNum type="arabicPeriod" startAt="4"/>
            </a:pPr>
            <a:r>
              <a:rPr lang="en-IN" sz="2000" b="1" dirty="0"/>
              <a:t>Organize your message well.</a:t>
            </a:r>
            <a:r>
              <a:rPr lang="en-IN" sz="2000" dirty="0"/>
              <a:t> </a:t>
            </a:r>
          </a:p>
          <a:p>
            <a:pPr marL="0" indent="0" algn="just">
              <a:lnSpc>
                <a:spcPct val="150000"/>
              </a:lnSpc>
              <a:buClrTx/>
              <a:buNone/>
            </a:pPr>
            <a:r>
              <a:rPr lang="en-IN" sz="2000" dirty="0"/>
              <a:t>        Use simple and short words as well as sentences. Ensure that your message is coherent.</a:t>
            </a:r>
            <a:endParaRPr lang="en-IN" sz="2000" b="1" dirty="0"/>
          </a:p>
        </p:txBody>
      </p:sp>
    </p:spTree>
    <p:extLst>
      <p:ext uri="{BB962C8B-B14F-4D97-AF65-F5344CB8AC3E}">
        <p14:creationId xmlns:p14="http://schemas.microsoft.com/office/powerpoint/2010/main" val="153369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CONSIDERATION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0" indent="0" algn="just">
              <a:lnSpc>
                <a:spcPct val="150000"/>
              </a:lnSpc>
              <a:buClrTx/>
              <a:buNone/>
            </a:pPr>
            <a:r>
              <a:rPr lang="en-IN" sz="2000" dirty="0"/>
              <a:t>In our letters, we must show consideration for the reader. This can be done in following ways:</a:t>
            </a:r>
          </a:p>
          <a:p>
            <a:pPr marL="457200" indent="-457200" algn="just">
              <a:lnSpc>
                <a:spcPct val="150000"/>
              </a:lnSpc>
              <a:buClrTx/>
              <a:buFont typeface="+mj-lt"/>
              <a:buAutoNum type="arabicPeriod"/>
            </a:pPr>
            <a:r>
              <a:rPr lang="en-IN" sz="2000" b="1" dirty="0"/>
              <a:t>Adopt the you-attitude.</a:t>
            </a:r>
            <a:r>
              <a:rPr lang="en-IN" sz="2000" dirty="0"/>
              <a:t> We know that we are primarily interested in ourselves. Naturally, every other person is interested more in himself than in a third party. It follows, therefore, that when we write letters to others, they are effective and the readers respond to our letters well only when we write from their point of view. So to make our letter more effective, we must avoid </a:t>
            </a:r>
            <a:r>
              <a:rPr lang="en-IN" sz="2000" i="1" dirty="0"/>
              <a:t>I</a:t>
            </a:r>
            <a:r>
              <a:rPr lang="en-IN" sz="2000" dirty="0"/>
              <a:t>’s and </a:t>
            </a:r>
            <a:r>
              <a:rPr lang="en-IN" sz="2000" i="1" dirty="0" err="1"/>
              <a:t>we</a:t>
            </a:r>
            <a:r>
              <a:rPr lang="en-IN" sz="2000" dirty="0" err="1"/>
              <a:t>’s</a:t>
            </a:r>
            <a:r>
              <a:rPr lang="en-IN" sz="2000" dirty="0"/>
              <a:t> and have as many </a:t>
            </a:r>
            <a:r>
              <a:rPr lang="en-IN" sz="2000" i="1" dirty="0" err="1"/>
              <a:t>you</a:t>
            </a:r>
            <a:r>
              <a:rPr lang="en-IN" sz="2000" dirty="0" err="1"/>
              <a:t>’s</a:t>
            </a:r>
            <a:r>
              <a:rPr lang="en-IN" sz="2000" dirty="0"/>
              <a:t> as possible. In any case we should not forget the reader’s point of view in the whole of our letter.</a:t>
            </a:r>
            <a:endParaRPr lang="en-IN" sz="2000" b="1" dirty="0"/>
          </a:p>
        </p:txBody>
      </p:sp>
    </p:spTree>
    <p:extLst>
      <p:ext uri="{BB962C8B-B14F-4D97-AF65-F5344CB8AC3E}">
        <p14:creationId xmlns:p14="http://schemas.microsoft.com/office/powerpoint/2010/main" val="3220573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CONSIDERATION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a:pPr>
            <a:r>
              <a:rPr lang="en-IN" sz="2000" b="1" dirty="0"/>
              <a:t>Adopt the you-attitude.</a:t>
            </a:r>
            <a:r>
              <a:rPr lang="en-IN" sz="2000" dirty="0"/>
              <a:t> </a:t>
            </a:r>
          </a:p>
          <a:p>
            <a:pPr marL="0" indent="0" algn="just">
              <a:lnSpc>
                <a:spcPct val="150000"/>
              </a:lnSpc>
              <a:buClrTx/>
              <a:buNone/>
            </a:pPr>
            <a:r>
              <a:rPr lang="en-IN" sz="2000" b="1" dirty="0"/>
              <a:t>	</a:t>
            </a:r>
            <a:r>
              <a:rPr lang="en-IN" sz="2000" i="1" dirty="0"/>
              <a:t>We-attitude</a:t>
            </a:r>
            <a:r>
              <a:rPr lang="en-IN" sz="2000" dirty="0"/>
              <a:t>					</a:t>
            </a:r>
            <a:r>
              <a:rPr lang="en-IN" sz="2000" i="1" dirty="0"/>
              <a:t>You-attitude</a:t>
            </a:r>
            <a:endParaRPr lang="en-IN" sz="2000" dirty="0"/>
          </a:p>
          <a:p>
            <a:pPr marL="0" indent="0" algn="just">
              <a:lnSpc>
                <a:spcPct val="100000"/>
              </a:lnSpc>
              <a:buClrTx/>
              <a:buNone/>
            </a:pPr>
            <a:r>
              <a:rPr lang="en-IN" sz="2000" dirty="0"/>
              <a:t>I was happy to hear that </a:t>
            </a:r>
            <a:r>
              <a:rPr lang="en-IN" sz="2000" i="1" dirty="0"/>
              <a:t>my </a:t>
            </a:r>
            <a:r>
              <a:rPr lang="en-IN" sz="2000" dirty="0"/>
              <a:t>letter of 		Thank </a:t>
            </a:r>
            <a:r>
              <a:rPr lang="en-IN" sz="2000" i="1" dirty="0"/>
              <a:t>you</a:t>
            </a:r>
            <a:r>
              <a:rPr lang="en-IN" sz="2000" dirty="0"/>
              <a:t> for </a:t>
            </a:r>
            <a:r>
              <a:rPr lang="en-IN" sz="2000" i="1" dirty="0"/>
              <a:t>your</a:t>
            </a:r>
            <a:r>
              <a:rPr lang="en-IN" sz="2000" dirty="0"/>
              <a:t> assurance that </a:t>
            </a:r>
            <a:r>
              <a:rPr lang="en-IN" sz="2000" i="1" dirty="0"/>
              <a:t>you</a:t>
            </a:r>
            <a:r>
              <a:rPr lang="en-IN" sz="2000" dirty="0"/>
              <a:t> had </a:t>
            </a:r>
          </a:p>
          <a:p>
            <a:pPr marL="0" indent="0" algn="just">
              <a:lnSpc>
                <a:spcPct val="100000"/>
              </a:lnSpc>
              <a:buClrTx/>
              <a:buNone/>
            </a:pPr>
            <a:r>
              <a:rPr lang="en-IN" sz="2000" dirty="0"/>
              <a:t>January 5 provided you sufficient information.	sufficient information.</a:t>
            </a:r>
          </a:p>
          <a:p>
            <a:pPr marL="0" indent="0" algn="just">
              <a:lnSpc>
                <a:spcPct val="100000"/>
              </a:lnSpc>
              <a:buClrTx/>
              <a:buNone/>
            </a:pPr>
            <a:r>
              <a:rPr lang="en-IN" sz="2000" i="1" dirty="0"/>
              <a:t>I</a:t>
            </a:r>
            <a:r>
              <a:rPr lang="en-IN" sz="2000" dirty="0"/>
              <a:t> want to express </a:t>
            </a:r>
            <a:r>
              <a:rPr lang="en-IN" sz="2000" i="1" dirty="0"/>
              <a:t>my</a:t>
            </a:r>
            <a:r>
              <a:rPr lang="en-IN" sz="2000" dirty="0"/>
              <a:t> sincere thanks for the 		Thank </a:t>
            </a:r>
            <a:r>
              <a:rPr lang="en-IN" sz="2000" i="1" dirty="0"/>
              <a:t>you</a:t>
            </a:r>
            <a:r>
              <a:rPr lang="en-IN" sz="2000" dirty="0"/>
              <a:t> for </a:t>
            </a:r>
            <a:r>
              <a:rPr lang="en-IN" sz="2000" i="1" dirty="0"/>
              <a:t>your</a:t>
            </a:r>
            <a:r>
              <a:rPr lang="en-IN" sz="2000" dirty="0"/>
              <a:t> kind words</a:t>
            </a:r>
          </a:p>
          <a:p>
            <a:pPr marL="0" indent="0" algn="just">
              <a:lnSpc>
                <a:spcPct val="100000"/>
              </a:lnSpc>
              <a:buClrTx/>
              <a:buNone/>
            </a:pPr>
            <a:r>
              <a:rPr lang="en-IN" sz="2000" i="1" dirty="0"/>
              <a:t>good words.</a:t>
            </a:r>
          </a:p>
          <a:p>
            <a:pPr marL="0" indent="0" algn="just">
              <a:lnSpc>
                <a:spcPct val="100000"/>
              </a:lnSpc>
              <a:buClrTx/>
              <a:buNone/>
            </a:pPr>
            <a:r>
              <a:rPr lang="en-IN" sz="2000" i="1" dirty="0"/>
              <a:t>We </a:t>
            </a:r>
            <a:r>
              <a:rPr lang="en-IN" sz="2000" dirty="0"/>
              <a:t>have four different savings schemes in 		</a:t>
            </a:r>
            <a:r>
              <a:rPr lang="en-IN" sz="2000" i="1" dirty="0"/>
              <a:t>You</a:t>
            </a:r>
            <a:r>
              <a:rPr lang="en-IN" sz="2000" dirty="0"/>
              <a:t> have a choice of four savings schemes </a:t>
            </a:r>
          </a:p>
          <a:p>
            <a:pPr marL="0" indent="0" algn="just">
              <a:lnSpc>
                <a:spcPct val="100000"/>
              </a:lnSpc>
              <a:buClrTx/>
              <a:buNone/>
            </a:pPr>
            <a:r>
              <a:rPr lang="en-IN" sz="2000" dirty="0"/>
              <a:t>which our customers can invest their savings.	in which </a:t>
            </a:r>
            <a:r>
              <a:rPr lang="en-IN" sz="2000" i="1" dirty="0"/>
              <a:t>you</a:t>
            </a:r>
            <a:r>
              <a:rPr lang="en-IN" sz="2000" dirty="0"/>
              <a:t> can invest </a:t>
            </a:r>
            <a:r>
              <a:rPr lang="en-IN" sz="2000" i="1" dirty="0"/>
              <a:t>your</a:t>
            </a:r>
            <a:r>
              <a:rPr lang="en-IN" sz="2000" dirty="0"/>
              <a:t> savings.</a:t>
            </a:r>
          </a:p>
          <a:p>
            <a:pPr marL="0" indent="0" algn="just">
              <a:lnSpc>
                <a:spcPct val="150000"/>
              </a:lnSpc>
              <a:buClrTx/>
              <a:buNone/>
            </a:pPr>
            <a:endParaRPr lang="en-IN" sz="2000" i="1" dirty="0"/>
          </a:p>
        </p:txBody>
      </p:sp>
    </p:spTree>
    <p:extLst>
      <p:ext uri="{BB962C8B-B14F-4D97-AF65-F5344CB8AC3E}">
        <p14:creationId xmlns:p14="http://schemas.microsoft.com/office/powerpoint/2010/main" val="1488276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marL="475488" lvl="2" indent="0" algn="just">
              <a:lnSpc>
                <a:spcPct val="150000"/>
              </a:lnSpc>
              <a:buClrTx/>
              <a:buNone/>
            </a:pPr>
            <a:r>
              <a:rPr lang="en-IN" sz="2000" dirty="0"/>
              <a:t>If the manager chose to put a notice near the stored material or on the notice board, the message would go unheeded and the purpose of communication would be defeated. If a small businessman desires to get goods from a wholesaler, the objective of communication is to place an order; the message should contain the specifications of the goods needed, instructions about the mode of despatch and the remittance; and the most suitable medium should be a written letter, faxed or sent through mail, a message on computer network, or perhaps instructions over the telephone followed by written confirmation through a letter.</a:t>
            </a:r>
          </a:p>
        </p:txBody>
      </p:sp>
    </p:spTree>
    <p:extLst>
      <p:ext uri="{BB962C8B-B14F-4D97-AF65-F5344CB8AC3E}">
        <p14:creationId xmlns:p14="http://schemas.microsoft.com/office/powerpoint/2010/main" val="106183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CONSIDERATION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b="1" dirty="0"/>
              <a:t>Avoid gender bias.</a:t>
            </a:r>
            <a:r>
              <a:rPr lang="en-IN" sz="2000" dirty="0"/>
              <a:t> Now that the business world is no longer dominated by men, it is extremely important to avoid gender bias. Using </a:t>
            </a:r>
            <a:r>
              <a:rPr lang="en-IN" sz="2000" i="1" dirty="0"/>
              <a:t>he</a:t>
            </a:r>
            <a:r>
              <a:rPr lang="en-IN" sz="2000" dirty="0"/>
              <a:t> when a message is going to a lady will certainly cause offence. So take timely precautions.</a:t>
            </a:r>
          </a:p>
          <a:p>
            <a:pPr marL="989838" lvl="2" indent="-514350" algn="just">
              <a:lnSpc>
                <a:spcPct val="150000"/>
              </a:lnSpc>
              <a:buClrTx/>
              <a:buFont typeface="+mj-lt"/>
              <a:buAutoNum type="romanUcPeriod"/>
            </a:pPr>
            <a:r>
              <a:rPr lang="en-IN" i="1" dirty="0"/>
              <a:t>Use words free from gender bias:</a:t>
            </a:r>
            <a:endParaRPr lang="en-IN" dirty="0"/>
          </a:p>
          <a:p>
            <a:pPr marL="475488" lvl="2" indent="0" algn="just">
              <a:lnSpc>
                <a:spcPct val="150000"/>
              </a:lnSpc>
              <a:buClrTx/>
              <a:buNone/>
            </a:pPr>
            <a:r>
              <a:rPr lang="en-IN" i="1" dirty="0"/>
              <a:t>	</a:t>
            </a:r>
            <a:r>
              <a:rPr lang="en-IN" dirty="0"/>
              <a:t>The </a:t>
            </a:r>
            <a:r>
              <a:rPr lang="en-IN" i="1" dirty="0"/>
              <a:t>chairperson</a:t>
            </a:r>
            <a:r>
              <a:rPr lang="en-IN" dirty="0"/>
              <a:t> handled the situation tactfully (and not </a:t>
            </a:r>
            <a:r>
              <a:rPr lang="en-IN" i="1" dirty="0"/>
              <a:t>chairman</a:t>
            </a:r>
            <a:r>
              <a:rPr lang="en-IN" dirty="0"/>
              <a:t>)</a:t>
            </a:r>
          </a:p>
          <a:p>
            <a:pPr marL="475488" lvl="2" indent="0" algn="just">
              <a:lnSpc>
                <a:spcPct val="150000"/>
              </a:lnSpc>
              <a:buClrTx/>
              <a:buNone/>
            </a:pPr>
            <a:r>
              <a:rPr lang="en-IN" i="1" dirty="0"/>
              <a:t>	</a:t>
            </a:r>
            <a:r>
              <a:rPr lang="en-IN" dirty="0"/>
              <a:t>The </a:t>
            </a:r>
            <a:r>
              <a:rPr lang="en-IN" i="1" dirty="0"/>
              <a:t>police</a:t>
            </a:r>
            <a:r>
              <a:rPr lang="en-IN" dirty="0"/>
              <a:t> was deputed (and not</a:t>
            </a:r>
            <a:r>
              <a:rPr lang="en-IN" i="1" dirty="0"/>
              <a:t> policemen</a:t>
            </a:r>
            <a:r>
              <a:rPr lang="en-IN" dirty="0"/>
              <a:t>)</a:t>
            </a:r>
          </a:p>
          <a:p>
            <a:pPr marL="989838" lvl="2" indent="-514350" algn="just">
              <a:lnSpc>
                <a:spcPct val="150000"/>
              </a:lnSpc>
              <a:buClrTx/>
              <a:buFont typeface="+mj-lt"/>
              <a:buAutoNum type="romanUcPeriod" startAt="2"/>
            </a:pPr>
            <a:r>
              <a:rPr lang="en-IN" i="1" dirty="0"/>
              <a:t>Use a slash to include both the alternatives:</a:t>
            </a:r>
            <a:endParaRPr lang="en-IN" dirty="0"/>
          </a:p>
          <a:p>
            <a:pPr marL="475488" lvl="2" indent="0" algn="just">
              <a:lnSpc>
                <a:spcPct val="150000"/>
              </a:lnSpc>
              <a:buClrTx/>
              <a:buNone/>
            </a:pPr>
            <a:r>
              <a:rPr lang="en-IN" i="1" dirty="0"/>
              <a:t>	</a:t>
            </a:r>
            <a:r>
              <a:rPr lang="en-IN" dirty="0"/>
              <a:t>Dear Sir/Madam,</a:t>
            </a:r>
          </a:p>
          <a:p>
            <a:pPr marL="475488" lvl="2" indent="0" algn="just">
              <a:lnSpc>
                <a:spcPct val="150000"/>
              </a:lnSpc>
              <a:buClrTx/>
              <a:buNone/>
            </a:pPr>
            <a:r>
              <a:rPr lang="en-IN" i="1" dirty="0"/>
              <a:t>	</a:t>
            </a:r>
            <a:r>
              <a:rPr lang="en-IN" dirty="0"/>
              <a:t>Gentlemen/Ladies</a:t>
            </a:r>
            <a:endParaRPr lang="en-IN" i="1" dirty="0"/>
          </a:p>
        </p:txBody>
      </p:sp>
    </p:spTree>
    <p:extLst>
      <p:ext uri="{BB962C8B-B14F-4D97-AF65-F5344CB8AC3E}">
        <p14:creationId xmlns:p14="http://schemas.microsoft.com/office/powerpoint/2010/main" val="4251384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CONSIDERATION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b="1" dirty="0"/>
              <a:t>Avoid gender bias.</a:t>
            </a:r>
            <a:r>
              <a:rPr lang="en-IN" sz="2000" dirty="0"/>
              <a:t> </a:t>
            </a:r>
          </a:p>
          <a:p>
            <a:pPr marL="989838" lvl="2" indent="-514350" algn="just">
              <a:lnSpc>
                <a:spcPct val="150000"/>
              </a:lnSpc>
              <a:buClrTx/>
              <a:buFont typeface="+mj-lt"/>
              <a:buAutoNum type="romanUcPeriod" startAt="3"/>
            </a:pPr>
            <a:r>
              <a:rPr lang="en-IN" i="1" dirty="0"/>
              <a:t>Use plural forms inclusive of both the genders:</a:t>
            </a:r>
          </a:p>
          <a:p>
            <a:pPr marL="475488" lvl="2" indent="0" algn="just">
              <a:lnSpc>
                <a:spcPct val="150000"/>
              </a:lnSpc>
              <a:buClrTx/>
              <a:buNone/>
            </a:pPr>
            <a:r>
              <a:rPr lang="en-IN" i="1" dirty="0"/>
              <a:t>	</a:t>
            </a:r>
            <a:r>
              <a:rPr lang="en-IN" dirty="0"/>
              <a:t>The members expressed </a:t>
            </a:r>
            <a:r>
              <a:rPr lang="en-IN" i="1" dirty="0"/>
              <a:t>their</a:t>
            </a:r>
            <a:r>
              <a:rPr lang="en-IN" dirty="0"/>
              <a:t> opinion freely.</a:t>
            </a:r>
          </a:p>
          <a:p>
            <a:pPr marL="475488" lvl="2" indent="0" algn="just">
              <a:lnSpc>
                <a:spcPct val="150000"/>
              </a:lnSpc>
              <a:buClrTx/>
              <a:buNone/>
            </a:pPr>
            <a:r>
              <a:rPr lang="en-IN" dirty="0"/>
              <a:t>	Don’t write: Each member cast </a:t>
            </a:r>
            <a:r>
              <a:rPr lang="en-IN" i="1" dirty="0"/>
              <a:t>his</a:t>
            </a:r>
            <a:r>
              <a:rPr lang="en-IN" dirty="0"/>
              <a:t> vote.</a:t>
            </a:r>
          </a:p>
          <a:p>
            <a:pPr marL="989838" lvl="2" indent="-514350" algn="just">
              <a:lnSpc>
                <a:spcPct val="150000"/>
              </a:lnSpc>
              <a:buClrTx/>
              <a:buFont typeface="+mj-lt"/>
              <a:buAutoNum type="romanUcPeriod" startAt="4"/>
            </a:pPr>
            <a:r>
              <a:rPr lang="en-IN" i="1" dirty="0"/>
              <a:t>It is often possible to use ‘the’ for his/her:</a:t>
            </a:r>
            <a:endParaRPr lang="en-IN" dirty="0"/>
          </a:p>
          <a:p>
            <a:pPr marL="475488" lvl="2" indent="0" algn="just">
              <a:lnSpc>
                <a:spcPct val="150000"/>
              </a:lnSpc>
              <a:buClrTx/>
              <a:buNone/>
            </a:pPr>
            <a:r>
              <a:rPr lang="en-IN" i="1" dirty="0"/>
              <a:t>	</a:t>
            </a:r>
            <a:r>
              <a:rPr lang="en-IN" dirty="0"/>
              <a:t>Don’t write: The manager talked to </a:t>
            </a:r>
            <a:r>
              <a:rPr lang="en-IN" i="1" dirty="0"/>
              <a:t>his</a:t>
            </a:r>
            <a:r>
              <a:rPr lang="en-IN" dirty="0"/>
              <a:t> customers.</a:t>
            </a:r>
          </a:p>
          <a:p>
            <a:pPr marL="475488" lvl="2" indent="0" algn="just">
              <a:lnSpc>
                <a:spcPct val="150000"/>
              </a:lnSpc>
              <a:buClrTx/>
              <a:buNone/>
            </a:pPr>
            <a:r>
              <a:rPr lang="en-IN" i="1" dirty="0"/>
              <a:t>	</a:t>
            </a:r>
            <a:r>
              <a:rPr lang="en-IN" dirty="0"/>
              <a:t>Write: The manager talked to </a:t>
            </a:r>
            <a:r>
              <a:rPr lang="en-IN" i="1" dirty="0"/>
              <a:t>the</a:t>
            </a:r>
            <a:r>
              <a:rPr lang="en-IN" dirty="0"/>
              <a:t> customers.</a:t>
            </a:r>
            <a:endParaRPr lang="en-IN" i="1" dirty="0"/>
          </a:p>
          <a:p>
            <a:pPr marL="475488" lvl="2" indent="0" algn="just">
              <a:lnSpc>
                <a:spcPct val="150000"/>
              </a:lnSpc>
              <a:buClrTx/>
              <a:buNone/>
            </a:pPr>
            <a:r>
              <a:rPr lang="en-IN" i="1" dirty="0"/>
              <a:t>	</a:t>
            </a:r>
          </a:p>
        </p:txBody>
      </p:sp>
    </p:spTree>
    <p:extLst>
      <p:ext uri="{BB962C8B-B14F-4D97-AF65-F5344CB8AC3E}">
        <p14:creationId xmlns:p14="http://schemas.microsoft.com/office/powerpoint/2010/main" val="21556136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CONSIDERATION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3"/>
            </a:pPr>
            <a:r>
              <a:rPr lang="en-IN" sz="2000" b="1" dirty="0"/>
              <a:t>Emphasize positive, pleasant facts.</a:t>
            </a:r>
            <a:r>
              <a:rPr lang="en-IN" sz="2000" dirty="0"/>
              <a:t> On many occasions you may have to refuse, say ‘no’, regret, disagree, complain or say ‘sorry’. To say this in plain words and a straightforward style is not difficult, but its effect on the reader’s mind and the repercussions on the firm are bad and far-reaching. We swallow sugar-coated pill without any grumble. Similarly in a business letter, the reader accepts calmly and coolly all the no’s, regrets, and </a:t>
            </a:r>
            <a:r>
              <a:rPr lang="en-IN" sz="2000" dirty="0" err="1"/>
              <a:t>sorry’s</a:t>
            </a:r>
            <a:r>
              <a:rPr lang="en-IN" sz="2000" dirty="0"/>
              <a:t> if they are expressed in a positive manner. An approach with a negative beginning or a negative connotation irritates the reader and makes them feel that you lack business manners. A positive approach, on the other hand, convinces the reader of your helplessness, or your genuine difficulties, etc. </a:t>
            </a:r>
            <a:r>
              <a:rPr lang="en-IN" sz="2000" i="1" dirty="0"/>
              <a:t>	</a:t>
            </a:r>
          </a:p>
        </p:txBody>
      </p:sp>
    </p:spTree>
    <p:extLst>
      <p:ext uri="{BB962C8B-B14F-4D97-AF65-F5344CB8AC3E}">
        <p14:creationId xmlns:p14="http://schemas.microsoft.com/office/powerpoint/2010/main" val="912480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CONSIDERATION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3"/>
            </a:pPr>
            <a:r>
              <a:rPr lang="en-IN" sz="2000" b="1" dirty="0"/>
              <a:t>Emphasize positive, pleasant facts.</a:t>
            </a:r>
            <a:r>
              <a:rPr lang="en-IN" sz="2000" dirty="0"/>
              <a:t> In other words, a positive and pleasant approach says ‘no’ but retains the customer’s goodwill. </a:t>
            </a:r>
          </a:p>
          <a:p>
            <a:pPr marL="0" indent="0" algn="just">
              <a:lnSpc>
                <a:spcPct val="100000"/>
              </a:lnSpc>
              <a:buClrTx/>
              <a:buNone/>
            </a:pPr>
            <a:r>
              <a:rPr lang="en-IN" sz="2000" i="1" dirty="0"/>
              <a:t>         Negative: </a:t>
            </a:r>
            <a:r>
              <a:rPr lang="en-IN" sz="2000" dirty="0"/>
              <a:t>We regret to inform you that we will not be able to execute your order until . . .</a:t>
            </a:r>
          </a:p>
          <a:p>
            <a:pPr marL="0" indent="0" algn="just">
              <a:lnSpc>
                <a:spcPct val="100000"/>
              </a:lnSpc>
              <a:buClrTx/>
              <a:buNone/>
            </a:pPr>
            <a:r>
              <a:rPr lang="en-IN" sz="2000" i="1" dirty="0"/>
              <a:t>         Positive: </a:t>
            </a:r>
            <a:r>
              <a:rPr lang="en-IN" sz="2000" dirty="0"/>
              <a:t>Thank you for your order. The goods will be sent to you as soon as . . . </a:t>
            </a:r>
          </a:p>
          <a:p>
            <a:pPr marL="0" indent="0" algn="just">
              <a:lnSpc>
                <a:spcPct val="100000"/>
              </a:lnSpc>
              <a:buClrTx/>
              <a:buNone/>
            </a:pPr>
            <a:r>
              <a:rPr lang="en-IN" sz="2000" i="1" dirty="0"/>
              <a:t>         Negative: </a:t>
            </a:r>
            <a:r>
              <a:rPr lang="en-IN" sz="2000" dirty="0"/>
              <a:t>It is very unfortunate that your payment was received too late to permit us to 	            ship your goods.</a:t>
            </a:r>
            <a:endParaRPr lang="en-IN" sz="2000" i="1" dirty="0"/>
          </a:p>
          <a:p>
            <a:pPr marL="0" indent="0" algn="just">
              <a:lnSpc>
                <a:spcPct val="100000"/>
              </a:lnSpc>
              <a:buClrTx/>
              <a:buNone/>
            </a:pPr>
            <a:r>
              <a:rPr lang="en-IN" sz="2000" i="1" dirty="0"/>
              <a:t>         Positive:</a:t>
            </a:r>
            <a:r>
              <a:rPr lang="en-IN" sz="2000" dirty="0"/>
              <a:t> It was kind of you to send us a cheque for your order of April 5. However, your 	         goods were mailed C.O.D. last Monday since our credit department assumed that 	         you would want them as quickly as possible.</a:t>
            </a:r>
            <a:endParaRPr lang="en-IN" sz="2000" i="1" dirty="0"/>
          </a:p>
        </p:txBody>
      </p:sp>
    </p:spTree>
    <p:extLst>
      <p:ext uri="{BB962C8B-B14F-4D97-AF65-F5344CB8AC3E}">
        <p14:creationId xmlns:p14="http://schemas.microsoft.com/office/powerpoint/2010/main" val="1119661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CONSIDERATION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3"/>
            </a:pPr>
            <a:r>
              <a:rPr lang="en-IN" sz="2000" b="1" dirty="0"/>
              <a:t>Emphasize positive, pleasant facts.</a:t>
            </a:r>
            <a:r>
              <a:rPr lang="en-IN" sz="2000" dirty="0"/>
              <a:t> </a:t>
            </a:r>
          </a:p>
          <a:p>
            <a:pPr marL="0" indent="0" algn="just">
              <a:lnSpc>
                <a:spcPct val="150000"/>
              </a:lnSpc>
              <a:buClrTx/>
              <a:buNone/>
            </a:pPr>
            <a:r>
              <a:rPr lang="en-IN" sz="2000" dirty="0"/>
              <a:t>As a rule, try to avoid these negative words:</a:t>
            </a:r>
          </a:p>
          <a:p>
            <a:pPr marL="0" indent="0" algn="just">
              <a:lnSpc>
                <a:spcPct val="100000"/>
              </a:lnSpc>
              <a:buClrTx/>
              <a:buNone/>
            </a:pPr>
            <a:r>
              <a:rPr lang="en-IN" sz="2000" i="1" dirty="0"/>
              <a:t>	</a:t>
            </a:r>
            <a:r>
              <a:rPr lang="en-IN" sz="2000" dirty="0"/>
              <a:t>fear		mistake		disagree		unwelcome</a:t>
            </a:r>
            <a:endParaRPr lang="en-IN" sz="2000" i="1" dirty="0"/>
          </a:p>
          <a:p>
            <a:pPr marL="0" indent="0" algn="just">
              <a:lnSpc>
                <a:spcPct val="100000"/>
              </a:lnSpc>
              <a:buClrTx/>
              <a:buNone/>
            </a:pPr>
            <a:r>
              <a:rPr lang="en-IN" sz="2000" i="1" dirty="0"/>
              <a:t>	</a:t>
            </a:r>
            <a:r>
              <a:rPr lang="en-IN" sz="2000" dirty="0"/>
              <a:t>wrong		damage		unpleasant</a:t>
            </a:r>
          </a:p>
          <a:p>
            <a:pPr marL="0" indent="0" algn="just">
              <a:lnSpc>
                <a:spcPct val="150000"/>
              </a:lnSpc>
              <a:buClrTx/>
              <a:buNone/>
            </a:pPr>
            <a:r>
              <a:rPr lang="en-IN" sz="2000" dirty="0"/>
              <a:t>Instead prefer these words:</a:t>
            </a:r>
          </a:p>
          <a:p>
            <a:pPr marL="0" indent="0" algn="just">
              <a:lnSpc>
                <a:spcPct val="100000"/>
              </a:lnSpc>
              <a:buClrTx/>
              <a:buNone/>
            </a:pPr>
            <a:r>
              <a:rPr lang="en-IN" sz="2000" dirty="0"/>
              <a:t>	please		thank you	welcome	happy</a:t>
            </a:r>
          </a:p>
          <a:p>
            <a:pPr marL="0" indent="0" algn="just">
              <a:lnSpc>
                <a:spcPct val="100000"/>
              </a:lnSpc>
              <a:buClrTx/>
              <a:buNone/>
            </a:pPr>
            <a:r>
              <a:rPr lang="en-IN" sz="2000" dirty="0"/>
              <a:t>	praise		admire		appreciate	agree</a:t>
            </a:r>
          </a:p>
          <a:p>
            <a:pPr marL="0" indent="0" algn="just">
              <a:lnSpc>
                <a:spcPct val="100000"/>
              </a:lnSpc>
              <a:buClrTx/>
              <a:buNone/>
            </a:pPr>
            <a:r>
              <a:rPr lang="en-IN" sz="2000" dirty="0"/>
              <a:t>	courtesy		cheerful		satisfactory	you are right</a:t>
            </a:r>
          </a:p>
        </p:txBody>
      </p:sp>
    </p:spTree>
    <p:extLst>
      <p:ext uri="{BB962C8B-B14F-4D97-AF65-F5344CB8AC3E}">
        <p14:creationId xmlns:p14="http://schemas.microsoft.com/office/powerpoint/2010/main" val="4001264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CONSIDERATION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3"/>
            </a:pPr>
            <a:r>
              <a:rPr lang="en-IN" sz="2000" b="1" dirty="0"/>
              <a:t>Emphasize positive, pleasant facts.</a:t>
            </a:r>
            <a:r>
              <a:rPr lang="en-IN" sz="2000" dirty="0"/>
              <a:t> </a:t>
            </a:r>
          </a:p>
          <a:p>
            <a:pPr marL="0" indent="0" algn="just">
              <a:lnSpc>
                <a:spcPct val="150000"/>
              </a:lnSpc>
              <a:buClrTx/>
              <a:buNone/>
            </a:pPr>
            <a:r>
              <a:rPr lang="en-IN" sz="2000" dirty="0"/>
              <a:t>Here are some more examples of words that generate negative impulses and positive, pleasing words to replace them:</a:t>
            </a:r>
          </a:p>
          <a:p>
            <a:pPr marL="0" indent="0" algn="just">
              <a:lnSpc>
                <a:spcPct val="150000"/>
              </a:lnSpc>
              <a:buClrTx/>
              <a:buNone/>
            </a:pPr>
            <a:r>
              <a:rPr lang="en-IN" sz="2000" dirty="0"/>
              <a:t>		</a:t>
            </a:r>
            <a:r>
              <a:rPr lang="en-IN" sz="2000" i="1" dirty="0"/>
              <a:t>Negative			Positive</a:t>
            </a:r>
          </a:p>
          <a:p>
            <a:pPr marL="0" indent="0" algn="just">
              <a:lnSpc>
                <a:spcPct val="100000"/>
              </a:lnSpc>
              <a:buClrTx/>
              <a:buNone/>
            </a:pPr>
            <a:r>
              <a:rPr lang="en-IN" sz="2000" dirty="0"/>
              <a:t>	complaint department		customer service department</a:t>
            </a:r>
          </a:p>
          <a:p>
            <a:pPr marL="0" indent="0" algn="just">
              <a:lnSpc>
                <a:spcPct val="100000"/>
              </a:lnSpc>
              <a:buClrTx/>
              <a:buNone/>
            </a:pPr>
            <a:r>
              <a:rPr lang="en-IN" sz="2000" dirty="0"/>
              <a:t>	down payment			initial investment</a:t>
            </a:r>
          </a:p>
          <a:p>
            <a:pPr marL="0" indent="0" algn="just">
              <a:lnSpc>
                <a:spcPct val="100000"/>
              </a:lnSpc>
              <a:buClrTx/>
              <a:buNone/>
            </a:pPr>
            <a:r>
              <a:rPr lang="en-IN" sz="2000" dirty="0"/>
              <a:t>	cheap				economical</a:t>
            </a:r>
          </a:p>
          <a:p>
            <a:pPr marL="0" indent="0" algn="just">
              <a:lnSpc>
                <a:spcPct val="100000"/>
              </a:lnSpc>
              <a:buClrTx/>
              <a:buNone/>
            </a:pPr>
            <a:r>
              <a:rPr lang="en-IN" sz="2000" dirty="0"/>
              <a:t>	bossed				supervised</a:t>
            </a:r>
          </a:p>
        </p:txBody>
      </p:sp>
    </p:spTree>
    <p:extLst>
      <p:ext uri="{BB962C8B-B14F-4D97-AF65-F5344CB8AC3E}">
        <p14:creationId xmlns:p14="http://schemas.microsoft.com/office/powerpoint/2010/main" val="1925689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CONSIDERATION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4"/>
            </a:pPr>
            <a:r>
              <a:rPr lang="en-IN" sz="2000" b="1" dirty="0"/>
              <a:t>Impart integrity to your message.</a:t>
            </a:r>
            <a:r>
              <a:rPr lang="en-IN" sz="2000" dirty="0"/>
              <a:t> </a:t>
            </a:r>
          </a:p>
          <a:p>
            <a:pPr marL="475488" lvl="2" indent="0" algn="just">
              <a:lnSpc>
                <a:spcPct val="150000"/>
              </a:lnSpc>
              <a:buClrTx/>
              <a:buNone/>
            </a:pPr>
            <a:r>
              <a:rPr lang="en-IN" dirty="0"/>
              <a:t>Showing integrity is perhaps the best way of showing consideration. Integrity involves the observance of ethical principles – sincerity and fair treatment. These values should not be discarded as redundant to the modern materialistic world; they are the staple food to nourish growth. Nothing will impress the receiver of your message more than these two simple virtues.</a:t>
            </a:r>
          </a:p>
        </p:txBody>
      </p:sp>
    </p:spTree>
    <p:extLst>
      <p:ext uri="{BB962C8B-B14F-4D97-AF65-F5344CB8AC3E}">
        <p14:creationId xmlns:p14="http://schemas.microsoft.com/office/powerpoint/2010/main" val="3780105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COURTESY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0" indent="0" algn="just">
              <a:lnSpc>
                <a:spcPct val="150000"/>
              </a:lnSpc>
              <a:buClrTx/>
              <a:buNone/>
            </a:pPr>
            <a:r>
              <a:rPr lang="en-IN" sz="2000" dirty="0"/>
              <a:t>In business we must create friendliness with all those to whom we write. Friendliness is separable from courtesy. And courtesy demands a considerate and friendly behaviour towards others. The following principles help to promote courtesy:</a:t>
            </a:r>
          </a:p>
          <a:p>
            <a:pPr marL="457200" indent="-457200" algn="just">
              <a:lnSpc>
                <a:spcPct val="150000"/>
              </a:lnSpc>
              <a:buClrTx/>
              <a:buFont typeface="+mj-lt"/>
              <a:buAutoNum type="arabicPeriod"/>
            </a:pPr>
            <a:r>
              <a:rPr lang="en-IN" sz="2000" b="1" dirty="0"/>
              <a:t>Answer the letters promptly.</a:t>
            </a:r>
            <a:r>
              <a:rPr lang="en-IN" sz="2000" dirty="0"/>
              <a:t> In business it is general practice to answer a letter the same day it is received. Sometimes you might need a back reference, or may have to refer to different departments for clarification of certain points, or may need the consent of higher authorities. In all these cases, you should at least acknowledge the letter received and intimate the probable time you require to send a full reply.</a:t>
            </a:r>
            <a:endParaRPr lang="en-IN" sz="2000" b="1" dirty="0"/>
          </a:p>
        </p:txBody>
      </p:sp>
    </p:spTree>
    <p:extLst>
      <p:ext uri="{BB962C8B-B14F-4D97-AF65-F5344CB8AC3E}">
        <p14:creationId xmlns:p14="http://schemas.microsoft.com/office/powerpoint/2010/main" val="807049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COURTESY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b="1" dirty="0"/>
              <a:t>Omit irritating expressions.</a:t>
            </a:r>
            <a:r>
              <a:rPr lang="en-IN" sz="2000" dirty="0"/>
              <a:t> Some words and expressions are negative in connotation and irritate the reader. Particularly, when used with ‘you’, they become provocative. Expressions like ‘you forgot’, ‘you failed’, ‘your irresponsible approach’ are bound to irritate or hurt the reader. So scrupulously avoid them. Some other such expressions are:</a:t>
            </a:r>
            <a:endParaRPr lang="en-IN" sz="2000" b="1" dirty="0"/>
          </a:p>
          <a:p>
            <a:pPr marL="0" indent="0" algn="just">
              <a:lnSpc>
                <a:spcPct val="150000"/>
              </a:lnSpc>
              <a:buClrTx/>
              <a:buNone/>
            </a:pPr>
            <a:r>
              <a:rPr lang="en-IN" sz="2000" dirty="0"/>
              <a:t>	you are probably ignorant/unaware</a:t>
            </a:r>
          </a:p>
          <a:p>
            <a:pPr marL="0" indent="0" algn="just">
              <a:lnSpc>
                <a:spcPct val="150000"/>
              </a:lnSpc>
              <a:buClrTx/>
              <a:buNone/>
            </a:pPr>
            <a:r>
              <a:rPr lang="en-IN" sz="2000" dirty="0"/>
              <a:t>	you neglected/ignored/overlooked/disregarded</a:t>
            </a:r>
          </a:p>
          <a:p>
            <a:pPr marL="0" indent="0" algn="just">
              <a:lnSpc>
                <a:spcPct val="150000"/>
              </a:lnSpc>
              <a:buClrTx/>
              <a:buNone/>
            </a:pPr>
            <a:r>
              <a:rPr lang="en-IN" sz="2000" dirty="0"/>
              <a:t>	inexcusable/irresponsible/odious/obnoxious</a:t>
            </a:r>
          </a:p>
          <a:p>
            <a:pPr marL="0" indent="0" algn="just">
              <a:lnSpc>
                <a:spcPct val="150000"/>
              </a:lnSpc>
              <a:buClrTx/>
              <a:buNone/>
            </a:pPr>
            <a:r>
              <a:rPr lang="en-IN" sz="2000" dirty="0"/>
              <a:t>	we disagree with you/we do not believe/you leave us no choice, etc.</a:t>
            </a:r>
          </a:p>
        </p:txBody>
      </p:sp>
    </p:spTree>
    <p:extLst>
      <p:ext uri="{BB962C8B-B14F-4D97-AF65-F5344CB8AC3E}">
        <p14:creationId xmlns:p14="http://schemas.microsoft.com/office/powerpoint/2010/main" val="1478788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COURTESY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3"/>
            </a:pPr>
            <a:r>
              <a:rPr lang="en-IN" sz="2000" b="1" dirty="0"/>
              <a:t>Apologize sincerely for an omission/thank generously for a favour.</a:t>
            </a:r>
            <a:r>
              <a:rPr lang="en-IN" sz="2000" dirty="0"/>
              <a:t> If you have overlooked or failed to do something, express your regrets promptly and sincerely and make up for the omission at the earliest. If omission is on the part of someone else and he regrets it, promptly tell him that you do not mind and a sort of normalcy of situation has been restored. If someone does a favour to you, acknowledge it promptly and thank the person generously for being kind to you.</a:t>
            </a:r>
          </a:p>
        </p:txBody>
      </p:sp>
    </p:spTree>
    <p:extLst>
      <p:ext uri="{BB962C8B-B14F-4D97-AF65-F5344CB8AC3E}">
        <p14:creationId xmlns:p14="http://schemas.microsoft.com/office/powerpoint/2010/main" val="77358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AutoNum type="alphaLcPeriod"/>
            </a:pPr>
            <a:r>
              <a:rPr lang="en-IN" b="1" dirty="0"/>
              <a:t>Use simple words</a:t>
            </a:r>
            <a:r>
              <a:rPr lang="en-IN" dirty="0"/>
              <a:t>: Simple and short words should be used instead of heavy words. It is better to use “tell” or “inform” for acquaint”. For example:</a:t>
            </a:r>
          </a:p>
          <a:p>
            <a:pPr marL="475488" lvl="2" indent="0" algn="just">
              <a:lnSpc>
                <a:spcPct val="150000"/>
              </a:lnSpc>
              <a:buClrTx/>
              <a:buNone/>
            </a:pPr>
            <a:r>
              <a:rPr lang="en-IN" dirty="0"/>
              <a:t>	</a:t>
            </a:r>
            <a:r>
              <a:rPr lang="en-IN" i="1" dirty="0"/>
              <a:t>Avoid them			Use them</a:t>
            </a:r>
            <a:endParaRPr lang="en-IN" dirty="0"/>
          </a:p>
          <a:p>
            <a:pPr marL="475488" lvl="2" indent="0" algn="just">
              <a:lnSpc>
                <a:spcPct val="150000"/>
              </a:lnSpc>
              <a:buClrTx/>
              <a:buNone/>
            </a:pPr>
            <a:r>
              <a:rPr lang="en-IN" dirty="0"/>
              <a:t>	demonstrate			show</a:t>
            </a:r>
          </a:p>
          <a:p>
            <a:pPr marL="475488" lvl="2" indent="0" algn="just">
              <a:lnSpc>
                <a:spcPct val="150000"/>
              </a:lnSpc>
              <a:buClrTx/>
              <a:buNone/>
            </a:pPr>
            <a:r>
              <a:rPr lang="en-IN" dirty="0"/>
              <a:t>	visualise				see</a:t>
            </a:r>
          </a:p>
          <a:p>
            <a:pPr marL="475488" lvl="2" indent="0" algn="just">
              <a:lnSpc>
                <a:spcPct val="150000"/>
              </a:lnSpc>
              <a:buClrTx/>
              <a:buNone/>
            </a:pPr>
            <a:r>
              <a:rPr lang="en-IN" dirty="0"/>
              <a:t>	compensate			pay</a:t>
            </a:r>
          </a:p>
          <a:p>
            <a:pPr marL="475488" lvl="2" indent="0" algn="just">
              <a:lnSpc>
                <a:spcPct val="150000"/>
              </a:lnSpc>
              <a:buClrTx/>
              <a:buNone/>
            </a:pPr>
            <a:r>
              <a:rPr lang="en-IN" dirty="0"/>
              <a:t>	facilitate				help</a:t>
            </a:r>
          </a:p>
        </p:txBody>
      </p:sp>
    </p:spTree>
    <p:extLst>
      <p:ext uri="{BB962C8B-B14F-4D97-AF65-F5344CB8AC3E}">
        <p14:creationId xmlns:p14="http://schemas.microsoft.com/office/powerpoint/2010/main" val="3633320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COURTESY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algn="just">
              <a:lnSpc>
                <a:spcPct val="150000"/>
              </a:lnSpc>
              <a:buClrTx/>
              <a:buFont typeface="Wingdings" panose="05000000000000000000" pitchFamily="2" charset="2"/>
              <a:buChar char="§"/>
            </a:pPr>
            <a:r>
              <a:rPr lang="en-IN" sz="2000" b="1" dirty="0"/>
              <a:t>  </a:t>
            </a:r>
            <a:r>
              <a:rPr lang="en-IN" sz="2000" u="sng" dirty="0"/>
              <a:t>Courtesy in various types of communication</a:t>
            </a:r>
          </a:p>
          <a:p>
            <a:pPr marL="457200" indent="-457200" algn="just">
              <a:lnSpc>
                <a:spcPct val="150000"/>
              </a:lnSpc>
              <a:buClrTx/>
              <a:buFont typeface="+mj-lt"/>
              <a:buAutoNum type="arabicPeriod"/>
            </a:pPr>
            <a:r>
              <a:rPr lang="en-IN" sz="2000" b="1" dirty="0"/>
              <a:t>Horizontal communication (neutral level of communication).</a:t>
            </a:r>
            <a:r>
              <a:rPr lang="en-IN" sz="2000" dirty="0"/>
              <a:t> </a:t>
            </a:r>
          </a:p>
          <a:p>
            <a:pPr marL="475488" lvl="2" indent="0" algn="just">
              <a:lnSpc>
                <a:spcPct val="150000"/>
              </a:lnSpc>
              <a:buClrTx/>
              <a:buNone/>
            </a:pPr>
            <a:r>
              <a:rPr lang="en-IN" dirty="0"/>
              <a:t>Before writing, employ </a:t>
            </a:r>
            <a:r>
              <a:rPr lang="en-IN" i="1" dirty="0"/>
              <a:t>empathy.</a:t>
            </a:r>
            <a:r>
              <a:rPr lang="en-IN" dirty="0"/>
              <a:t> </a:t>
            </a:r>
            <a:r>
              <a:rPr lang="en-IN" i="1" dirty="0"/>
              <a:t>Empathy</a:t>
            </a:r>
            <a:r>
              <a:rPr lang="en-IN" dirty="0"/>
              <a:t> is the ability to imagine how you would feel if you were in someone else’s situation. So put yourself in the receiver’s shoes and ask yourself: </a:t>
            </a:r>
            <a:r>
              <a:rPr lang="en-IN" i="1" dirty="0"/>
              <a:t>How would I feel if I were to receive this message?</a:t>
            </a:r>
            <a:r>
              <a:rPr lang="en-IN" dirty="0"/>
              <a:t> Organize your message on the basis of the feedback you get from within.</a:t>
            </a:r>
            <a:endParaRPr lang="en-IN" b="1" dirty="0"/>
          </a:p>
        </p:txBody>
      </p:sp>
    </p:spTree>
    <p:extLst>
      <p:ext uri="{BB962C8B-B14F-4D97-AF65-F5344CB8AC3E}">
        <p14:creationId xmlns:p14="http://schemas.microsoft.com/office/powerpoint/2010/main" val="3663016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COURTESY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b="1" dirty="0"/>
              <a:t>Upward communication (to your superiors).</a:t>
            </a:r>
          </a:p>
          <a:p>
            <a:pPr marL="475488" lvl="2" indent="0" algn="just">
              <a:lnSpc>
                <a:spcPct val="150000"/>
              </a:lnSpc>
              <a:buClrTx/>
              <a:buNone/>
            </a:pPr>
            <a:r>
              <a:rPr lang="en-IN" dirty="0"/>
              <a:t>Keep your message </a:t>
            </a:r>
            <a:r>
              <a:rPr lang="en-IN" i="1" dirty="0"/>
              <a:t>brief</a:t>
            </a:r>
            <a:r>
              <a:rPr lang="en-IN" dirty="0"/>
              <a:t> and </a:t>
            </a:r>
            <a:r>
              <a:rPr lang="en-IN" i="1" dirty="0"/>
              <a:t>complete.</a:t>
            </a:r>
            <a:r>
              <a:rPr lang="en-IN" dirty="0"/>
              <a:t> Be courteous and respectful but not fawning. Superiors respect efficiency more than flattery.</a:t>
            </a:r>
          </a:p>
          <a:p>
            <a:pPr marL="457200" indent="-457200" algn="just">
              <a:lnSpc>
                <a:spcPct val="150000"/>
              </a:lnSpc>
              <a:buClrTx/>
              <a:buFont typeface="+mj-lt"/>
              <a:buAutoNum type="arabicPeriod" startAt="2"/>
            </a:pPr>
            <a:r>
              <a:rPr lang="en-IN" sz="2000" b="1" dirty="0"/>
              <a:t>Downward communication (to your subordinates).</a:t>
            </a:r>
          </a:p>
          <a:p>
            <a:pPr marL="475488" lvl="2" indent="0" algn="just">
              <a:lnSpc>
                <a:spcPct val="150000"/>
              </a:lnSpc>
              <a:buClrTx/>
              <a:buNone/>
            </a:pPr>
            <a:r>
              <a:rPr lang="en-IN" dirty="0"/>
              <a:t>Be </a:t>
            </a:r>
            <a:r>
              <a:rPr lang="en-IN" i="1" dirty="0"/>
              <a:t>brief, clear, courteous. </a:t>
            </a:r>
            <a:r>
              <a:rPr lang="en-IN" dirty="0"/>
              <a:t>Don’t be officious, over-critical or rude. Don’t be </a:t>
            </a:r>
            <a:r>
              <a:rPr lang="en-IN" i="1" dirty="0"/>
              <a:t>sarcastic.</a:t>
            </a:r>
            <a:r>
              <a:rPr lang="en-IN" dirty="0"/>
              <a:t> If you want to criticise, be tactful, so that you don’t offend.</a:t>
            </a:r>
          </a:p>
        </p:txBody>
      </p:sp>
    </p:spTree>
    <p:extLst>
      <p:ext uri="{BB962C8B-B14F-4D97-AF65-F5344CB8AC3E}">
        <p14:creationId xmlns:p14="http://schemas.microsoft.com/office/powerpoint/2010/main" val="1906586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CORRECTNESS</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a:pPr>
            <a:r>
              <a:rPr lang="en-IN" sz="2000" b="1" dirty="0"/>
              <a:t>Give correct facts.</a:t>
            </a:r>
            <a:r>
              <a:rPr lang="en-IN" sz="2000" dirty="0"/>
              <a:t> </a:t>
            </a:r>
          </a:p>
          <a:p>
            <a:pPr marL="475488" lvl="2" indent="0" algn="just">
              <a:lnSpc>
                <a:spcPct val="150000"/>
              </a:lnSpc>
              <a:buClrTx/>
              <a:buNone/>
            </a:pPr>
            <a:r>
              <a:rPr lang="en-IN" dirty="0"/>
              <a:t>Business communication often leads to expensive operations. So you should be sure that you are transmitting correct facts in correct language. In fact, you should not transmit any message unless you are absolutely sure of its correctness. If you aren’t, you should immediately verify it from an encyclopaedia, an office file, a colleague, a dictionary, or even a grammar book. If your message involves any legal matter, you should know the correct legal position before you commit anything. </a:t>
            </a:r>
          </a:p>
        </p:txBody>
      </p:sp>
    </p:spTree>
    <p:extLst>
      <p:ext uri="{BB962C8B-B14F-4D97-AF65-F5344CB8AC3E}">
        <p14:creationId xmlns:p14="http://schemas.microsoft.com/office/powerpoint/2010/main" val="62333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CORRECTNESS</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b="1" dirty="0"/>
              <a:t>Send your message at the correct time.</a:t>
            </a:r>
            <a:r>
              <a:rPr lang="en-IN" sz="2000" dirty="0"/>
              <a:t> </a:t>
            </a:r>
          </a:p>
          <a:p>
            <a:pPr marL="475488" lvl="2" indent="0" algn="just">
              <a:lnSpc>
                <a:spcPct val="150000"/>
              </a:lnSpc>
              <a:buClrTx/>
              <a:buNone/>
            </a:pPr>
            <a:r>
              <a:rPr lang="en-IN" dirty="0"/>
              <a:t>All messages must be transmitted and responded to at the most appropriate time. Outdated information is useless. In fact, since communication is an expensive process, transmitting outdated information involved wastage of time, money and human resources. The principle of correct timing also stipulates that you communicate your message at a time when it is likely to prove most effective.</a:t>
            </a:r>
          </a:p>
        </p:txBody>
      </p:sp>
    </p:spTree>
    <p:extLst>
      <p:ext uri="{BB962C8B-B14F-4D97-AF65-F5344CB8AC3E}">
        <p14:creationId xmlns:p14="http://schemas.microsoft.com/office/powerpoint/2010/main" val="2894357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CORRECTNESS</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3"/>
            </a:pPr>
            <a:r>
              <a:rPr lang="en-IN" sz="2000" b="1" dirty="0"/>
              <a:t>Send your message in the correct style.</a:t>
            </a:r>
            <a:r>
              <a:rPr lang="en-IN" sz="2000" dirty="0"/>
              <a:t> </a:t>
            </a:r>
          </a:p>
          <a:p>
            <a:pPr marL="475488" lvl="2" indent="0" algn="just">
              <a:lnSpc>
                <a:spcPct val="150000"/>
              </a:lnSpc>
              <a:buClrTx/>
              <a:buNone/>
            </a:pPr>
            <a:r>
              <a:rPr lang="en-IN" dirty="0"/>
              <a:t>This may also be described as the principle of adaptability. You must adapt your message to the needs of the receiver. You must keep before you their educational background, the width of their vocabulary, specialized knowledge of the subject, the depth of the information required, their psychological make-up, their relationship to you or your organization, etc. If they are a layperson, all jargon must be excluded and facts should be explained in a simple language. If they are an expert in a subject, you may perhaps go into the subtleties of the issue. While adapting your message to the needs of your receiver, you must so change it that you preserve its factual as well as emotional content.</a:t>
            </a:r>
          </a:p>
        </p:txBody>
      </p:sp>
    </p:spTree>
    <p:extLst>
      <p:ext uri="{BB962C8B-B14F-4D97-AF65-F5344CB8AC3E}">
        <p14:creationId xmlns:p14="http://schemas.microsoft.com/office/powerpoint/2010/main" val="1742876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2"/>
            </a:pPr>
            <a:r>
              <a:rPr lang="en-IN" b="1" dirty="0"/>
              <a:t>Use single words for long phrases</a:t>
            </a:r>
            <a:r>
              <a:rPr lang="en-IN" dirty="0"/>
              <a:t>: A single word is often more effective than long, pompous-looking phrases. For example:</a:t>
            </a:r>
          </a:p>
          <a:p>
            <a:pPr marL="475488" lvl="2" indent="0" algn="just">
              <a:lnSpc>
                <a:spcPct val="150000"/>
              </a:lnSpc>
              <a:buClrTx/>
              <a:buNone/>
            </a:pPr>
            <a:r>
              <a:rPr lang="en-IN" dirty="0"/>
              <a:t>	</a:t>
            </a:r>
            <a:r>
              <a:rPr lang="en-IN" i="1" dirty="0"/>
              <a:t>Avoid them			Use them</a:t>
            </a:r>
            <a:endParaRPr lang="en-IN" dirty="0"/>
          </a:p>
          <a:p>
            <a:pPr marL="475488" lvl="2" indent="0" algn="just">
              <a:lnSpc>
                <a:spcPct val="150000"/>
              </a:lnSpc>
              <a:buClrTx/>
              <a:buNone/>
            </a:pPr>
            <a:r>
              <a:rPr lang="en-IN" dirty="0"/>
              <a:t>	at all times			always</a:t>
            </a:r>
          </a:p>
          <a:p>
            <a:pPr marL="475488" lvl="2" indent="0" algn="just">
              <a:lnSpc>
                <a:spcPct val="150000"/>
              </a:lnSpc>
              <a:buClrTx/>
              <a:buNone/>
            </a:pPr>
            <a:r>
              <a:rPr lang="en-IN" dirty="0"/>
              <a:t>	subsequent to			after</a:t>
            </a:r>
          </a:p>
          <a:p>
            <a:pPr marL="475488" lvl="2" indent="0" algn="just">
              <a:lnSpc>
                <a:spcPct val="150000"/>
              </a:lnSpc>
              <a:buClrTx/>
              <a:buNone/>
            </a:pPr>
            <a:r>
              <a:rPr lang="en-IN" dirty="0"/>
              <a:t>	to the fullest possible extent	fully</a:t>
            </a:r>
          </a:p>
          <a:p>
            <a:pPr marL="475488" lvl="2" indent="0" algn="just">
              <a:lnSpc>
                <a:spcPct val="150000"/>
              </a:lnSpc>
              <a:buClrTx/>
              <a:buNone/>
            </a:pPr>
            <a:r>
              <a:rPr lang="en-IN" dirty="0"/>
              <a:t>	will you be kind enough		please</a:t>
            </a:r>
          </a:p>
        </p:txBody>
      </p:sp>
    </p:spTree>
    <p:extLst>
      <p:ext uri="{BB962C8B-B14F-4D97-AF65-F5344CB8AC3E}">
        <p14:creationId xmlns:p14="http://schemas.microsoft.com/office/powerpoint/2010/main" val="2072057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2"/>
            </a:pPr>
            <a:r>
              <a:rPr lang="en-IN" b="1" dirty="0"/>
              <a:t>Use single words for long phrases</a:t>
            </a:r>
            <a:r>
              <a:rPr lang="en-IN" dirty="0"/>
              <a:t>: </a:t>
            </a:r>
          </a:p>
          <a:p>
            <a:pPr marL="475488" lvl="2" indent="0" algn="just">
              <a:lnSpc>
                <a:spcPct val="150000"/>
              </a:lnSpc>
              <a:buClrTx/>
              <a:buNone/>
            </a:pPr>
            <a:r>
              <a:rPr lang="en-IN" dirty="0"/>
              <a:t>	Here are phrases that can be substituted by a single word </a:t>
            </a:r>
            <a:r>
              <a:rPr lang="en-IN" i="1" dirty="0"/>
              <a:t>because</a:t>
            </a:r>
            <a:r>
              <a:rPr lang="en-IN" dirty="0"/>
              <a:t>:</a:t>
            </a:r>
          </a:p>
          <a:p>
            <a:pPr marL="475488" lvl="2" indent="0" algn="just">
              <a:lnSpc>
                <a:spcPct val="150000"/>
              </a:lnSpc>
              <a:buClrTx/>
              <a:buNone/>
            </a:pPr>
            <a:r>
              <a:rPr lang="en-IN" dirty="0"/>
              <a:t>	for the reason that</a:t>
            </a:r>
          </a:p>
          <a:p>
            <a:pPr marL="475488" lvl="2" indent="0" algn="just">
              <a:lnSpc>
                <a:spcPct val="150000"/>
              </a:lnSpc>
              <a:buClrTx/>
              <a:buNone/>
            </a:pPr>
            <a:r>
              <a:rPr lang="en-IN" dirty="0"/>
              <a:t>	on account of</a:t>
            </a:r>
          </a:p>
          <a:p>
            <a:pPr marL="475488" lvl="2" indent="0" algn="just">
              <a:lnSpc>
                <a:spcPct val="150000"/>
              </a:lnSpc>
              <a:buClrTx/>
              <a:buNone/>
            </a:pPr>
            <a:r>
              <a:rPr lang="en-IN" dirty="0"/>
              <a:t>	on the grounds that</a:t>
            </a:r>
          </a:p>
          <a:p>
            <a:pPr marL="475488" lvl="2" indent="0" algn="just">
              <a:lnSpc>
                <a:spcPct val="150000"/>
              </a:lnSpc>
              <a:buClrTx/>
              <a:buNone/>
            </a:pPr>
            <a:r>
              <a:rPr lang="en-IN" dirty="0"/>
              <a:t>	due to/owing to the fact that</a:t>
            </a:r>
          </a:p>
        </p:txBody>
      </p:sp>
    </p:spTree>
    <p:extLst>
      <p:ext uri="{BB962C8B-B14F-4D97-AF65-F5344CB8AC3E}">
        <p14:creationId xmlns:p14="http://schemas.microsoft.com/office/powerpoint/2010/main" val="368296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3"/>
            </a:pPr>
            <a:r>
              <a:rPr lang="en-IN" b="1" dirty="0"/>
              <a:t>Use verbs for nouns</a:t>
            </a:r>
            <a:r>
              <a:rPr lang="en-IN" dirty="0"/>
              <a:t>: Using verbs in place of nouns often brings about simplicity and clarity. For example:</a:t>
            </a:r>
          </a:p>
          <a:p>
            <a:pPr marL="475488" lvl="2" indent="0" algn="just">
              <a:lnSpc>
                <a:spcPct val="150000"/>
              </a:lnSpc>
              <a:buClrTx/>
              <a:buNone/>
            </a:pPr>
            <a:r>
              <a:rPr lang="en-IN" dirty="0"/>
              <a:t>	</a:t>
            </a:r>
            <a:r>
              <a:rPr lang="en-IN" i="1" dirty="0"/>
              <a:t>Using nouns			Using verbs</a:t>
            </a:r>
            <a:endParaRPr lang="en-IN" dirty="0"/>
          </a:p>
          <a:p>
            <a:pPr marL="475488" lvl="2" indent="0" algn="just">
              <a:lnSpc>
                <a:spcPct val="150000"/>
              </a:lnSpc>
              <a:buClrTx/>
              <a:buNone/>
            </a:pPr>
            <a:r>
              <a:rPr lang="en-IN" dirty="0"/>
              <a:t>	come to a conclusion		conclude</a:t>
            </a:r>
          </a:p>
          <a:p>
            <a:pPr marL="475488" lvl="2" indent="0" algn="just">
              <a:lnSpc>
                <a:spcPct val="150000"/>
              </a:lnSpc>
              <a:buClrTx/>
              <a:buNone/>
            </a:pPr>
            <a:r>
              <a:rPr lang="en-IN" dirty="0"/>
              <a:t>	submit a proposal		propose</a:t>
            </a:r>
          </a:p>
          <a:p>
            <a:pPr marL="475488" lvl="2" indent="0" algn="just">
              <a:lnSpc>
                <a:spcPct val="150000"/>
              </a:lnSpc>
              <a:buClrTx/>
              <a:buNone/>
            </a:pPr>
            <a:r>
              <a:rPr lang="en-IN" dirty="0"/>
              <a:t>	make a decision			decide</a:t>
            </a:r>
          </a:p>
          <a:p>
            <a:pPr marL="475488" lvl="2" indent="0" algn="just">
              <a:lnSpc>
                <a:spcPct val="150000"/>
              </a:lnSpc>
              <a:buClrTx/>
              <a:buNone/>
            </a:pPr>
            <a:r>
              <a:rPr lang="en-IN" dirty="0"/>
              <a:t>	pursuant to our agreement	as we agreed</a:t>
            </a:r>
          </a:p>
        </p:txBody>
      </p:sp>
    </p:spTree>
    <p:extLst>
      <p:ext uri="{BB962C8B-B14F-4D97-AF65-F5344CB8AC3E}">
        <p14:creationId xmlns:p14="http://schemas.microsoft.com/office/powerpoint/2010/main" val="2208548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4"/>
            </a:pPr>
            <a:r>
              <a:rPr lang="en-IN" b="1" dirty="0"/>
              <a:t>Avoid double entry</a:t>
            </a:r>
            <a:r>
              <a:rPr lang="en-IN" dirty="0"/>
              <a:t>: We often use phrases with two words conveying the same idea. Such phrases can be easily simplified. For example:</a:t>
            </a:r>
          </a:p>
          <a:p>
            <a:pPr marL="475488" lvl="2" indent="0" algn="just">
              <a:lnSpc>
                <a:spcPct val="150000"/>
              </a:lnSpc>
              <a:buClrTx/>
              <a:buNone/>
            </a:pPr>
            <a:r>
              <a:rPr lang="en-IN" dirty="0"/>
              <a:t>	</a:t>
            </a:r>
            <a:r>
              <a:rPr lang="en-IN" i="1" dirty="0"/>
              <a:t>Double entry			Simple</a:t>
            </a:r>
            <a:endParaRPr lang="en-IN" dirty="0"/>
          </a:p>
          <a:p>
            <a:pPr marL="475488" lvl="2" indent="0" algn="just">
              <a:lnSpc>
                <a:spcPct val="150000"/>
              </a:lnSpc>
              <a:buClrTx/>
              <a:buNone/>
            </a:pPr>
            <a:r>
              <a:rPr lang="en-IN" dirty="0"/>
              <a:t>	mental state of mind		mental state/state of mind</a:t>
            </a:r>
          </a:p>
          <a:p>
            <a:pPr marL="475488" lvl="2" indent="0" algn="just">
              <a:lnSpc>
                <a:spcPct val="150000"/>
              </a:lnSpc>
              <a:buClrTx/>
              <a:buNone/>
            </a:pPr>
            <a:r>
              <a:rPr lang="en-IN" dirty="0"/>
              <a:t>	end result			result</a:t>
            </a:r>
          </a:p>
          <a:p>
            <a:pPr marL="475488" lvl="2" indent="0" algn="just">
              <a:lnSpc>
                <a:spcPct val="150000"/>
              </a:lnSpc>
              <a:buClrTx/>
              <a:buNone/>
            </a:pPr>
            <a:r>
              <a:rPr lang="en-IN" dirty="0"/>
              <a:t>	costs an amount of		costs</a:t>
            </a:r>
          </a:p>
          <a:p>
            <a:pPr marL="475488" lvl="2" indent="0" algn="just">
              <a:lnSpc>
                <a:spcPct val="150000"/>
              </a:lnSpc>
              <a:buClrTx/>
              <a:buNone/>
            </a:pPr>
            <a:r>
              <a:rPr lang="en-IN" dirty="0"/>
              <a:t>	my personal opinion		my opinion</a:t>
            </a:r>
          </a:p>
        </p:txBody>
      </p:sp>
    </p:spTree>
    <p:extLst>
      <p:ext uri="{BB962C8B-B14F-4D97-AF65-F5344CB8AC3E}">
        <p14:creationId xmlns:p14="http://schemas.microsoft.com/office/powerpoint/2010/main" val="260313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CLARITY</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Autofit/>
          </a:bodyPr>
          <a:lstStyle/>
          <a:p>
            <a:pPr marL="457200" indent="-457200" algn="just">
              <a:lnSpc>
                <a:spcPct val="150000"/>
              </a:lnSpc>
              <a:buClrTx/>
              <a:buFont typeface="+mj-lt"/>
              <a:buAutoNum type="arabicPeriod" startAt="2"/>
            </a:pPr>
            <a:r>
              <a:rPr lang="en-IN" sz="2000" u="sng" dirty="0"/>
              <a:t>CLARITY OF EXPRESSION</a:t>
            </a:r>
          </a:p>
          <a:p>
            <a:pPr marL="932688" lvl="2" indent="-457200" algn="just">
              <a:lnSpc>
                <a:spcPct val="150000"/>
              </a:lnSpc>
              <a:buClrTx/>
              <a:buFont typeface="+mj-lt"/>
              <a:buAutoNum type="alphaLcPeriod" startAt="5"/>
            </a:pPr>
            <a:r>
              <a:rPr lang="en-IN" b="1" dirty="0"/>
              <a:t>Use concrete expressions</a:t>
            </a:r>
            <a:r>
              <a:rPr lang="en-IN" dirty="0"/>
              <a:t>: Concrete expressions create visual images that are easy to register. So instead of vague, generalised statements, give definite facts (unless you can derive a particular advantage from being general). For example:</a:t>
            </a:r>
          </a:p>
          <a:p>
            <a:pPr marL="475488" lvl="2" indent="0" algn="just">
              <a:lnSpc>
                <a:spcPct val="150000"/>
              </a:lnSpc>
              <a:buClrTx/>
              <a:buNone/>
            </a:pPr>
            <a:r>
              <a:rPr lang="en-IN" dirty="0"/>
              <a:t>	</a:t>
            </a:r>
            <a:r>
              <a:rPr lang="en-IN" i="1" dirty="0"/>
              <a:t>Vague and general			Concrete and effective</a:t>
            </a:r>
          </a:p>
          <a:p>
            <a:pPr marL="475488" lvl="2" indent="0" algn="just">
              <a:lnSpc>
                <a:spcPct val="150000"/>
              </a:lnSpc>
              <a:buClrTx/>
              <a:buNone/>
            </a:pPr>
            <a:r>
              <a:rPr lang="en-IN" dirty="0"/>
              <a:t>	Goods are soon being despatched.		Goods will be despatched on </a:t>
            </a:r>
            <a:r>
              <a:rPr lang="en-IN" i="1" dirty="0"/>
              <a:t>2</a:t>
            </a:r>
            <a:r>
              <a:rPr lang="en-IN" i="1" baseline="30000" dirty="0"/>
              <a:t>nd</a:t>
            </a:r>
            <a:r>
              <a:rPr lang="en-IN" i="1" dirty="0"/>
              <a:t> July.</a:t>
            </a:r>
            <a:endParaRPr lang="en-IN" dirty="0"/>
          </a:p>
          <a:p>
            <a:pPr marL="475488" lvl="2" indent="0" algn="just">
              <a:lnSpc>
                <a:spcPct val="150000"/>
              </a:lnSpc>
              <a:buClrTx/>
              <a:buNone/>
            </a:pPr>
            <a:r>
              <a:rPr lang="en-IN" dirty="0"/>
              <a:t>	This </a:t>
            </a:r>
            <a:r>
              <a:rPr lang="en-IN" i="1" dirty="0"/>
              <a:t>piece of jewellery is inexpensive.</a:t>
            </a:r>
            <a:r>
              <a:rPr lang="en-IN" dirty="0"/>
              <a:t>	These beautiful </a:t>
            </a:r>
            <a:r>
              <a:rPr lang="en-IN" i="1" dirty="0"/>
              <a:t>earrings </a:t>
            </a:r>
            <a:r>
              <a:rPr lang="en-IN" dirty="0"/>
              <a:t>cost only Rs. 950.</a:t>
            </a:r>
          </a:p>
          <a:p>
            <a:pPr marL="475488" lvl="2" indent="0" algn="just">
              <a:lnSpc>
                <a:spcPct val="150000"/>
              </a:lnSpc>
              <a:buClrTx/>
              <a:buNone/>
            </a:pPr>
            <a:r>
              <a:rPr lang="en-IN" dirty="0"/>
              <a:t>	Your savings earn a </a:t>
            </a:r>
            <a:r>
              <a:rPr lang="en-IN" i="1" dirty="0"/>
              <a:t>high</a:t>
            </a:r>
            <a:r>
              <a:rPr lang="en-IN" dirty="0"/>
              <a:t> rate of interest.	Your earnings earn 10% </a:t>
            </a:r>
            <a:r>
              <a:rPr lang="en-IN" i="1" dirty="0"/>
              <a:t>interest 							compounded half-yearly.</a:t>
            </a:r>
            <a:r>
              <a:rPr lang="en-IN" dirty="0"/>
              <a:t>		</a:t>
            </a:r>
          </a:p>
        </p:txBody>
      </p:sp>
    </p:spTree>
    <p:extLst>
      <p:ext uri="{BB962C8B-B14F-4D97-AF65-F5344CB8AC3E}">
        <p14:creationId xmlns:p14="http://schemas.microsoft.com/office/powerpoint/2010/main" val="1159971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4025</Words>
  <Application>Microsoft Office PowerPoint</Application>
  <PresentationFormat>Widescreen</PresentationFormat>
  <Paragraphs>244</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PRINCIPLES OF COMMUNICATION</vt:lpstr>
      <vt:lpstr>CLARITY</vt:lpstr>
      <vt:lpstr>CLARITY</vt:lpstr>
      <vt:lpstr>CLARITY</vt:lpstr>
      <vt:lpstr>CLARITY</vt:lpstr>
      <vt:lpstr>CLARITY</vt:lpstr>
      <vt:lpstr>CLARITY</vt:lpstr>
      <vt:lpstr>CLARITY</vt:lpstr>
      <vt:lpstr>CLARITY</vt:lpstr>
      <vt:lpstr>CLARITY</vt:lpstr>
      <vt:lpstr>CLARITY</vt:lpstr>
      <vt:lpstr>CLARITY</vt:lpstr>
      <vt:lpstr>CLARITY</vt:lpstr>
      <vt:lpstr>CLARITY</vt:lpstr>
      <vt:lpstr>CLARITY</vt:lpstr>
      <vt:lpstr>CLARITY</vt:lpstr>
      <vt:lpstr>CLARITY</vt:lpstr>
      <vt:lpstr>CLARITY</vt:lpstr>
      <vt:lpstr>CLARITY</vt:lpstr>
      <vt:lpstr>CLARITY</vt:lpstr>
      <vt:lpstr>CLARITY</vt:lpstr>
      <vt:lpstr>CLARITY</vt:lpstr>
      <vt:lpstr>COMPLETENESS</vt:lpstr>
      <vt:lpstr>COMPLETENESS</vt:lpstr>
      <vt:lpstr>CONCISENESS</vt:lpstr>
      <vt:lpstr>CONCISENESS</vt:lpstr>
      <vt:lpstr>CONCISENESS</vt:lpstr>
      <vt:lpstr>CONSIDERATION</vt:lpstr>
      <vt:lpstr>CONSIDERATION</vt:lpstr>
      <vt:lpstr>CONSIDERATION</vt:lpstr>
      <vt:lpstr>CONSIDERATION</vt:lpstr>
      <vt:lpstr>CONSIDERATION</vt:lpstr>
      <vt:lpstr>CONSIDERATION</vt:lpstr>
      <vt:lpstr>CONSIDERATION</vt:lpstr>
      <vt:lpstr>CONSIDERATION</vt:lpstr>
      <vt:lpstr>CONSIDERATION</vt:lpstr>
      <vt:lpstr>COURTESY</vt:lpstr>
      <vt:lpstr>COURTESY</vt:lpstr>
      <vt:lpstr>COURTESY</vt:lpstr>
      <vt:lpstr>COURTESY</vt:lpstr>
      <vt:lpstr>COURTESY</vt:lpstr>
      <vt:lpstr>CORRECTNESS</vt:lpstr>
      <vt:lpstr>CORRECTNESS</vt:lpstr>
      <vt:lpstr>CORRECTNESS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Chandrama Swain</dc:creator>
  <cp:lastModifiedBy>Unknown User</cp:lastModifiedBy>
  <cp:revision>42</cp:revision>
  <dcterms:created xsi:type="dcterms:W3CDTF">2020-10-31T15:51:32Z</dcterms:created>
  <dcterms:modified xsi:type="dcterms:W3CDTF">2021-07-01T09:26:08Z</dcterms:modified>
</cp:coreProperties>
</file>