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5"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6" r:id="rId34"/>
    <p:sldId id="317" r:id="rId35"/>
    <p:sldId id="318" r:id="rId36"/>
    <p:sldId id="319" r:id="rId37"/>
    <p:sldId id="320" r:id="rId38"/>
    <p:sldId id="32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24" autoAdjust="0"/>
    <p:restoredTop sz="94660" autoAdjust="0"/>
  </p:normalViewPr>
  <p:slideViewPr>
    <p:cSldViewPr snapToGrid="0">
      <p:cViewPr varScale="1">
        <p:scale>
          <a:sx n="85" d="100"/>
          <a:sy n="85" d="100"/>
        </p:scale>
        <p:origin x="-82" y="-125"/>
      </p:cViewPr>
      <p:guideLst>
        <p:guide orient="horz" pos="2160"/>
        <p:guide pos="3840"/>
      </p:guideLst>
    </p:cSldViewPr>
  </p:slideViewPr>
  <p:outlineViewPr>
    <p:cViewPr>
      <p:scale>
        <a:sx n="33" d="100"/>
        <a:sy n="33" d="100"/>
      </p:scale>
      <p:origin x="53" y="1720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97AB8-AE33-4E29-9ED5-A0E00ABA6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49C2596-091B-4124-8473-51A98E2F3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3ACA008-CD75-43B2-9435-521482B71F8B}"/>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6E5EC2C9-C5CA-434B-9580-53628A906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32B14AB-0531-4B46-8D2F-3A46FD24912B}"/>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323021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91B02-AB22-44C1-ACF5-1C6D0E2964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1E43C74-3976-4C0D-9EA6-5FAA34654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A5FA0E9-91D0-4447-B6A2-960A1CF1E37D}"/>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429E5670-1A52-4AC5-A01C-36ABE5515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C5C441-00BA-4D5C-8A3C-7F630ACB8615}"/>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101728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BB2A40-8754-4CB1-8E80-1410DD686F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63B83C5-94F6-4871-AC23-78AC6F8970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0DBD57-B0FC-4CE9-A071-2601C34D71D5}"/>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44281B8A-645D-4923-B315-419269211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74AE83-C218-4AA2-9DC4-22072665760E}"/>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239549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131A0-A9F9-46FA-9233-D9805C006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59B34C-D57E-4AAB-8E63-25EE657A9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37CA0E-20AC-4D50-A51D-EA4B0E7C912B}"/>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9F781D2E-9393-433F-9137-ED3FCDE02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A16850-F16D-4D3A-9A87-B873AB335FA5}"/>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296554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E5539-6585-4D93-8500-BBBF3975C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AFC71B-9EEB-4A55-8E67-41EAA96D0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49418E7-16B6-43A3-9468-BCF8BDB083D5}"/>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7742A013-DC2F-4B1B-8240-199C5C997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D3B108-1EDB-40B2-AD6B-7A03DBFCB510}"/>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284707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5BF05-AFCC-49C8-99FB-CC793848F1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F2B4FC5-CE6E-49AB-B39C-E4FF2D0B0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E70A87E-7BFE-480F-9C7E-3FBEF73E2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839063F-1729-4F25-9FBB-C254619A95EF}"/>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6" name="Footer Placeholder 5">
            <a:extLst>
              <a:ext uri="{FF2B5EF4-FFF2-40B4-BE49-F238E27FC236}">
                <a16:creationId xmlns:a16="http://schemas.microsoft.com/office/drawing/2014/main" xmlns="" id="{41CB5F9F-8391-4F24-97FC-EC6F5475E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902A9B7-1993-4327-A010-B6BF83B30BE1}"/>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295665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E4DDE-00C8-4FEB-97CD-E5B21FC8D9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2B31C23-F198-42F3-A2CE-D4C8B59A6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2597A75-45A9-4C01-8079-B224A819D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1963FE5-4B8C-48BA-BA57-075678886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D8BFD44-0C23-4F82-9BA3-AA5D59E34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7E9DFBED-614B-4066-AE87-5FF4C5B46FD1}"/>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8" name="Footer Placeholder 7">
            <a:extLst>
              <a:ext uri="{FF2B5EF4-FFF2-40B4-BE49-F238E27FC236}">
                <a16:creationId xmlns:a16="http://schemas.microsoft.com/office/drawing/2014/main" xmlns="" id="{B0A49D82-1426-4A0F-A520-E22514029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BA6B151-2906-4D6E-A14D-94F8C329C57D}"/>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69110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3B21F-85E4-48A3-8948-B43450D30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61B002-95D1-4E62-9DF1-546F5D724B17}"/>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4" name="Footer Placeholder 3">
            <a:extLst>
              <a:ext uri="{FF2B5EF4-FFF2-40B4-BE49-F238E27FC236}">
                <a16:creationId xmlns:a16="http://schemas.microsoft.com/office/drawing/2014/main" xmlns="" id="{B616CBBD-7D64-4B34-A22F-16ACB8ADBD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F37D563-7AF3-4EF6-BFA9-3D453AF81613}"/>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65244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AF3B4D5-1A08-491E-BCD2-3CBCB3D489D8}"/>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3" name="Footer Placeholder 2">
            <a:extLst>
              <a:ext uri="{FF2B5EF4-FFF2-40B4-BE49-F238E27FC236}">
                <a16:creationId xmlns:a16="http://schemas.microsoft.com/office/drawing/2014/main" xmlns="" id="{AA82F7EA-456A-4F39-B01F-C9A25CB40E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A284028-3694-433F-83BE-F1C92502A5E1}"/>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268055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73DC73-B3BD-499F-8A8C-C89743777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1862B5-3749-489B-8D1A-440DE5561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BA05D8B-10B3-4B4B-8493-BA242E8DE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F0A9B0-7E1C-4ABC-9D5C-F93D0C02B228}"/>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6" name="Footer Placeholder 5">
            <a:extLst>
              <a:ext uri="{FF2B5EF4-FFF2-40B4-BE49-F238E27FC236}">
                <a16:creationId xmlns:a16="http://schemas.microsoft.com/office/drawing/2014/main" xmlns="" id="{AB01D0F1-94E9-4A45-B16F-7868B8038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991635-79F6-4360-BB4F-8829FEF72CD6}"/>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382713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54CA4-489C-436D-B8E3-D3DC5A0AA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2A11372-CDB2-4385-81A0-5A991CB02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450E24B-D34D-48F1-83BF-53C42D434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9287E6-145E-4C93-8A34-6E9E1AD9C6A2}"/>
              </a:ext>
            </a:extLst>
          </p:cNvPr>
          <p:cNvSpPr>
            <a:spLocks noGrp="1"/>
          </p:cNvSpPr>
          <p:nvPr>
            <p:ph type="dt" sz="half" idx="10"/>
          </p:nvPr>
        </p:nvSpPr>
        <p:spPr/>
        <p:txBody>
          <a:bodyPr/>
          <a:lstStyle/>
          <a:p>
            <a:fld id="{1D315BA2-03B1-4FAC-9D5D-C8EEE6002479}" type="datetimeFigureOut">
              <a:rPr lang="en-IN" smtClean="0"/>
              <a:pPr/>
              <a:t>25-08-2023</a:t>
            </a:fld>
            <a:endParaRPr lang="en-IN"/>
          </a:p>
        </p:txBody>
      </p:sp>
      <p:sp>
        <p:nvSpPr>
          <p:cNvPr id="6" name="Footer Placeholder 5">
            <a:extLst>
              <a:ext uri="{FF2B5EF4-FFF2-40B4-BE49-F238E27FC236}">
                <a16:creationId xmlns:a16="http://schemas.microsoft.com/office/drawing/2014/main" xmlns="" id="{917ADC84-11C3-434A-9537-35AB10600D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1C1E6A-2509-458A-B735-25D3DC63005B}"/>
              </a:ext>
            </a:extLst>
          </p:cNvPr>
          <p:cNvSpPr>
            <a:spLocks noGrp="1"/>
          </p:cNvSpPr>
          <p:nvPr>
            <p:ph type="sldNum" sz="quarter" idx="12"/>
          </p:nvPr>
        </p:nvSpPr>
        <p:spPr/>
        <p:txBody>
          <a:body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3966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FEED657-BE3C-4A8A-B6E8-33A72B33F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AF768F-0BBA-486B-B070-7219E336E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17F2D41-D0BB-4F2F-8407-1FF8658F8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15BA2-03B1-4FAC-9D5D-C8EEE6002479}" type="datetimeFigureOut">
              <a:rPr lang="en-IN" smtClean="0"/>
              <a:pPr/>
              <a:t>25-08-2023</a:t>
            </a:fld>
            <a:endParaRPr lang="en-IN"/>
          </a:p>
        </p:txBody>
      </p:sp>
      <p:sp>
        <p:nvSpPr>
          <p:cNvPr id="5" name="Footer Placeholder 4">
            <a:extLst>
              <a:ext uri="{FF2B5EF4-FFF2-40B4-BE49-F238E27FC236}">
                <a16:creationId xmlns:a16="http://schemas.microsoft.com/office/drawing/2014/main" xmlns="" id="{C0F930C9-C391-4AE4-88C1-AE1920BB4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55BB123-4A48-439D-AAB8-53278801A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42999-4DA5-479E-B551-71E8E8D23131}" type="slidenum">
              <a:rPr lang="en-IN" smtClean="0"/>
              <a:pPr/>
              <a:t>‹#›</a:t>
            </a:fld>
            <a:endParaRPr lang="en-IN"/>
          </a:p>
        </p:txBody>
      </p:sp>
    </p:spTree>
    <p:extLst>
      <p:ext uri="{BB962C8B-B14F-4D97-AF65-F5344CB8AC3E}">
        <p14:creationId xmlns:p14="http://schemas.microsoft.com/office/powerpoint/2010/main" xmlns="" val="86996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xmlns="" id="{E7C4CC35-F616-4310-805C-6BE51E6EF6A2}"/>
              </a:ext>
            </a:extLst>
          </p:cNvPr>
          <p:cNvPicPr>
            <a:picLocks noChangeAspect="1"/>
          </p:cNvPicPr>
          <p:nvPr/>
        </p:nvPicPr>
        <p:blipFill rotWithShape="1">
          <a:blip r:embed="rId2"/>
          <a:srcRect t="20495"/>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EF226F2-4AC8-4328-8563-3020D0430F4D}"/>
              </a:ext>
            </a:extLst>
          </p:cNvPr>
          <p:cNvSpPr>
            <a:spLocks noGrp="1"/>
          </p:cNvSpPr>
          <p:nvPr>
            <p:ph type="ctrTitle"/>
          </p:nvPr>
        </p:nvSpPr>
        <p:spPr>
          <a:xfrm>
            <a:off x="7847861" y="3231931"/>
            <a:ext cx="4026202" cy="1834056"/>
          </a:xfrm>
        </p:spPr>
        <p:txBody>
          <a:bodyPr>
            <a:normAutofit/>
          </a:bodyPr>
          <a:lstStyle/>
          <a:p>
            <a:r>
              <a:rPr lang="en-IN" sz="4000" dirty="0"/>
              <a:t>COMMUNICATION</a:t>
            </a:r>
          </a:p>
        </p:txBody>
      </p:sp>
    </p:spTree>
    <p:extLst>
      <p:ext uri="{BB962C8B-B14F-4D97-AF65-F5344CB8AC3E}">
        <p14:creationId xmlns:p14="http://schemas.microsoft.com/office/powerpoint/2010/main" xmlns="" val="97711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532965"/>
            <a:ext cx="10058400" cy="4743547"/>
          </a:xfrm>
        </p:spPr>
        <p:txBody>
          <a:bodyPr>
            <a:normAutofit/>
          </a:bodyPr>
          <a:lstStyle/>
          <a:p>
            <a:pPr marL="0" indent="0" algn="just">
              <a:lnSpc>
                <a:spcPct val="150000"/>
              </a:lnSpc>
              <a:buNone/>
            </a:pPr>
            <a:r>
              <a:rPr lang="en-IN" sz="2000" dirty="0"/>
              <a:t>The communication channel which pushes the flow of information upward is known as the upward channel of communication</a:t>
            </a:r>
            <a:r>
              <a:rPr lang="en-IN" sz="2000" dirty="0" smtClean="0"/>
              <a:t>.</a:t>
            </a:r>
            <a:endParaRPr lang="en-IN" sz="2000" dirty="0"/>
          </a:p>
          <a:p>
            <a:pPr marL="0" indent="0" algn="just">
              <a:lnSpc>
                <a:spcPct val="150000"/>
              </a:lnSpc>
              <a:buNone/>
            </a:pPr>
            <a:r>
              <a:rPr lang="en-IN" sz="2000" b="1" dirty="0"/>
              <a:t>Importance of Upward Communication</a:t>
            </a:r>
          </a:p>
          <a:p>
            <a:pPr marL="457200" indent="-457200" algn="just">
              <a:lnSpc>
                <a:spcPct val="150000"/>
              </a:lnSpc>
              <a:buClrTx/>
              <a:buFont typeface="+mj-lt"/>
              <a:buAutoNum type="arabicPeriod"/>
            </a:pPr>
            <a:r>
              <a:rPr lang="en-IN" sz="2000" b="1" i="1" dirty="0"/>
              <a:t>Providing feedback</a:t>
            </a:r>
            <a:r>
              <a:rPr lang="en-IN" sz="2000" i="1" dirty="0"/>
              <a:t>:</a:t>
            </a:r>
            <a:r>
              <a:rPr lang="en-IN" sz="2000" dirty="0"/>
              <a:t> Upward communication provides the management with necessary feedback. The management is able to ascertain whether the directives issued to the lower staff have been properly understood and followed. It also gets valuable information on what the employees think of the organization and its policies.</a:t>
            </a:r>
            <a:endParaRPr lang="en-IN" sz="2000" i="1" dirty="0"/>
          </a:p>
        </p:txBody>
      </p:sp>
    </p:spTree>
    <p:extLst>
      <p:ext uri="{BB962C8B-B14F-4D97-AF65-F5344CB8AC3E}">
        <p14:creationId xmlns:p14="http://schemas.microsoft.com/office/powerpoint/2010/main" xmlns="" val="72498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b="1" i="1" dirty="0"/>
              <a:t>Outlet for pent-up emotions</a:t>
            </a:r>
            <a:r>
              <a:rPr lang="en-IN" sz="2000" i="1" dirty="0"/>
              <a:t>:</a:t>
            </a:r>
            <a:r>
              <a:rPr lang="en-IN" sz="2000" dirty="0"/>
              <a:t> Upward communication gives the employees an opportunity to vent their problems and grievances. Although the management often thinks it knows and realizes the grievances of the employees, the latter hardly feel convinced and satisfied. In any case, it is of vital importance to look at the employees’ problems as they look at them. The genuine and pressing grievances are redressed; a ground is prepared for the solution of some other problems; and with regard to those problems which cannot be immediately solved, at least the employees feel light after having talked about them. </a:t>
            </a:r>
            <a:endParaRPr lang="en-IN" sz="2000" i="1" dirty="0"/>
          </a:p>
        </p:txBody>
      </p:sp>
    </p:spTree>
    <p:extLst>
      <p:ext uri="{BB962C8B-B14F-4D97-AF65-F5344CB8AC3E}">
        <p14:creationId xmlns:p14="http://schemas.microsoft.com/office/powerpoint/2010/main" xmlns="" val="40315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744338"/>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147483"/>
            <a:ext cx="10058400" cy="5289176"/>
          </a:xfrm>
        </p:spPr>
        <p:txBody>
          <a:bodyPr>
            <a:noAutofit/>
          </a:bodyPr>
          <a:lstStyle/>
          <a:p>
            <a:pPr marL="457200" indent="-457200" algn="just">
              <a:lnSpc>
                <a:spcPct val="150000"/>
              </a:lnSpc>
              <a:buClrTx/>
              <a:buFont typeface="+mj-lt"/>
              <a:buAutoNum type="arabicPeriod" startAt="3"/>
            </a:pPr>
            <a:r>
              <a:rPr lang="en-IN" sz="2000" b="1" i="1" dirty="0"/>
              <a:t>Constructive suggestions:</a:t>
            </a:r>
            <a:r>
              <a:rPr lang="en-IN" sz="2000" b="1" dirty="0"/>
              <a:t> </a:t>
            </a:r>
            <a:r>
              <a:rPr lang="en-IN" sz="2000" dirty="0"/>
              <a:t>Often employees offer constructive suggestions to promote the welfare of the organization. Some of these suggestions, when implemented, definitely prove beneficial.</a:t>
            </a:r>
          </a:p>
          <a:p>
            <a:pPr marL="457200" indent="-457200" algn="just">
              <a:lnSpc>
                <a:spcPct val="150000"/>
              </a:lnSpc>
              <a:buClrTx/>
              <a:buFont typeface="+mj-lt"/>
              <a:buAutoNum type="arabicPeriod" startAt="3"/>
            </a:pPr>
            <a:r>
              <a:rPr lang="en-IN" sz="2000" b="1" i="1" dirty="0"/>
              <a:t>Easier introduction of new schemes</a:t>
            </a:r>
            <a:r>
              <a:rPr lang="en-IN" sz="2000" i="1" dirty="0"/>
              <a:t>: </a:t>
            </a:r>
            <a:r>
              <a:rPr lang="en-IN" sz="2000" dirty="0"/>
              <a:t>Since the employees feel themselves to be a party to the decision-making process, it helps the organization to introduce new schemes without unduly antagonizing the employees. They not only willingly lend their concurrence and support to any new scheme floated by the management but even take extra pains to make a success of it.</a:t>
            </a:r>
            <a:endParaRPr lang="en-IN" sz="2000" i="1" dirty="0"/>
          </a:p>
          <a:p>
            <a:pPr marL="457200" indent="-457200" algn="just">
              <a:lnSpc>
                <a:spcPct val="150000"/>
              </a:lnSpc>
              <a:buClrTx/>
              <a:buFont typeface="+mj-lt"/>
              <a:buAutoNum type="arabicPeriod" startAt="3"/>
            </a:pPr>
            <a:r>
              <a:rPr lang="en-IN" sz="2000" b="1" i="1" dirty="0"/>
              <a:t>Greater harmony and cohesion: </a:t>
            </a:r>
            <a:r>
              <a:rPr lang="en-IN" sz="2000" dirty="0"/>
              <a:t>Upward communication acts as kind of lubricant. It makes the atmosphere in the company congenial and creates great harmony and cohesion between the management and the employees.</a:t>
            </a:r>
          </a:p>
        </p:txBody>
      </p:sp>
    </p:spTree>
    <p:extLst>
      <p:ext uri="{BB962C8B-B14F-4D97-AF65-F5344CB8AC3E}">
        <p14:creationId xmlns:p14="http://schemas.microsoft.com/office/powerpoint/2010/main" xmlns="" val="98846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622613"/>
            <a:ext cx="10058400" cy="4653900"/>
          </a:xfrm>
        </p:spPr>
        <p:txBody>
          <a:bodyPr>
            <a:normAutofit/>
          </a:bodyPr>
          <a:lstStyle/>
          <a:p>
            <a:pPr marL="0" indent="0" algn="just">
              <a:lnSpc>
                <a:spcPct val="150000"/>
              </a:lnSpc>
              <a:buNone/>
            </a:pPr>
            <a:r>
              <a:rPr lang="en-IN" sz="2000" b="1" dirty="0"/>
              <a:t>Methods of Upward Communication</a:t>
            </a:r>
          </a:p>
          <a:p>
            <a:pPr marL="457200" indent="-457200" algn="just">
              <a:lnSpc>
                <a:spcPct val="150000"/>
              </a:lnSpc>
              <a:buClrTx/>
              <a:buFont typeface="+mj-lt"/>
              <a:buAutoNum type="arabicPeriod"/>
            </a:pPr>
            <a:r>
              <a:rPr lang="en-IN" sz="2000" b="1" i="1" dirty="0"/>
              <a:t>Open-door policy:</a:t>
            </a:r>
            <a:r>
              <a:rPr lang="en-IN" sz="2000" b="1" dirty="0"/>
              <a:t> </a:t>
            </a:r>
            <a:r>
              <a:rPr lang="en-IN" sz="2000" dirty="0"/>
              <a:t>The employees are given a feeling that the manager’s doors are always open to them. Whenever they like they can walk into his room, without any hesitation whatsoever, and talk to him about their problems.</a:t>
            </a:r>
          </a:p>
          <a:p>
            <a:pPr marL="457200" indent="-457200" algn="just">
              <a:lnSpc>
                <a:spcPct val="150000"/>
              </a:lnSpc>
              <a:buClrTx/>
              <a:buFont typeface="+mj-lt"/>
              <a:buAutoNum type="arabicPeriod"/>
            </a:pPr>
            <a:r>
              <a:rPr lang="en-IN" sz="2000" b="1" i="1" dirty="0"/>
              <a:t>Complaints-and-suggestions boxes:</a:t>
            </a:r>
            <a:r>
              <a:rPr lang="en-IN" sz="2000" i="1" dirty="0"/>
              <a:t> </a:t>
            </a:r>
            <a:r>
              <a:rPr lang="en-IN" sz="2000" dirty="0"/>
              <a:t>At some convenient places in the office or the factory, complaints-and-suggestions boxes are installed. The employees are encouraged to drop their complaints or suggestions, if any, into these boxes. </a:t>
            </a:r>
            <a:endParaRPr lang="en-IN" sz="2000" i="1" dirty="0"/>
          </a:p>
        </p:txBody>
      </p:sp>
    </p:spTree>
    <p:extLst>
      <p:ext uri="{BB962C8B-B14F-4D97-AF65-F5344CB8AC3E}">
        <p14:creationId xmlns:p14="http://schemas.microsoft.com/office/powerpoint/2010/main" xmlns="" val="355646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506071"/>
            <a:ext cx="10058400" cy="4975411"/>
          </a:xfrm>
        </p:spPr>
        <p:txBody>
          <a:bodyPr>
            <a:noAutofit/>
          </a:bodyPr>
          <a:lstStyle/>
          <a:p>
            <a:pPr marL="0" indent="0" algn="just">
              <a:lnSpc>
                <a:spcPct val="150000"/>
              </a:lnSpc>
              <a:buNone/>
            </a:pPr>
            <a:r>
              <a:rPr lang="en-IN" sz="2000" b="1" dirty="0"/>
              <a:t>Methods of Upward Communication</a:t>
            </a:r>
          </a:p>
          <a:p>
            <a:pPr marL="457200" indent="-457200" algn="just">
              <a:lnSpc>
                <a:spcPct val="150000"/>
              </a:lnSpc>
              <a:buClrTx/>
              <a:buFont typeface="+mj-lt"/>
              <a:buAutoNum type="arabicPeriod" startAt="3"/>
            </a:pPr>
            <a:r>
              <a:rPr lang="en-IN" sz="2000" b="1" i="1" dirty="0"/>
              <a:t>Social gatherings:</a:t>
            </a:r>
            <a:r>
              <a:rPr lang="en-IN" sz="2000" b="1" dirty="0"/>
              <a:t> </a:t>
            </a:r>
            <a:r>
              <a:rPr lang="en-IN" sz="2000" dirty="0"/>
              <a:t>Social gatherings are frequently arranged in different departments. These gatherings offer a very informal atmosphere in which the employees shed their inhibitions and feel free to talk about their problems.</a:t>
            </a:r>
          </a:p>
          <a:p>
            <a:pPr marL="457200" indent="-457200" algn="just">
              <a:lnSpc>
                <a:spcPct val="150000"/>
              </a:lnSpc>
              <a:buClrTx/>
              <a:buFont typeface="+mj-lt"/>
              <a:buAutoNum type="arabicPeriod" startAt="3"/>
            </a:pPr>
            <a:r>
              <a:rPr lang="en-IN" sz="2000" b="1" i="1" dirty="0"/>
              <a:t>Direct correspondence</a:t>
            </a:r>
            <a:r>
              <a:rPr lang="en-IN" sz="2000" i="1" dirty="0"/>
              <a:t>: </a:t>
            </a:r>
            <a:r>
              <a:rPr lang="en-IN" sz="2000" dirty="0"/>
              <a:t>Sometimes the manager may directly write to an employee and ask him/her to communicate with  them. Or the employees may write to their higher-ups at their own initiative.</a:t>
            </a:r>
          </a:p>
          <a:p>
            <a:pPr marL="457200" indent="-457200" algn="just">
              <a:lnSpc>
                <a:spcPct val="150000"/>
              </a:lnSpc>
              <a:buClrTx/>
              <a:buFont typeface="+mj-lt"/>
              <a:buAutoNum type="arabicPeriod" startAt="3"/>
            </a:pPr>
            <a:r>
              <a:rPr lang="en-IN" sz="2000" b="1" i="1" dirty="0"/>
              <a:t>Reports</a:t>
            </a:r>
            <a:r>
              <a:rPr lang="en-IN" sz="2000" i="1" dirty="0"/>
              <a:t>: </a:t>
            </a:r>
            <a:r>
              <a:rPr lang="en-IN" sz="2000" dirty="0"/>
              <a:t>Employees may be required to submit reports about the progress of their work at regular intervals.</a:t>
            </a:r>
            <a:endParaRPr lang="en-IN" sz="2000" i="1" dirty="0"/>
          </a:p>
        </p:txBody>
      </p:sp>
    </p:spTree>
    <p:extLst>
      <p:ext uri="{BB962C8B-B14F-4D97-AF65-F5344CB8AC3E}">
        <p14:creationId xmlns:p14="http://schemas.microsoft.com/office/powerpoint/2010/main" xmlns="" val="156256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70000" lnSpcReduction="20000"/>
          </a:bodyPr>
          <a:lstStyle/>
          <a:p>
            <a:pPr marL="0" indent="0" algn="just">
              <a:lnSpc>
                <a:spcPct val="150000"/>
              </a:lnSpc>
              <a:buNone/>
            </a:pPr>
            <a:r>
              <a:rPr lang="en-IN" b="1" dirty="0"/>
              <a:t>Methods of Upward Communication</a:t>
            </a:r>
          </a:p>
          <a:p>
            <a:pPr marL="457200" indent="-457200" algn="just">
              <a:lnSpc>
                <a:spcPct val="150000"/>
              </a:lnSpc>
              <a:buClrTx/>
              <a:buFont typeface="+mj-lt"/>
              <a:buAutoNum type="arabicPeriod" startAt="6"/>
            </a:pPr>
            <a:r>
              <a:rPr lang="en-IN" b="1" i="1" dirty="0"/>
              <a:t>Counselling:</a:t>
            </a:r>
            <a:r>
              <a:rPr lang="en-IN" i="1" dirty="0"/>
              <a:t> </a:t>
            </a:r>
            <a:r>
              <a:rPr lang="en-IN" dirty="0"/>
              <a:t>In some organizations, workers are encouraged to seek the counsel of their supervisors on their personal problems. What they think to be their personal problems are often a conglomeration of domestic and official problems. In the office, they often feel stifled because of lack of promotional avenues or offended by the officious or unduly meddlesome nature of their superiors or even their colleagues. As they feel encouraged to talk about themselves freely, they provide the managers with valuable information. While counselling helps the employees to solve their problems, the information provided by them is utilized by the managers to give a better shape to their future policies.</a:t>
            </a:r>
            <a:endParaRPr lang="en-IN" i="1" dirty="0"/>
          </a:p>
        </p:txBody>
      </p:sp>
    </p:spTree>
    <p:extLst>
      <p:ext uri="{BB962C8B-B14F-4D97-AF65-F5344CB8AC3E}">
        <p14:creationId xmlns:p14="http://schemas.microsoft.com/office/powerpoint/2010/main" xmlns="" val="315311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400" b="1" dirty="0"/>
              <a:t>Limitations of Upward Communication</a:t>
            </a:r>
          </a:p>
          <a:p>
            <a:pPr marL="457200" indent="-457200" algn="just">
              <a:lnSpc>
                <a:spcPct val="150000"/>
              </a:lnSpc>
              <a:buClrTx/>
              <a:buFont typeface="+mj-lt"/>
              <a:buAutoNum type="arabicPeriod"/>
            </a:pPr>
            <a:r>
              <a:rPr lang="en-IN" sz="2400" dirty="0"/>
              <a:t>Employees are usually reluctant to initiate upward communication. The managers might keep their doors open, but they cannot force the employees to walk into their room</a:t>
            </a:r>
            <a:r>
              <a:rPr lang="en-IN" sz="2400" dirty="0" smtClean="0"/>
              <a:t>.</a:t>
            </a:r>
            <a:endParaRPr lang="en-IN" sz="2400" dirty="0"/>
          </a:p>
          <a:p>
            <a:pPr marL="457200" indent="-457200" algn="just">
              <a:lnSpc>
                <a:spcPct val="150000"/>
              </a:lnSpc>
              <a:buClrTx/>
              <a:buFont typeface="+mj-lt"/>
              <a:buAutoNum type="arabicPeriod"/>
            </a:pPr>
            <a:r>
              <a:rPr lang="en-IN" sz="2400" dirty="0"/>
              <a:t>Employees often feel that if they communicate their problems to their superiors, it may adversely reflect on their own efficiency.</a:t>
            </a:r>
          </a:p>
        </p:txBody>
      </p:sp>
    </p:spTree>
    <p:extLst>
      <p:ext uri="{BB962C8B-B14F-4D97-AF65-F5344CB8AC3E}">
        <p14:creationId xmlns:p14="http://schemas.microsoft.com/office/powerpoint/2010/main" xmlns="" val="51328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923632"/>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201271"/>
            <a:ext cx="10058400" cy="5289176"/>
          </a:xfrm>
        </p:spPr>
        <p:txBody>
          <a:bodyPr>
            <a:noAutofit/>
          </a:bodyPr>
          <a:lstStyle/>
          <a:p>
            <a:pPr marL="457200" indent="-457200" algn="just">
              <a:lnSpc>
                <a:spcPct val="150000"/>
              </a:lnSpc>
              <a:buClrTx/>
              <a:buFont typeface="+mj-lt"/>
              <a:buAutoNum type="arabicPeriod" startAt="3"/>
            </a:pPr>
            <a:r>
              <a:rPr lang="en-IN" sz="2000" dirty="0"/>
              <a:t>Upward flow of communication </a:t>
            </a:r>
            <a:r>
              <a:rPr lang="en-IN" sz="2000" b="1" dirty="0"/>
              <a:t>is more prone to distortion </a:t>
            </a:r>
            <a:r>
              <a:rPr lang="en-IN" sz="2000" dirty="0"/>
              <a:t>than downward communication. In downward communication, distortion is often unconscious. But upward communication is deliberately distorted. Some managers lose their cool if they are confronted with unpleasant or </a:t>
            </a:r>
            <a:r>
              <a:rPr lang="en-IN" sz="2000" dirty="0" smtClean="0"/>
              <a:t>unpleasant facts</a:t>
            </a:r>
            <a:r>
              <a:rPr lang="en-IN" sz="2000" dirty="0"/>
              <a:t>. So information, particularly of </a:t>
            </a:r>
            <a:r>
              <a:rPr lang="en-IN" sz="2000" dirty="0" smtClean="0"/>
              <a:t>unpleasant </a:t>
            </a:r>
            <a:r>
              <a:rPr lang="en-IN" sz="2000" dirty="0"/>
              <a:t>sort, is suitably ‘edited’ before it is passed on to them.</a:t>
            </a:r>
          </a:p>
          <a:p>
            <a:pPr marL="457200" indent="-457200" algn="just">
              <a:lnSpc>
                <a:spcPct val="150000"/>
              </a:lnSpc>
              <a:buClrTx/>
              <a:buFont typeface="+mj-lt"/>
              <a:buAutoNum type="arabicPeriod" startAt="3"/>
            </a:pPr>
            <a:r>
              <a:rPr lang="en-IN" sz="2000" dirty="0"/>
              <a:t>Sometimes in the process of upward communication, workers become too bold, ignore their immediate superiors and directly approach the top-most authorities with their suggestions or complaints. This proves harmful in two ways. The officers who have been by-passed feel slighted, while the high-ups get suspicious of the workers’ intentions. The relations between the workers and their immediate superiors get strained and work suffers.</a:t>
            </a:r>
          </a:p>
        </p:txBody>
      </p:sp>
    </p:spTree>
    <p:extLst>
      <p:ext uri="{BB962C8B-B14F-4D97-AF65-F5344CB8AC3E}">
        <p14:creationId xmlns:p14="http://schemas.microsoft.com/office/powerpoint/2010/main" xmlns="" val="3042650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968456"/>
          </a:xfrm>
        </p:spPr>
        <p:txBody>
          <a:bodyPr>
            <a:normAutofit/>
          </a:bodyPr>
          <a:lstStyle/>
          <a:p>
            <a:pPr algn="ctr"/>
            <a:r>
              <a:rPr lang="en-IN" dirty="0"/>
              <a:t>UPWARD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353671"/>
            <a:ext cx="10058400" cy="4922841"/>
          </a:xfrm>
        </p:spPr>
        <p:txBody>
          <a:bodyPr>
            <a:normAutofit fontScale="77500" lnSpcReduction="20000"/>
          </a:bodyPr>
          <a:lstStyle/>
          <a:p>
            <a:pPr marL="0" indent="0" algn="just">
              <a:lnSpc>
                <a:spcPct val="150000"/>
              </a:lnSpc>
              <a:buNone/>
            </a:pPr>
            <a:r>
              <a:rPr lang="en-IN" b="1" dirty="0"/>
              <a:t>Essentials of Upward Communication</a:t>
            </a:r>
          </a:p>
          <a:p>
            <a:pPr marL="457200" indent="-457200" algn="just">
              <a:lnSpc>
                <a:spcPct val="150000"/>
              </a:lnSpc>
              <a:buClrTx/>
              <a:buFont typeface="+mj-lt"/>
              <a:buAutoNum type="arabicPeriod"/>
            </a:pPr>
            <a:r>
              <a:rPr lang="en-IN" dirty="0"/>
              <a:t>In order to enable the workers to overcome the awe of authority, the managers should keep on encouraging them to come out of their shell and communicate freely. It is futile to expect the workers to take initiative. Any initiative to be taken, must be taken by the managers.</a:t>
            </a:r>
          </a:p>
          <a:p>
            <a:pPr marL="457200" indent="-457200" algn="just">
              <a:lnSpc>
                <a:spcPct val="150000"/>
              </a:lnSpc>
              <a:buClrTx/>
              <a:buFont typeface="+mj-lt"/>
              <a:buAutoNum type="arabicPeriod"/>
            </a:pPr>
            <a:r>
              <a:rPr lang="en-IN" dirty="0"/>
              <a:t>Distortion by ‘editing’ can be avoided if the lines of communication are kept short.</a:t>
            </a:r>
          </a:p>
          <a:p>
            <a:pPr marL="457200" indent="-457200" algn="just">
              <a:lnSpc>
                <a:spcPct val="150000"/>
              </a:lnSpc>
              <a:buClrTx/>
              <a:buFont typeface="+mj-lt"/>
              <a:buAutoNum type="arabicPeriod"/>
            </a:pPr>
            <a:r>
              <a:rPr lang="en-IN" dirty="0"/>
              <a:t>All upward communication should be properly analyzed. Genuine grievances deserve to be immediately resolved. Suggestions for improvement, if found feasible, should be taken up for implementation and workers responsible for them should be suitably rewarded.</a:t>
            </a:r>
          </a:p>
        </p:txBody>
      </p:sp>
    </p:spTree>
    <p:extLst>
      <p:ext uri="{BB962C8B-B14F-4D97-AF65-F5344CB8AC3E}">
        <p14:creationId xmlns:p14="http://schemas.microsoft.com/office/powerpoint/2010/main" xmlns="" val="378811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HORIZONTAL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None/>
            </a:pPr>
            <a:r>
              <a:rPr lang="en-IN" sz="2000" dirty="0"/>
              <a:t>Communication between departments or people on the same level in the managerial hierarchy of an organization may be termed as horizontal or lateral communication. </a:t>
            </a:r>
          </a:p>
          <a:p>
            <a:pPr marL="0" indent="0" algn="just">
              <a:lnSpc>
                <a:spcPct val="150000"/>
              </a:lnSpc>
              <a:buNone/>
            </a:pPr>
            <a:r>
              <a:rPr lang="en-IN" sz="2000" b="1" dirty="0"/>
              <a:t>Importance of horizontal communication</a:t>
            </a:r>
            <a:endParaRPr lang="en-IN" sz="2000" dirty="0"/>
          </a:p>
          <a:p>
            <a:pPr marL="0" indent="0" algn="just">
              <a:lnSpc>
                <a:spcPct val="150000"/>
              </a:lnSpc>
              <a:buNone/>
            </a:pPr>
            <a:r>
              <a:rPr lang="en-IN" sz="2000" dirty="0"/>
              <a:t>Horizontal communication is extremely important for promoting understanding and coordination among various departments. Free flow of horizontal communication can easily avert the incidence of embarrassing situations that lack of coordination might create for the organization.</a:t>
            </a:r>
          </a:p>
          <a:p>
            <a:pPr marL="0" indent="0" algn="just">
              <a:lnSpc>
                <a:spcPct val="150000"/>
              </a:lnSpc>
              <a:buNone/>
            </a:pPr>
            <a:r>
              <a:rPr lang="en-IN" sz="2000" dirty="0"/>
              <a:t>In large organizations with complex structures, a deliberate effort has to be made to maintain a free flow of horizontal communication.</a:t>
            </a:r>
          </a:p>
        </p:txBody>
      </p:sp>
    </p:spTree>
    <p:extLst>
      <p:ext uri="{BB962C8B-B14F-4D97-AF65-F5344CB8AC3E}">
        <p14:creationId xmlns:p14="http://schemas.microsoft.com/office/powerpoint/2010/main" xmlns="" val="198003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2B8C379-773D-4FAD-8C2F-DFCAF84E8D07}"/>
              </a:ext>
            </a:extLst>
          </p:cNvPr>
          <p:cNvSpPr>
            <a:spLocks noGrp="1"/>
          </p:cNvSpPr>
          <p:nvPr>
            <p:ph type="title"/>
          </p:nvPr>
        </p:nvSpPr>
        <p:spPr>
          <a:xfrm>
            <a:off x="838200" y="365126"/>
            <a:ext cx="10515600" cy="315912"/>
          </a:xfrm>
        </p:spPr>
        <p:txBody>
          <a:bodyPr>
            <a:noAutofit/>
          </a:bodyPr>
          <a:lstStyle/>
          <a:p>
            <a:pPr algn="ctr"/>
            <a:r>
              <a:rPr lang="en-IN" sz="2800" dirty="0" smtClean="0">
                <a:solidFill>
                  <a:srgbClr val="002060"/>
                </a:solidFill>
                <a:latin typeface="Times New Roman" pitchFamily="18" charset="0"/>
                <a:ea typeface="SimSun" pitchFamily="2" charset="-122"/>
                <a:cs typeface="Times New Roman" pitchFamily="18" charset="0"/>
              </a:rPr>
              <a:t>Human Communication</a:t>
            </a:r>
            <a:r>
              <a:rPr lang="en-IN" sz="2400" dirty="0"/>
              <a:t/>
            </a:r>
            <a:br>
              <a:rPr lang="en-IN" sz="2400" dirty="0"/>
            </a:br>
            <a:endParaRPr lang="en-IN" sz="2400" dirty="0"/>
          </a:p>
        </p:txBody>
      </p:sp>
      <p:sp>
        <p:nvSpPr>
          <p:cNvPr id="3" name="Content Placeholder 2">
            <a:extLst>
              <a:ext uri="{FF2B5EF4-FFF2-40B4-BE49-F238E27FC236}">
                <a16:creationId xmlns="" xmlns:a16="http://schemas.microsoft.com/office/drawing/2014/main" id="{F366EFFF-F712-457D-A56F-4C09EB1FE4BB}"/>
              </a:ext>
            </a:extLst>
          </p:cNvPr>
          <p:cNvSpPr>
            <a:spLocks noGrp="1"/>
          </p:cNvSpPr>
          <p:nvPr>
            <p:ph sz="half" idx="1"/>
          </p:nvPr>
        </p:nvSpPr>
        <p:spPr>
          <a:xfrm>
            <a:off x="71021" y="994298"/>
            <a:ext cx="8637973" cy="5726097"/>
          </a:xfrm>
        </p:spPr>
        <p:txBody>
          <a:bodyPr>
            <a:normAutofit/>
          </a:bodyPr>
          <a:lstStyle/>
          <a:p>
            <a:pPr marL="0" indent="0" algn="ctr">
              <a:buNone/>
            </a:pPr>
            <a:endParaRPr lang="en-IN" sz="2000" dirty="0"/>
          </a:p>
          <a:p>
            <a:pPr marL="0" indent="0" algn="ctr">
              <a:buNone/>
            </a:pPr>
            <a:r>
              <a:rPr lang="en-IN" sz="2000" dirty="0"/>
              <a:t>Verbal</a:t>
            </a:r>
          </a:p>
          <a:p>
            <a:pPr marL="0" indent="0" algn="ctr">
              <a:buNone/>
            </a:pPr>
            <a:endParaRPr lang="en-IN" sz="2000" dirty="0"/>
          </a:p>
          <a:p>
            <a:pPr marL="0" indent="0" algn="ctr">
              <a:buNone/>
            </a:pPr>
            <a:r>
              <a:rPr lang="en-IN" sz="1800" dirty="0"/>
              <a:t>Intrapersonal             Interpersonal            Mass Media             </a:t>
            </a:r>
            <a:r>
              <a:rPr lang="en-IN" sz="1800" dirty="0">
                <a:solidFill>
                  <a:srgbClr val="C00000"/>
                </a:solidFill>
              </a:rPr>
              <a:t>Business Communication</a:t>
            </a:r>
          </a:p>
          <a:p>
            <a:pPr marL="0" indent="0" algn="ctr">
              <a:buNone/>
            </a:pPr>
            <a:endParaRPr lang="en-IN" sz="1800" dirty="0">
              <a:solidFill>
                <a:srgbClr val="C00000"/>
              </a:solidFill>
            </a:endParaRPr>
          </a:p>
          <a:p>
            <a:pPr marL="0" indent="0" algn="ctr">
              <a:buNone/>
            </a:pPr>
            <a:endParaRPr lang="en-IN" sz="1800" dirty="0">
              <a:solidFill>
                <a:srgbClr val="C00000"/>
              </a:solidFill>
            </a:endParaRPr>
          </a:p>
          <a:p>
            <a:pPr marL="0" indent="0" algn="r">
              <a:buNone/>
            </a:pPr>
            <a:r>
              <a:rPr lang="en-IN" sz="1800" dirty="0">
                <a:solidFill>
                  <a:srgbClr val="C00000"/>
                </a:solidFill>
              </a:rPr>
              <a:t>Formal                                                     Informal</a:t>
            </a:r>
          </a:p>
          <a:p>
            <a:pPr marL="0" indent="0" algn="r">
              <a:buNone/>
            </a:pPr>
            <a:endParaRPr lang="en-IN" sz="1800" dirty="0">
              <a:solidFill>
                <a:srgbClr val="C00000"/>
              </a:solidFill>
            </a:endParaRPr>
          </a:p>
          <a:p>
            <a:pPr marL="0" indent="0" algn="r">
              <a:buNone/>
            </a:pPr>
            <a:endParaRPr lang="en-IN" sz="1800" dirty="0">
              <a:solidFill>
                <a:srgbClr val="C00000"/>
              </a:solidFill>
            </a:endParaRPr>
          </a:p>
          <a:p>
            <a:pPr marL="0" indent="0" algn="ctr">
              <a:buNone/>
            </a:pPr>
            <a:r>
              <a:rPr lang="en-IN" sz="1800" dirty="0">
                <a:solidFill>
                  <a:srgbClr val="C00000"/>
                </a:solidFill>
              </a:rPr>
              <a:t>Vertical                       Horizontal                    Consensus</a:t>
            </a:r>
          </a:p>
          <a:p>
            <a:pPr marL="0" indent="0" algn="r">
              <a:buNone/>
            </a:pPr>
            <a:r>
              <a:rPr lang="en-IN" sz="1800" dirty="0">
                <a:solidFill>
                  <a:srgbClr val="C00000"/>
                </a:solidFill>
              </a:rPr>
              <a:t> </a:t>
            </a:r>
          </a:p>
          <a:p>
            <a:pPr marL="0" indent="0" algn="r">
              <a:buNone/>
            </a:pPr>
            <a:r>
              <a:rPr lang="en-IN" sz="1800" dirty="0">
                <a:solidFill>
                  <a:srgbClr val="C00000"/>
                </a:solidFill>
              </a:rPr>
              <a:t>              Grapevine</a:t>
            </a:r>
          </a:p>
          <a:p>
            <a:pPr marL="0" indent="0" algn="r">
              <a:buNone/>
            </a:pPr>
            <a:endParaRPr lang="en-IN" sz="1800" dirty="0">
              <a:solidFill>
                <a:srgbClr val="C00000"/>
              </a:solidFill>
            </a:endParaRPr>
          </a:p>
          <a:p>
            <a:pPr marL="0" indent="0" algn="r">
              <a:buNone/>
            </a:pPr>
            <a:endParaRPr lang="en-IN" sz="1800" dirty="0">
              <a:solidFill>
                <a:srgbClr val="C00000"/>
              </a:solidFill>
            </a:endParaRPr>
          </a:p>
          <a:p>
            <a:pPr marL="0" indent="0">
              <a:buNone/>
            </a:pPr>
            <a:r>
              <a:rPr lang="en-IN" sz="1800" dirty="0">
                <a:solidFill>
                  <a:srgbClr val="C00000"/>
                </a:solidFill>
              </a:rPr>
              <a:t>Downward                                           Upward</a:t>
            </a:r>
          </a:p>
        </p:txBody>
      </p:sp>
      <p:sp>
        <p:nvSpPr>
          <p:cNvPr id="5" name="Content Placeholder 4">
            <a:extLst>
              <a:ext uri="{FF2B5EF4-FFF2-40B4-BE49-F238E27FC236}">
                <a16:creationId xmlns="" xmlns:a16="http://schemas.microsoft.com/office/drawing/2014/main" id="{2D8D558E-8F1A-4B5E-B47C-630856DCED52}"/>
              </a:ext>
            </a:extLst>
          </p:cNvPr>
          <p:cNvSpPr>
            <a:spLocks noGrp="1"/>
          </p:cNvSpPr>
          <p:nvPr>
            <p:ph sz="half" idx="2"/>
          </p:nvPr>
        </p:nvSpPr>
        <p:spPr>
          <a:xfrm>
            <a:off x="8460418" y="1091953"/>
            <a:ext cx="3731581" cy="5085010"/>
          </a:xfrm>
        </p:spPr>
        <p:txBody>
          <a:bodyPr>
            <a:normAutofit/>
          </a:bodyPr>
          <a:lstStyle/>
          <a:p>
            <a:pPr marL="0" indent="0" algn="ctr">
              <a:buNone/>
            </a:pPr>
            <a:endParaRPr lang="en-IN" sz="2000" u="sng" dirty="0"/>
          </a:p>
          <a:p>
            <a:pPr marL="0" indent="0" algn="ctr">
              <a:buNone/>
            </a:pPr>
            <a:r>
              <a:rPr lang="en-IN" sz="2000" dirty="0"/>
              <a:t>Non Verbal</a:t>
            </a:r>
          </a:p>
          <a:p>
            <a:pPr marL="0" indent="0" algn="ctr">
              <a:buNone/>
            </a:pPr>
            <a:endParaRPr lang="en-IN" sz="2000" dirty="0"/>
          </a:p>
          <a:p>
            <a:pPr marL="0" indent="0">
              <a:buNone/>
            </a:pPr>
            <a:r>
              <a:rPr lang="en-IN" sz="2000" dirty="0"/>
              <a:t>                     </a:t>
            </a:r>
            <a:r>
              <a:rPr lang="en-IN" sz="2000" dirty="0" smtClean="0"/>
              <a:t>Kinesics </a:t>
            </a:r>
            <a:endParaRPr lang="en-IN" sz="2000" dirty="0"/>
          </a:p>
          <a:p>
            <a:pPr marL="0" indent="0">
              <a:buNone/>
            </a:pPr>
            <a:r>
              <a:rPr lang="en-IN" sz="2000" dirty="0"/>
              <a:t>                     </a:t>
            </a:r>
            <a:r>
              <a:rPr lang="en-IN" sz="2000" dirty="0" err="1" smtClean="0"/>
              <a:t>Occulesis</a:t>
            </a:r>
            <a:endParaRPr lang="en-IN" sz="2000" dirty="0"/>
          </a:p>
          <a:p>
            <a:pPr marL="0" indent="0">
              <a:buNone/>
            </a:pPr>
            <a:r>
              <a:rPr lang="en-IN" sz="2000" dirty="0"/>
              <a:t>                     Paralanguage</a:t>
            </a:r>
          </a:p>
          <a:p>
            <a:pPr marL="0" indent="0">
              <a:buNone/>
            </a:pPr>
            <a:r>
              <a:rPr lang="en-IN" sz="2000" dirty="0"/>
              <a:t>                     Proxemics</a:t>
            </a:r>
          </a:p>
          <a:p>
            <a:pPr marL="0" indent="0">
              <a:buNone/>
            </a:pPr>
            <a:r>
              <a:rPr lang="en-IN" sz="2000" dirty="0"/>
              <a:t>                     </a:t>
            </a:r>
            <a:r>
              <a:rPr lang="en-IN" sz="2000" dirty="0" err="1" smtClean="0"/>
              <a:t>Artifacts</a:t>
            </a:r>
            <a:endParaRPr lang="en-IN" sz="2000" dirty="0"/>
          </a:p>
          <a:p>
            <a:pPr marL="0" indent="0">
              <a:buNone/>
            </a:pPr>
            <a:r>
              <a:rPr lang="en-IN" sz="2000" dirty="0"/>
              <a:t>                     Chronemics</a:t>
            </a:r>
          </a:p>
          <a:p>
            <a:pPr marL="0" indent="0">
              <a:buNone/>
            </a:pPr>
            <a:r>
              <a:rPr lang="en-IN" sz="2000" dirty="0"/>
              <a:t>                     </a:t>
            </a:r>
            <a:r>
              <a:rPr lang="en-IN" sz="2000" dirty="0" err="1" smtClean="0"/>
              <a:t>Tactilics</a:t>
            </a:r>
            <a:endParaRPr lang="en-IN" sz="2000" dirty="0"/>
          </a:p>
          <a:p>
            <a:pPr marL="0" indent="0" algn="ctr">
              <a:buNone/>
            </a:pPr>
            <a:endParaRPr lang="en-IN" sz="2000" dirty="0"/>
          </a:p>
        </p:txBody>
      </p:sp>
      <p:cxnSp>
        <p:nvCxnSpPr>
          <p:cNvPr id="9" name="Straight Connector 8">
            <a:extLst>
              <a:ext uri="{FF2B5EF4-FFF2-40B4-BE49-F238E27FC236}">
                <a16:creationId xmlns="" xmlns:a16="http://schemas.microsoft.com/office/drawing/2014/main" id="{128091D5-26A5-47A4-ADE5-40E3E32AC31E}"/>
              </a:ext>
            </a:extLst>
          </p:cNvPr>
          <p:cNvCxnSpPr>
            <a:cxnSpLocks/>
          </p:cNvCxnSpPr>
          <p:nvPr/>
        </p:nvCxnSpPr>
        <p:spPr>
          <a:xfrm>
            <a:off x="6223247" y="470517"/>
            <a:ext cx="0" cy="41725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 xmlns:a16="http://schemas.microsoft.com/office/drawing/2014/main" id="{8EDE78A7-1F9D-4B62-992F-C4BE3B8AB586}"/>
              </a:ext>
            </a:extLst>
          </p:cNvPr>
          <p:cNvCxnSpPr>
            <a:cxnSpLocks/>
          </p:cNvCxnSpPr>
          <p:nvPr/>
        </p:nvCxnSpPr>
        <p:spPr>
          <a:xfrm>
            <a:off x="4327865" y="878888"/>
            <a:ext cx="597911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 xmlns:a16="http://schemas.microsoft.com/office/drawing/2014/main" id="{9BEA00C6-FFE0-4BD8-B326-0B02EA1CE7CA}"/>
              </a:ext>
            </a:extLst>
          </p:cNvPr>
          <p:cNvCxnSpPr/>
          <p:nvPr/>
        </p:nvCxnSpPr>
        <p:spPr>
          <a:xfrm>
            <a:off x="4327865" y="878888"/>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 xmlns:a16="http://schemas.microsoft.com/office/drawing/2014/main" id="{98A676FA-044B-4480-B1FD-B9C5751EAC27}"/>
              </a:ext>
            </a:extLst>
          </p:cNvPr>
          <p:cNvCxnSpPr/>
          <p:nvPr/>
        </p:nvCxnSpPr>
        <p:spPr>
          <a:xfrm>
            <a:off x="10306975" y="878888"/>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 xmlns:a16="http://schemas.microsoft.com/office/drawing/2014/main" id="{B318AD34-185D-4821-BF2D-61F4CEA8B1C7}"/>
              </a:ext>
            </a:extLst>
          </p:cNvPr>
          <p:cNvCxnSpPr>
            <a:cxnSpLocks/>
          </p:cNvCxnSpPr>
          <p:nvPr/>
        </p:nvCxnSpPr>
        <p:spPr>
          <a:xfrm>
            <a:off x="4329345" y="1697115"/>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 xmlns:a16="http://schemas.microsoft.com/office/drawing/2014/main" id="{7586FFBB-0A84-4CD3-9C60-696B4C224A33}"/>
              </a:ext>
            </a:extLst>
          </p:cNvPr>
          <p:cNvCxnSpPr>
            <a:cxnSpLocks/>
          </p:cNvCxnSpPr>
          <p:nvPr/>
        </p:nvCxnSpPr>
        <p:spPr>
          <a:xfrm>
            <a:off x="1151139" y="1919055"/>
            <a:ext cx="597911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 xmlns:a16="http://schemas.microsoft.com/office/drawing/2014/main" id="{FF0651C9-F993-434E-B84F-820452145067}"/>
              </a:ext>
            </a:extLst>
          </p:cNvPr>
          <p:cNvCxnSpPr>
            <a:cxnSpLocks/>
          </p:cNvCxnSpPr>
          <p:nvPr/>
        </p:nvCxnSpPr>
        <p:spPr>
          <a:xfrm>
            <a:off x="1151139"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 xmlns:a16="http://schemas.microsoft.com/office/drawing/2014/main" id="{8C3D671E-427A-4640-B389-2F52A26E6D83}"/>
              </a:ext>
            </a:extLst>
          </p:cNvPr>
          <p:cNvCxnSpPr>
            <a:cxnSpLocks/>
          </p:cNvCxnSpPr>
          <p:nvPr/>
        </p:nvCxnSpPr>
        <p:spPr>
          <a:xfrm>
            <a:off x="7128771"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 xmlns:a16="http://schemas.microsoft.com/office/drawing/2014/main" id="{61FCA59F-EA33-41A7-8FD0-9E6E6AD18A1A}"/>
              </a:ext>
            </a:extLst>
          </p:cNvPr>
          <p:cNvCxnSpPr>
            <a:cxnSpLocks/>
          </p:cNvCxnSpPr>
          <p:nvPr/>
        </p:nvCxnSpPr>
        <p:spPr>
          <a:xfrm>
            <a:off x="4739198"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 xmlns:a16="http://schemas.microsoft.com/office/drawing/2014/main" id="{D96AB1BA-D424-462B-887B-1C9BD5DAC5C2}"/>
              </a:ext>
            </a:extLst>
          </p:cNvPr>
          <p:cNvCxnSpPr>
            <a:cxnSpLocks/>
          </p:cNvCxnSpPr>
          <p:nvPr/>
        </p:nvCxnSpPr>
        <p:spPr>
          <a:xfrm>
            <a:off x="3008052"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 xmlns:a16="http://schemas.microsoft.com/office/drawing/2014/main" id="{8E7E1E0A-7B04-43AF-8FD8-780FB5B8BC7A}"/>
              </a:ext>
            </a:extLst>
          </p:cNvPr>
          <p:cNvCxnSpPr>
            <a:cxnSpLocks/>
          </p:cNvCxnSpPr>
          <p:nvPr/>
        </p:nvCxnSpPr>
        <p:spPr>
          <a:xfrm>
            <a:off x="7128771" y="2550851"/>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 xmlns:a16="http://schemas.microsoft.com/office/drawing/2014/main" id="{56E62C86-F6A2-43AB-A5C3-D7CF75A75620}"/>
              </a:ext>
            </a:extLst>
          </p:cNvPr>
          <p:cNvCxnSpPr>
            <a:cxnSpLocks/>
          </p:cNvCxnSpPr>
          <p:nvPr/>
        </p:nvCxnSpPr>
        <p:spPr>
          <a:xfrm>
            <a:off x="4739198" y="2771313"/>
            <a:ext cx="3324686"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 xmlns:a16="http://schemas.microsoft.com/office/drawing/2014/main" id="{7F1653EB-C768-4B9C-8E40-D2584ED38689}"/>
              </a:ext>
            </a:extLst>
          </p:cNvPr>
          <p:cNvCxnSpPr/>
          <p:nvPr/>
        </p:nvCxnSpPr>
        <p:spPr>
          <a:xfrm>
            <a:off x="4739198" y="2771313"/>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 xmlns:a16="http://schemas.microsoft.com/office/drawing/2014/main" id="{570F0A5F-12B1-4FAC-8650-7890345D26B3}"/>
              </a:ext>
            </a:extLst>
          </p:cNvPr>
          <p:cNvCxnSpPr/>
          <p:nvPr/>
        </p:nvCxnSpPr>
        <p:spPr>
          <a:xfrm>
            <a:off x="8069803" y="2771313"/>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 xmlns:a16="http://schemas.microsoft.com/office/drawing/2014/main" id="{0CEE6952-7FE0-429B-8209-842FB8BF3FC2}"/>
              </a:ext>
            </a:extLst>
          </p:cNvPr>
          <p:cNvCxnSpPr>
            <a:cxnSpLocks/>
          </p:cNvCxnSpPr>
          <p:nvPr/>
        </p:nvCxnSpPr>
        <p:spPr>
          <a:xfrm>
            <a:off x="4731802" y="3653162"/>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 xmlns:a16="http://schemas.microsoft.com/office/drawing/2014/main" id="{757C135C-6E0C-4FC5-B693-9FC4C192B128}"/>
              </a:ext>
            </a:extLst>
          </p:cNvPr>
          <p:cNvCxnSpPr>
            <a:cxnSpLocks/>
          </p:cNvCxnSpPr>
          <p:nvPr/>
        </p:nvCxnSpPr>
        <p:spPr>
          <a:xfrm>
            <a:off x="2352583" y="3873624"/>
            <a:ext cx="3870664"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 xmlns:a16="http://schemas.microsoft.com/office/drawing/2014/main" id="{76B29CB9-FEAF-4B9D-9181-23C4C75F70EC}"/>
              </a:ext>
            </a:extLst>
          </p:cNvPr>
          <p:cNvCxnSpPr/>
          <p:nvPr/>
        </p:nvCxnSpPr>
        <p:spPr>
          <a:xfrm>
            <a:off x="2352583"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 xmlns:a16="http://schemas.microsoft.com/office/drawing/2014/main" id="{D1919CAE-D516-453E-99CC-BAA936CF6B55}"/>
              </a:ext>
            </a:extLst>
          </p:cNvPr>
          <p:cNvCxnSpPr/>
          <p:nvPr/>
        </p:nvCxnSpPr>
        <p:spPr>
          <a:xfrm>
            <a:off x="6214371"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 xmlns:a16="http://schemas.microsoft.com/office/drawing/2014/main" id="{54FB2C0C-2E6C-4966-B6E1-0A3AFC697296}"/>
              </a:ext>
            </a:extLst>
          </p:cNvPr>
          <p:cNvCxnSpPr/>
          <p:nvPr/>
        </p:nvCxnSpPr>
        <p:spPr>
          <a:xfrm>
            <a:off x="4318989"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 xmlns:a16="http://schemas.microsoft.com/office/drawing/2014/main" id="{90FE5E1C-43D9-4B4B-A791-80AAE7B40F66}"/>
              </a:ext>
            </a:extLst>
          </p:cNvPr>
          <p:cNvCxnSpPr>
            <a:cxnSpLocks/>
          </p:cNvCxnSpPr>
          <p:nvPr/>
        </p:nvCxnSpPr>
        <p:spPr>
          <a:xfrm flipH="1">
            <a:off x="8063884" y="3653162"/>
            <a:ext cx="2" cy="15313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 xmlns:a16="http://schemas.microsoft.com/office/drawing/2014/main" id="{BB5A01D0-5811-4326-8E14-C3E5E5FFF07A}"/>
              </a:ext>
            </a:extLst>
          </p:cNvPr>
          <p:cNvCxnSpPr>
            <a:cxnSpLocks/>
          </p:cNvCxnSpPr>
          <p:nvPr/>
        </p:nvCxnSpPr>
        <p:spPr>
          <a:xfrm>
            <a:off x="2256409" y="4771748"/>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 xmlns:a16="http://schemas.microsoft.com/office/drawing/2014/main" id="{75D419B3-AF71-42D1-99B3-8CCDD8557708}"/>
              </a:ext>
            </a:extLst>
          </p:cNvPr>
          <p:cNvCxnSpPr>
            <a:cxnSpLocks/>
          </p:cNvCxnSpPr>
          <p:nvPr/>
        </p:nvCxnSpPr>
        <p:spPr>
          <a:xfrm>
            <a:off x="649550" y="4992210"/>
            <a:ext cx="3105704"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 xmlns:a16="http://schemas.microsoft.com/office/drawing/2014/main" id="{AA522ED7-ADBF-4731-A552-FA2D170563CF}"/>
              </a:ext>
            </a:extLst>
          </p:cNvPr>
          <p:cNvCxnSpPr>
            <a:cxnSpLocks/>
          </p:cNvCxnSpPr>
          <p:nvPr/>
        </p:nvCxnSpPr>
        <p:spPr>
          <a:xfrm>
            <a:off x="658430" y="4992210"/>
            <a:ext cx="0" cy="12576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 xmlns:a16="http://schemas.microsoft.com/office/drawing/2014/main" id="{46050333-FF2D-49BF-AAB1-8357F3DFA1D2}"/>
              </a:ext>
            </a:extLst>
          </p:cNvPr>
          <p:cNvCxnSpPr>
            <a:cxnSpLocks/>
          </p:cNvCxnSpPr>
          <p:nvPr/>
        </p:nvCxnSpPr>
        <p:spPr>
          <a:xfrm>
            <a:off x="3755254" y="4992210"/>
            <a:ext cx="0" cy="12576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 xmlns:a16="http://schemas.microsoft.com/office/drawing/2014/main" id="{E9872BB9-0699-417D-BCF7-AE76B095B851}"/>
              </a:ext>
            </a:extLst>
          </p:cNvPr>
          <p:cNvCxnSpPr/>
          <p:nvPr/>
        </p:nvCxnSpPr>
        <p:spPr>
          <a:xfrm>
            <a:off x="9215022" y="2450237"/>
            <a:ext cx="0" cy="2431742"/>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 xmlns:a16="http://schemas.microsoft.com/office/drawing/2014/main" id="{0ABF12EB-F91C-4F19-A5BD-4617101FD7D0}"/>
              </a:ext>
            </a:extLst>
          </p:cNvPr>
          <p:cNvCxnSpPr>
            <a:cxnSpLocks/>
          </p:cNvCxnSpPr>
          <p:nvPr/>
        </p:nvCxnSpPr>
        <p:spPr>
          <a:xfrm flipV="1">
            <a:off x="9215022" y="2451717"/>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 xmlns:a16="http://schemas.microsoft.com/office/drawing/2014/main" id="{F6E6ECA2-C78D-41C8-BABE-193E91031A28}"/>
              </a:ext>
            </a:extLst>
          </p:cNvPr>
          <p:cNvCxnSpPr>
            <a:cxnSpLocks/>
          </p:cNvCxnSpPr>
          <p:nvPr/>
        </p:nvCxnSpPr>
        <p:spPr>
          <a:xfrm flipV="1">
            <a:off x="9228337" y="487162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 xmlns:a16="http://schemas.microsoft.com/office/drawing/2014/main" id="{C0FBE1A5-CB97-4C8D-A290-DAC14861F6B4}"/>
              </a:ext>
            </a:extLst>
          </p:cNvPr>
          <p:cNvCxnSpPr>
            <a:cxnSpLocks/>
          </p:cNvCxnSpPr>
          <p:nvPr/>
        </p:nvCxnSpPr>
        <p:spPr>
          <a:xfrm flipV="1">
            <a:off x="9215022" y="4460706"/>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 xmlns:a16="http://schemas.microsoft.com/office/drawing/2014/main" id="{1B87160E-78C0-496E-9495-4D6C460AC7F7}"/>
              </a:ext>
            </a:extLst>
          </p:cNvPr>
          <p:cNvCxnSpPr>
            <a:cxnSpLocks/>
          </p:cNvCxnSpPr>
          <p:nvPr/>
        </p:nvCxnSpPr>
        <p:spPr>
          <a:xfrm flipV="1">
            <a:off x="9215021" y="411628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 xmlns:a16="http://schemas.microsoft.com/office/drawing/2014/main" id="{FADF5E7D-0B98-443F-AB04-8F4DD5D89589}"/>
              </a:ext>
            </a:extLst>
          </p:cNvPr>
          <p:cNvCxnSpPr>
            <a:cxnSpLocks/>
          </p:cNvCxnSpPr>
          <p:nvPr/>
        </p:nvCxnSpPr>
        <p:spPr>
          <a:xfrm flipV="1">
            <a:off x="9204664" y="3666109"/>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 xmlns:a16="http://schemas.microsoft.com/office/drawing/2014/main" id="{8716E51B-1E97-47C1-B32F-90E4A79170D2}"/>
              </a:ext>
            </a:extLst>
          </p:cNvPr>
          <p:cNvCxnSpPr>
            <a:cxnSpLocks/>
          </p:cNvCxnSpPr>
          <p:nvPr/>
        </p:nvCxnSpPr>
        <p:spPr>
          <a:xfrm flipV="1">
            <a:off x="9216502" y="329720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 xmlns:a16="http://schemas.microsoft.com/office/drawing/2014/main" id="{DA01EADC-EC30-4581-9B14-B4D0F03E4958}"/>
              </a:ext>
            </a:extLst>
          </p:cNvPr>
          <p:cNvCxnSpPr>
            <a:cxnSpLocks/>
          </p:cNvCxnSpPr>
          <p:nvPr/>
        </p:nvCxnSpPr>
        <p:spPr>
          <a:xfrm flipV="1">
            <a:off x="9216502" y="2871512"/>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 xmlns:a16="http://schemas.microsoft.com/office/drawing/2014/main" id="{F34C8B90-B562-419F-9117-1810A59A6F9F}"/>
              </a:ext>
            </a:extLst>
          </p:cNvPr>
          <p:cNvCxnSpPr/>
          <p:nvPr/>
        </p:nvCxnSpPr>
        <p:spPr>
          <a:xfrm flipH="1">
            <a:off x="8868792" y="1697115"/>
            <a:ext cx="834501"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 xmlns:a16="http://schemas.microsoft.com/office/drawing/2014/main" id="{3F1F8AF4-3EDE-46CE-B85A-450AD9A03689}"/>
              </a:ext>
            </a:extLst>
          </p:cNvPr>
          <p:cNvCxnSpPr/>
          <p:nvPr/>
        </p:nvCxnSpPr>
        <p:spPr>
          <a:xfrm>
            <a:off x="8868792" y="1697115"/>
            <a:ext cx="0" cy="2160231"/>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 xmlns:a16="http://schemas.microsoft.com/office/drawing/2014/main" id="{EB4B7976-A5ED-4267-AB2B-865B34F2FC6D}"/>
              </a:ext>
            </a:extLst>
          </p:cNvPr>
          <p:cNvCxnSpPr/>
          <p:nvPr/>
        </p:nvCxnSpPr>
        <p:spPr>
          <a:xfrm>
            <a:off x="8861394" y="3857346"/>
            <a:ext cx="3669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359204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HORIZONTAL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70000" lnSpcReduction="20000"/>
          </a:bodyPr>
          <a:lstStyle/>
          <a:p>
            <a:pPr marL="0" indent="0" algn="just">
              <a:lnSpc>
                <a:spcPct val="150000"/>
              </a:lnSpc>
              <a:buNone/>
            </a:pPr>
            <a:r>
              <a:rPr lang="en-IN" b="1" dirty="0"/>
              <a:t>Methods of horizontal communication</a:t>
            </a:r>
            <a:endParaRPr lang="en-IN" dirty="0"/>
          </a:p>
          <a:p>
            <a:pPr marL="0" indent="0" algn="just">
              <a:lnSpc>
                <a:spcPct val="150000"/>
              </a:lnSpc>
            </a:pPr>
            <a:r>
              <a:rPr lang="en-IN" dirty="0"/>
              <a:t>Horizontal communication is most effectively carried on through oral </a:t>
            </a:r>
            <a:r>
              <a:rPr lang="en-IN" dirty="0" smtClean="0"/>
              <a:t>means.</a:t>
            </a:r>
          </a:p>
          <a:p>
            <a:pPr marL="0" indent="0" algn="just">
              <a:lnSpc>
                <a:spcPct val="150000"/>
              </a:lnSpc>
            </a:pPr>
            <a:r>
              <a:rPr lang="en-IN" dirty="0" smtClean="0"/>
              <a:t>Face-to-face </a:t>
            </a:r>
            <a:r>
              <a:rPr lang="en-IN" dirty="0"/>
              <a:t>exchange of views or a brief conversation over the telephone is very convenient for horizontal communication. These situations carry with them an air of informality</a:t>
            </a:r>
            <a:r>
              <a:rPr lang="en-IN" dirty="0" smtClean="0"/>
              <a:t>.</a:t>
            </a:r>
          </a:p>
          <a:p>
            <a:pPr marL="0" indent="0" algn="just">
              <a:lnSpc>
                <a:spcPct val="150000"/>
              </a:lnSpc>
            </a:pPr>
            <a:r>
              <a:rPr lang="en-IN" dirty="0" smtClean="0"/>
              <a:t> </a:t>
            </a:r>
            <a:r>
              <a:rPr lang="en-IN" dirty="0"/>
              <a:t>The </a:t>
            </a:r>
            <a:r>
              <a:rPr lang="en-IN" dirty="0" smtClean="0"/>
              <a:t>friendly atmosphere </a:t>
            </a:r>
            <a:r>
              <a:rPr lang="en-IN" dirty="0"/>
              <a:t>in which oral communication takes place allows freedom of expression; there is immediate feedback and all doubts and misunderstandings are sorted out</a:t>
            </a:r>
            <a:r>
              <a:rPr lang="en-IN" dirty="0" smtClean="0"/>
              <a:t>.</a:t>
            </a:r>
          </a:p>
          <a:p>
            <a:pPr marL="0" indent="0" algn="just">
              <a:lnSpc>
                <a:spcPct val="150000"/>
              </a:lnSpc>
            </a:pPr>
            <a:r>
              <a:rPr lang="en-IN" dirty="0" smtClean="0"/>
              <a:t> </a:t>
            </a:r>
            <a:r>
              <a:rPr lang="en-IN" dirty="0"/>
              <a:t>Periodical meetings among the departmental heads are also used for oral communication</a:t>
            </a:r>
            <a:r>
              <a:rPr lang="en-IN" dirty="0" smtClean="0"/>
              <a:t>.</a:t>
            </a:r>
          </a:p>
          <a:p>
            <a:pPr marL="0" indent="0" algn="just">
              <a:lnSpc>
                <a:spcPct val="150000"/>
              </a:lnSpc>
            </a:pPr>
            <a:r>
              <a:rPr lang="en-IN" dirty="0" smtClean="0"/>
              <a:t> </a:t>
            </a:r>
            <a:r>
              <a:rPr lang="en-IN" dirty="0"/>
              <a:t>Among written means, letters, memorandums, and reports are most frequently used. Short memos are found very convenient for transmitting small bits of information.</a:t>
            </a:r>
          </a:p>
        </p:txBody>
      </p:sp>
    </p:spTree>
    <p:extLst>
      <p:ext uri="{BB962C8B-B14F-4D97-AF65-F5344CB8AC3E}">
        <p14:creationId xmlns:p14="http://schemas.microsoft.com/office/powerpoint/2010/main" xmlns="" val="1316766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CONSENSUS</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85000" lnSpcReduction="10000"/>
          </a:bodyPr>
          <a:lstStyle/>
          <a:p>
            <a:pPr marL="0" indent="0" algn="just">
              <a:lnSpc>
                <a:spcPct val="150000"/>
              </a:lnSpc>
              <a:buNone/>
            </a:pPr>
            <a:r>
              <a:rPr lang="en-IN" dirty="0"/>
              <a:t>It is felt desirable that when a meeting is held, decisions should be arrived at through consensus. Unanimous decisions help to project a good image of the organization among the employees as well as the shareholders, in a commercial field.</a:t>
            </a:r>
          </a:p>
          <a:p>
            <a:pPr marL="0" indent="0" algn="just">
              <a:lnSpc>
                <a:spcPct val="150000"/>
              </a:lnSpc>
              <a:buNone/>
            </a:pPr>
            <a:r>
              <a:rPr lang="en-IN" dirty="0"/>
              <a:t>Consensus does not imply unanimity, for perfect unanimity is just impossible. It simply means that the majority of people subscribe to a particular view, which all the members are willing to accept in the larger interest of the organization. The </a:t>
            </a:r>
            <a:r>
              <a:rPr lang="en-IN" dirty="0" smtClean="0"/>
              <a:t>disagreement is </a:t>
            </a:r>
            <a:r>
              <a:rPr lang="en-IN" dirty="0"/>
              <a:t>there, but the </a:t>
            </a:r>
            <a:r>
              <a:rPr lang="en-IN" dirty="0" smtClean="0"/>
              <a:t>disagreement </a:t>
            </a:r>
            <a:r>
              <a:rPr lang="en-IN" dirty="0"/>
              <a:t>is not expressed.</a:t>
            </a:r>
          </a:p>
        </p:txBody>
      </p:sp>
    </p:spTree>
    <p:extLst>
      <p:ext uri="{BB962C8B-B14F-4D97-AF65-F5344CB8AC3E}">
        <p14:creationId xmlns:p14="http://schemas.microsoft.com/office/powerpoint/2010/main" xmlns="" val="3165950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914668"/>
          </a:xfrm>
        </p:spPr>
        <p:txBody>
          <a:bodyPr>
            <a:normAutofit/>
          </a:bodyPr>
          <a:lstStyle/>
          <a:p>
            <a:pPr algn="ctr"/>
            <a:r>
              <a:rPr lang="en-IN" dirty="0"/>
              <a:t>CONSENSUS</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210235"/>
            <a:ext cx="10058400" cy="5066278"/>
          </a:xfrm>
        </p:spPr>
        <p:txBody>
          <a:bodyPr>
            <a:noAutofit/>
          </a:bodyPr>
          <a:lstStyle/>
          <a:p>
            <a:pPr marL="0" indent="0" algn="just">
              <a:lnSpc>
                <a:spcPct val="150000"/>
              </a:lnSpc>
              <a:buNone/>
            </a:pPr>
            <a:r>
              <a:rPr lang="en-IN" sz="2400" b="1" dirty="0"/>
              <a:t>The Consensus Process</a:t>
            </a:r>
          </a:p>
          <a:p>
            <a:pPr marL="0" indent="0" algn="just">
              <a:lnSpc>
                <a:spcPct val="150000"/>
              </a:lnSpc>
              <a:buNone/>
            </a:pPr>
            <a:r>
              <a:rPr lang="en-IN" sz="2400" dirty="0"/>
              <a:t>Consensus involves </a:t>
            </a:r>
            <a:r>
              <a:rPr lang="en-IN" sz="2400" dirty="0" smtClean="0"/>
              <a:t>consultation/discussion </a:t>
            </a:r>
            <a:r>
              <a:rPr lang="en-IN" sz="2400" dirty="0"/>
              <a:t>The chief executive plays a very significant role in enabling all the members to arrive at a consensus. First of all s/he takes up the problem and critically analyses it to understand its exact nature. If necessary, s/he collects additional facts and information that might have a bearing on it. Then s/he tries to find out various ways and means to solve it. Now begins the process of consultation. S/he contacts the members individually or invites them to a meeting. The problem is spelled out. The views of the members are carefully listened to.</a:t>
            </a:r>
          </a:p>
        </p:txBody>
      </p:sp>
    </p:spTree>
    <p:extLst>
      <p:ext uri="{BB962C8B-B14F-4D97-AF65-F5344CB8AC3E}">
        <p14:creationId xmlns:p14="http://schemas.microsoft.com/office/powerpoint/2010/main" xmlns="" val="147657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CONSENSUS</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400" b="1" dirty="0"/>
              <a:t>The Consensus Process</a:t>
            </a:r>
          </a:p>
          <a:p>
            <a:pPr marL="0" indent="0" algn="just">
              <a:lnSpc>
                <a:spcPct val="150000"/>
              </a:lnSpc>
              <a:buNone/>
            </a:pPr>
            <a:r>
              <a:rPr lang="en-IN" sz="2400" dirty="0"/>
              <a:t>In the light of this discussion, the solution most likely to be accepted is put forward and a kind of decision is arrived at. It largely depends upon the chief executive whether he will allow the discussion just to fritter way into trivialities and sidetrack the main issue or he will give it a positive direction and help the members to arrive at a consensus.</a:t>
            </a:r>
          </a:p>
        </p:txBody>
      </p:sp>
    </p:spTree>
    <p:extLst>
      <p:ext uri="{BB962C8B-B14F-4D97-AF65-F5344CB8AC3E}">
        <p14:creationId xmlns:p14="http://schemas.microsoft.com/office/powerpoint/2010/main" xmlns="" val="75059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CONSENSUS</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000" b="1" dirty="0"/>
              <a:t>Advantages of Consensus</a:t>
            </a:r>
          </a:p>
          <a:p>
            <a:pPr marL="457200" indent="-457200" algn="just">
              <a:lnSpc>
                <a:spcPct val="150000"/>
              </a:lnSpc>
              <a:buClrTx/>
              <a:buFont typeface="+mj-lt"/>
              <a:buAutoNum type="arabicPeriod"/>
            </a:pPr>
            <a:r>
              <a:rPr lang="en-IN" sz="2000" dirty="0"/>
              <a:t>Since the decisions are taken after consultation among various members, they find it easy to accept them. The consensus process is often used to bring about agreement between the managements and the trade unions.</a:t>
            </a:r>
          </a:p>
          <a:p>
            <a:pPr marL="457200" indent="-457200" algn="just">
              <a:lnSpc>
                <a:spcPct val="150000"/>
              </a:lnSpc>
              <a:buClrTx/>
              <a:buFont typeface="+mj-lt"/>
              <a:buAutoNum type="arabicPeriod"/>
            </a:pPr>
            <a:r>
              <a:rPr lang="en-IN" sz="2000" dirty="0"/>
              <a:t>Consensus helps to project an image of unity and harmony in the organization. The employees develop confidence in their superiors and their morale is considerably raised.</a:t>
            </a:r>
          </a:p>
          <a:p>
            <a:pPr marL="457200" indent="-457200" algn="just">
              <a:lnSpc>
                <a:spcPct val="150000"/>
              </a:lnSpc>
              <a:buClrTx/>
              <a:buFont typeface="+mj-lt"/>
              <a:buAutoNum type="arabicPeriod"/>
            </a:pPr>
            <a:r>
              <a:rPr lang="en-IN" sz="2000" dirty="0"/>
              <a:t>Unnecessary and undesirable conflicts and splits are avoided.</a:t>
            </a:r>
          </a:p>
        </p:txBody>
      </p:sp>
    </p:spTree>
    <p:extLst>
      <p:ext uri="{BB962C8B-B14F-4D97-AF65-F5344CB8AC3E}">
        <p14:creationId xmlns:p14="http://schemas.microsoft.com/office/powerpoint/2010/main" xmlns="" val="2336422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CONSENSUS</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559859"/>
            <a:ext cx="10058400" cy="4716653"/>
          </a:xfrm>
        </p:spPr>
        <p:txBody>
          <a:bodyPr>
            <a:noAutofit/>
          </a:bodyPr>
          <a:lstStyle/>
          <a:p>
            <a:pPr marL="0" indent="0" algn="just">
              <a:lnSpc>
                <a:spcPct val="150000"/>
              </a:lnSpc>
              <a:buNone/>
            </a:pPr>
            <a:r>
              <a:rPr lang="en-IN" sz="2000" b="1" dirty="0"/>
              <a:t>Disadvantages of Consensus</a:t>
            </a:r>
          </a:p>
          <a:p>
            <a:pPr marL="457200" indent="-457200" algn="just">
              <a:lnSpc>
                <a:spcPct val="150000"/>
              </a:lnSpc>
              <a:buClrTx/>
              <a:buFont typeface="+mj-lt"/>
              <a:buAutoNum type="arabicPeriod"/>
            </a:pPr>
            <a:r>
              <a:rPr lang="en-IN" sz="2000" dirty="0"/>
              <a:t>A member is forced to subscribe to a view s/he does not hold. If dissents are all the time being </a:t>
            </a:r>
            <a:r>
              <a:rPr lang="en-IN" sz="2000" dirty="0" smtClean="0"/>
              <a:t>hushed in </a:t>
            </a:r>
            <a:r>
              <a:rPr lang="en-IN" sz="2000" dirty="0"/>
              <a:t>the name of consensus, discontent keeps on simmering below the surface and may at some time erupt rather violently.</a:t>
            </a:r>
          </a:p>
          <a:p>
            <a:pPr marL="457200" indent="-457200" algn="just">
              <a:lnSpc>
                <a:spcPct val="150000"/>
              </a:lnSpc>
              <a:buClrTx/>
              <a:buFont typeface="+mj-lt"/>
              <a:buAutoNum type="arabicPeriod"/>
            </a:pPr>
            <a:r>
              <a:rPr lang="en-IN" sz="2000" dirty="0"/>
              <a:t>Very often the process of consensus becomes an accommodation of interests. This becomes conspiracy in the name of consensus.</a:t>
            </a:r>
          </a:p>
          <a:p>
            <a:pPr marL="457200" indent="-457200" algn="just">
              <a:lnSpc>
                <a:spcPct val="150000"/>
              </a:lnSpc>
              <a:buClrTx/>
              <a:buFont typeface="+mj-lt"/>
              <a:buAutoNum type="arabicPeriod"/>
            </a:pPr>
            <a:r>
              <a:rPr lang="en-IN" sz="2000" dirty="0"/>
              <a:t>If decisions are taken through consensus after holding consultations among the subordinates, the latter may get a feeling that their superiors are incapable of taking independent decisions.</a:t>
            </a:r>
          </a:p>
        </p:txBody>
      </p:sp>
    </p:spTree>
    <p:extLst>
      <p:ext uri="{BB962C8B-B14F-4D97-AF65-F5344CB8AC3E}">
        <p14:creationId xmlns:p14="http://schemas.microsoft.com/office/powerpoint/2010/main" xmlns="" val="242330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400" i="1" dirty="0"/>
              <a:t>Grapevine</a:t>
            </a:r>
            <a:r>
              <a:rPr lang="en-IN" sz="2400" dirty="0"/>
              <a:t> is an informal channel of communication that operates in every organization – it follows no set lines, nor any definite rules, but spreads, like the grapevine, in any direction, anywhere, and spreads fast.</a:t>
            </a:r>
          </a:p>
          <a:p>
            <a:pPr marL="0" indent="0" algn="just">
              <a:lnSpc>
                <a:spcPct val="150000"/>
              </a:lnSpc>
              <a:buNone/>
            </a:pPr>
            <a:r>
              <a:rPr lang="en-IN" sz="2400" dirty="0"/>
              <a:t>The grapevine is a channel of horizontal communication, for it is only people working at the same level who can informally communicate with one another with perfect ease. But since grapevine does not follow any set pattern, it can be effective horizontally, vertically and diagonally. </a:t>
            </a:r>
          </a:p>
        </p:txBody>
      </p:sp>
    </p:spTree>
    <p:extLst>
      <p:ext uri="{BB962C8B-B14F-4D97-AF65-F5344CB8AC3E}">
        <p14:creationId xmlns:p14="http://schemas.microsoft.com/office/powerpoint/2010/main" xmlns="" val="208013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580225"/>
            <a:ext cx="10058400" cy="4696287"/>
          </a:xfrm>
        </p:spPr>
        <p:txBody>
          <a:bodyPr>
            <a:noAutofit/>
          </a:bodyPr>
          <a:lstStyle/>
          <a:p>
            <a:pPr marL="0" indent="0" algn="just">
              <a:lnSpc>
                <a:spcPct val="150000"/>
              </a:lnSpc>
              <a:buNone/>
            </a:pPr>
            <a:r>
              <a:rPr lang="en-IN" sz="2000" dirty="0"/>
              <a:t>It is quite natural for a group of people working together to be interested in one another and talk about appointments, promotions, retrenchments, or even domestic affairs like the estranged relations of an employee with his wife or the romantic involvements of another. Information on most of these matters is supposed to be secret. But some people derive great pleasure from gathering such ‘secret’ information and transmitting it to others. They are the leaders who control the grapevine. When one of them comes across any piece of information interesting enough to be transmitted through the grapevine, in a very mysterious manner s/he whispers it to another exhorting him/her to keep the information secret. The second person, just because s/he has been specifically instructed to keep it secret, does not feel relieved till s/he has whispered it into the ears of at least five other persons, in his/her turn imploring all of them to keep it secret. Soon this top secret has reached everybody.</a:t>
            </a:r>
          </a:p>
          <a:p>
            <a:pPr algn="just">
              <a:lnSpc>
                <a:spcPct val="150000"/>
              </a:lnSpc>
            </a:pPr>
            <a:endParaRPr lang="en-IN" sz="2000" dirty="0"/>
          </a:p>
        </p:txBody>
      </p:sp>
    </p:spTree>
    <p:extLst>
      <p:ext uri="{BB962C8B-B14F-4D97-AF65-F5344CB8AC3E}">
        <p14:creationId xmlns:p14="http://schemas.microsoft.com/office/powerpoint/2010/main" xmlns="" val="274692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400" dirty="0"/>
              <a:t>Grapevine is more of product of the situation than it is of the person. Certain situations like insecurity of service, uncertainty over promotions, special increments to a particular employee, certain innovations in the organization likely to affect the job prospects of the employees are sure to activate the leaders of the grapevine so that very soon all kinds of rumours have spread in the organization. </a:t>
            </a:r>
          </a:p>
          <a:p>
            <a:pPr algn="just">
              <a:lnSpc>
                <a:spcPct val="150000"/>
              </a:lnSpc>
            </a:pPr>
            <a:endParaRPr lang="en-IN" sz="2400" dirty="0"/>
          </a:p>
        </p:txBody>
      </p:sp>
    </p:spTree>
    <p:extLst>
      <p:ext uri="{BB962C8B-B14F-4D97-AF65-F5344CB8AC3E}">
        <p14:creationId xmlns:p14="http://schemas.microsoft.com/office/powerpoint/2010/main" xmlns="" val="2912549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77500" lnSpcReduction="20000"/>
          </a:bodyPr>
          <a:lstStyle/>
          <a:p>
            <a:pPr marL="0" indent="0" algn="just">
              <a:lnSpc>
                <a:spcPct val="150000"/>
              </a:lnSpc>
              <a:buNone/>
            </a:pPr>
            <a:r>
              <a:rPr lang="en-IN" b="1" dirty="0"/>
              <a:t>Importance of the Grapevine</a:t>
            </a:r>
          </a:p>
          <a:p>
            <a:pPr marL="457200" indent="-457200" algn="just">
              <a:lnSpc>
                <a:spcPct val="150000"/>
              </a:lnSpc>
              <a:buClrTx/>
              <a:buFont typeface="+mj-lt"/>
              <a:buAutoNum type="arabicPeriod"/>
            </a:pPr>
            <a:r>
              <a:rPr lang="en-IN" i="1" dirty="0"/>
              <a:t>A safety valve: </a:t>
            </a:r>
            <a:r>
              <a:rPr lang="en-IN" dirty="0"/>
              <a:t>Apprehensions experienced by working on matters like promotions and retrenchments become an obsession with them. Talking about them may not </a:t>
            </a:r>
            <a:r>
              <a:rPr lang="en-IN" dirty="0" smtClean="0"/>
              <a:t>ease their </a:t>
            </a:r>
            <a:r>
              <a:rPr lang="en-IN" dirty="0"/>
              <a:t>fears, but it certainly provides them emotional relief. Thus the grapevine acts as a king of safety valve for the pent-up emotions of the subordinates.</a:t>
            </a:r>
          </a:p>
          <a:p>
            <a:pPr marL="457200" indent="-457200" algn="just">
              <a:lnSpc>
                <a:spcPct val="150000"/>
              </a:lnSpc>
              <a:buClrTx/>
              <a:buFont typeface="+mj-lt"/>
              <a:buAutoNum type="arabicPeriod"/>
            </a:pPr>
            <a:r>
              <a:rPr lang="en-IN" i="1" dirty="0"/>
              <a:t>Organizational solidarity and cohesion:</a:t>
            </a:r>
            <a:r>
              <a:rPr lang="en-IN" dirty="0"/>
              <a:t> The existence of the grapevine proves that the workers are interested in their associates. The very fact that they talk among themselves helps to promote organizational solidarity and cohesion. </a:t>
            </a:r>
            <a:r>
              <a:rPr lang="en-IN" dirty="0" smtClean="0"/>
              <a:t>Properly </a:t>
            </a:r>
            <a:r>
              <a:rPr lang="en-IN" dirty="0"/>
              <a:t>used, the grapevine may even raise the morale of the workers.</a:t>
            </a:r>
            <a:endParaRPr lang="en-IN" i="1" dirty="0"/>
          </a:p>
        </p:txBody>
      </p:sp>
    </p:spTree>
    <p:extLst>
      <p:ext uri="{BB962C8B-B14F-4D97-AF65-F5344CB8AC3E}">
        <p14:creationId xmlns:p14="http://schemas.microsoft.com/office/powerpoint/2010/main" xmlns="" val="202627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70000" lnSpcReduction="20000"/>
          </a:bodyPr>
          <a:lstStyle/>
          <a:p>
            <a:pPr marL="0" indent="0" algn="just">
              <a:lnSpc>
                <a:spcPct val="150000"/>
              </a:lnSpc>
              <a:buNone/>
            </a:pPr>
            <a:r>
              <a:rPr lang="en-IN" dirty="0"/>
              <a:t>Downward communication flows from a superior to a subordinate. Orders, individual instructions, policy statements, job-sheets, circulars, etc., fall under downward communication.</a:t>
            </a:r>
          </a:p>
          <a:p>
            <a:pPr marL="0" indent="0" algn="just">
              <a:lnSpc>
                <a:spcPct val="150000"/>
              </a:lnSpc>
              <a:buNone/>
            </a:pPr>
            <a:r>
              <a:rPr lang="en-IN" b="1" dirty="0"/>
              <a:t>Main Objectives of Downward Communication</a:t>
            </a:r>
          </a:p>
          <a:p>
            <a:pPr marL="457200" indent="-457200" algn="just">
              <a:lnSpc>
                <a:spcPct val="150000"/>
              </a:lnSpc>
              <a:buClrTx/>
              <a:buFont typeface="+mj-lt"/>
              <a:buAutoNum type="arabicPeriod"/>
            </a:pPr>
            <a:r>
              <a:rPr lang="en-IN" dirty="0"/>
              <a:t>To give specific directives about the job being entrusted to a subordinate;</a:t>
            </a:r>
          </a:p>
          <a:p>
            <a:pPr marL="457200" indent="-457200" algn="just">
              <a:lnSpc>
                <a:spcPct val="150000"/>
              </a:lnSpc>
              <a:buClrTx/>
              <a:buFont typeface="+mj-lt"/>
              <a:buAutoNum type="arabicPeriod"/>
            </a:pPr>
            <a:r>
              <a:rPr lang="en-IN" dirty="0"/>
              <a:t>To explain policies and organisational procedures;</a:t>
            </a:r>
          </a:p>
          <a:p>
            <a:pPr marL="457200" indent="-457200" algn="just">
              <a:lnSpc>
                <a:spcPct val="150000"/>
              </a:lnSpc>
              <a:buClrTx/>
              <a:buFont typeface="+mj-lt"/>
              <a:buAutoNum type="arabicPeriod"/>
            </a:pPr>
            <a:r>
              <a:rPr lang="en-IN" dirty="0"/>
              <a:t>To apprise the subordinates of their performance; and</a:t>
            </a:r>
          </a:p>
          <a:p>
            <a:pPr marL="457200" indent="-457200" algn="just">
              <a:lnSpc>
                <a:spcPct val="150000"/>
              </a:lnSpc>
              <a:buClrTx/>
              <a:buFont typeface="+mj-lt"/>
              <a:buAutoNum type="arabicPeriod"/>
            </a:pPr>
            <a:r>
              <a:rPr lang="en-IN" dirty="0"/>
              <a:t>To give the subordinates information about the rationale of their job so that they understand the significance of their job in relation with the organizational goals. </a:t>
            </a:r>
          </a:p>
          <a:p>
            <a:pPr algn="just">
              <a:lnSpc>
                <a:spcPct val="150000"/>
              </a:lnSpc>
            </a:pPr>
            <a:endParaRPr lang="en-IN" dirty="0"/>
          </a:p>
        </p:txBody>
      </p:sp>
    </p:spTree>
    <p:extLst>
      <p:ext uri="{BB962C8B-B14F-4D97-AF65-F5344CB8AC3E}">
        <p14:creationId xmlns:p14="http://schemas.microsoft.com/office/powerpoint/2010/main" xmlns="" val="2758639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3"/>
            </a:pPr>
            <a:r>
              <a:rPr lang="en-IN" sz="2000" i="1" dirty="0"/>
              <a:t>Supplement to other channels: </a:t>
            </a:r>
            <a:r>
              <a:rPr lang="en-IN" sz="2000" dirty="0"/>
              <a:t>All information cannot be transmitted to the employees through the official channels. If there is some useful information unsuitable for being transmitted through official channels, it can be transmitted through the grapevine.</a:t>
            </a:r>
          </a:p>
          <a:p>
            <a:pPr marL="457200" indent="-457200" algn="just">
              <a:lnSpc>
                <a:spcPct val="150000"/>
              </a:lnSpc>
              <a:buClrTx/>
              <a:buFont typeface="+mj-lt"/>
              <a:buAutoNum type="arabicPeriod" startAt="3"/>
            </a:pPr>
            <a:r>
              <a:rPr lang="en-IN" sz="2000" i="1" dirty="0"/>
              <a:t>Quick transmission: </a:t>
            </a:r>
            <a:r>
              <a:rPr lang="en-IN" sz="2000" dirty="0"/>
              <a:t>The speed with which information is transmitted through the grapevine is just remarkable. Rumours, they say, spread like wildfire.</a:t>
            </a:r>
          </a:p>
          <a:p>
            <a:pPr marL="457200" indent="-457200" algn="just">
              <a:lnSpc>
                <a:spcPct val="150000"/>
              </a:lnSpc>
              <a:buClrTx/>
              <a:buFont typeface="+mj-lt"/>
              <a:buAutoNum type="arabicPeriod" startAt="3"/>
            </a:pPr>
            <a:r>
              <a:rPr lang="en-IN" sz="2000" i="1" dirty="0"/>
              <a:t>Feedback: </a:t>
            </a:r>
            <a:r>
              <a:rPr lang="en-IN" sz="2000" dirty="0"/>
              <a:t>The grapevine provides feedback to the management. It enables them to know what the subordinates think about the organization and its various activities.</a:t>
            </a:r>
            <a:endParaRPr lang="en-IN" sz="2000" i="1" dirty="0"/>
          </a:p>
        </p:txBody>
      </p:sp>
    </p:spTree>
    <p:extLst>
      <p:ext uri="{BB962C8B-B14F-4D97-AF65-F5344CB8AC3E}">
        <p14:creationId xmlns:p14="http://schemas.microsoft.com/office/powerpoint/2010/main" xmlns="" val="369009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fontScale="70000" lnSpcReduction="20000"/>
          </a:bodyPr>
          <a:lstStyle/>
          <a:p>
            <a:pPr marL="0" indent="0" algn="just">
              <a:lnSpc>
                <a:spcPct val="150000"/>
              </a:lnSpc>
              <a:buNone/>
            </a:pPr>
            <a:r>
              <a:rPr lang="en-IN" b="1" dirty="0"/>
              <a:t>Demerits of Grapevine</a:t>
            </a:r>
          </a:p>
          <a:p>
            <a:pPr marL="457200" indent="-457200" algn="just">
              <a:lnSpc>
                <a:spcPct val="150000"/>
              </a:lnSpc>
              <a:buClrTx/>
              <a:buFont typeface="+mj-lt"/>
              <a:buAutoNum type="arabicPeriod"/>
            </a:pPr>
            <a:r>
              <a:rPr lang="en-IN" i="1" dirty="0"/>
              <a:t>Distortion: </a:t>
            </a:r>
            <a:r>
              <a:rPr lang="en-IN" dirty="0"/>
              <a:t>The grapevine respects nobody and it may ascribe the worst possible motives to the noblest of people. Thus one of the major drawbacks of the grapevine is that it may spread baseless or distorted news which may sometimes prove harmful to the employees.</a:t>
            </a:r>
          </a:p>
          <a:p>
            <a:pPr marL="457200" indent="-457200" algn="just">
              <a:lnSpc>
                <a:spcPct val="150000"/>
              </a:lnSpc>
              <a:buClrTx/>
              <a:buFont typeface="+mj-lt"/>
              <a:buAutoNum type="arabicPeriod"/>
            </a:pPr>
            <a:r>
              <a:rPr lang="en-IN" i="1" dirty="0"/>
              <a:t>Incomplete information: </a:t>
            </a:r>
            <a:r>
              <a:rPr lang="en-IN" dirty="0"/>
              <a:t>The grapevine information is usually incomplete. So there is every likelihood of its being misunderstood or misinterpreted.</a:t>
            </a:r>
          </a:p>
          <a:p>
            <a:pPr marL="457200" indent="-457200" algn="just">
              <a:lnSpc>
                <a:spcPct val="150000"/>
              </a:lnSpc>
              <a:buClrTx/>
              <a:buFont typeface="+mj-lt"/>
              <a:buAutoNum type="arabicPeriod"/>
            </a:pPr>
            <a:r>
              <a:rPr lang="en-IN" i="1" dirty="0"/>
              <a:t>Damaging swiftness: </a:t>
            </a:r>
            <a:r>
              <a:rPr lang="en-IN" dirty="0"/>
              <a:t>The swiftness with which the grapevine transmits information may even be damaging. A rumour may have spread and caused serious damage before the management becomes aware of it and can take any rectifying steps.</a:t>
            </a:r>
            <a:endParaRPr lang="en-IN" i="1" dirty="0"/>
          </a:p>
        </p:txBody>
      </p:sp>
    </p:spTree>
    <p:extLst>
      <p:ext uri="{BB962C8B-B14F-4D97-AF65-F5344CB8AC3E}">
        <p14:creationId xmlns:p14="http://schemas.microsoft.com/office/powerpoint/2010/main" xmlns="" val="3090217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GRAPEVINE</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900056" y="1863662"/>
            <a:ext cx="10058400" cy="4430779"/>
          </a:xfrm>
        </p:spPr>
        <p:txBody>
          <a:bodyPr>
            <a:normAutofit/>
          </a:bodyPr>
          <a:lstStyle/>
          <a:p>
            <a:pPr marL="0" indent="0" algn="just">
              <a:lnSpc>
                <a:spcPct val="150000"/>
              </a:lnSpc>
              <a:buNone/>
            </a:pPr>
            <a:r>
              <a:rPr lang="en-IN" sz="2000" b="1" dirty="0"/>
              <a:t>How to use grapevine effectively</a:t>
            </a:r>
          </a:p>
          <a:p>
            <a:pPr marL="457200" indent="-457200" algn="just">
              <a:lnSpc>
                <a:spcPct val="150000"/>
              </a:lnSpc>
              <a:buClrTx/>
              <a:buFont typeface="+mj-lt"/>
              <a:buAutoNum type="arabicPeriod"/>
            </a:pPr>
            <a:r>
              <a:rPr lang="en-IN" sz="2000" dirty="0"/>
              <a:t>The managers should try to spot the leaders. They should try to find out the people who are more active on the grapevine and keep them well informed so that the harmful rumours do not reach the employees.</a:t>
            </a:r>
          </a:p>
          <a:p>
            <a:pPr marL="457200" indent="-457200" algn="just">
              <a:lnSpc>
                <a:spcPct val="150000"/>
              </a:lnSpc>
              <a:buClrTx/>
              <a:buFont typeface="+mj-lt"/>
              <a:buAutoNum type="arabicPeriod"/>
            </a:pPr>
            <a:r>
              <a:rPr lang="en-IN" sz="2000" dirty="0"/>
              <a:t>The grapevine should be used to feel the pulse of the employees.</a:t>
            </a:r>
          </a:p>
          <a:p>
            <a:pPr marL="457200" indent="-457200" algn="just">
              <a:lnSpc>
                <a:spcPct val="150000"/>
              </a:lnSpc>
              <a:buClrTx/>
              <a:buFont typeface="+mj-lt"/>
              <a:buAutoNum type="arabicPeriod"/>
            </a:pPr>
            <a:r>
              <a:rPr lang="en-IN" sz="2000" dirty="0"/>
              <a:t>If there is any false rumour, the management should immediately use the official channels to contradict and to dispel the fears of the employees</a:t>
            </a:r>
            <a:r>
              <a:rPr lang="en-IN" sz="2000" dirty="0" smtClean="0"/>
              <a:t>.</a:t>
            </a:r>
            <a:endParaRPr lang="en-IN" sz="2000" dirty="0"/>
          </a:p>
        </p:txBody>
      </p:sp>
    </p:spTree>
    <p:extLst>
      <p:ext uri="{BB962C8B-B14F-4D97-AF65-F5344CB8AC3E}">
        <p14:creationId xmlns:p14="http://schemas.microsoft.com/office/powerpoint/2010/main" xmlns="" val="196664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8193"/>
          </a:xfrm>
        </p:spPr>
        <p:txBody>
          <a:bodyPr/>
          <a:lstStyle/>
          <a:p>
            <a:r>
              <a:rPr lang="en-US" b="1" dirty="0" smtClean="0"/>
              <a:t>NON VERBAL COMMUNICATION</a:t>
            </a:r>
            <a:endParaRPr lang="en-US" b="1" dirty="0"/>
          </a:p>
        </p:txBody>
      </p:sp>
      <p:sp>
        <p:nvSpPr>
          <p:cNvPr id="3" name="Content Placeholder 2"/>
          <p:cNvSpPr>
            <a:spLocks noGrp="1"/>
          </p:cNvSpPr>
          <p:nvPr>
            <p:ph idx="1"/>
          </p:nvPr>
        </p:nvSpPr>
        <p:spPr>
          <a:xfrm>
            <a:off x="838200" y="1532965"/>
            <a:ext cx="10515600" cy="4643998"/>
          </a:xfrm>
        </p:spPr>
        <p:txBody>
          <a:bodyPr>
            <a:normAutofit lnSpcReduction="10000"/>
          </a:bodyPr>
          <a:lstStyle/>
          <a:p>
            <a:r>
              <a:rPr lang="en-US" dirty="0" smtClean="0"/>
              <a:t>The communication without using words, such as gesture, body language, facial </a:t>
            </a:r>
            <a:r>
              <a:rPr lang="en-US" dirty="0" smtClean="0"/>
              <a:t>expression.</a:t>
            </a:r>
          </a:p>
          <a:p>
            <a:r>
              <a:rPr lang="en-US" dirty="0" smtClean="0"/>
              <a:t>Non-verbal communication is of the following types</a:t>
            </a:r>
            <a:r>
              <a:rPr lang="en-US" dirty="0" smtClean="0"/>
              <a:t>:</a:t>
            </a:r>
          </a:p>
          <a:p>
            <a:pPr>
              <a:buNone/>
            </a:pPr>
            <a:endParaRPr lang="en-US" b="1" dirty="0" smtClean="0"/>
          </a:p>
          <a:p>
            <a:pPr marL="514350" indent="-514350">
              <a:buFont typeface="+mj-lt"/>
              <a:buAutoNum type="arabicPeriod"/>
            </a:pPr>
            <a:r>
              <a:rPr lang="en-US" b="1" dirty="0" smtClean="0"/>
              <a:t>Body Language (Kinesics</a:t>
            </a:r>
            <a:r>
              <a:rPr lang="en-US" b="1" dirty="0" smtClean="0"/>
              <a:t>)</a:t>
            </a:r>
            <a:endParaRPr lang="en-US" dirty="0" smtClean="0"/>
          </a:p>
          <a:p>
            <a:pPr marL="971550" lvl="1" indent="-514350"/>
            <a:r>
              <a:rPr lang="en-US" dirty="0" smtClean="0"/>
              <a:t>To communicate with body language is called Kinesics Communication. </a:t>
            </a:r>
          </a:p>
          <a:p>
            <a:pPr marL="971550" lvl="1" indent="-514350">
              <a:buNone/>
            </a:pPr>
            <a:endParaRPr lang="en-US" dirty="0" smtClean="0"/>
          </a:p>
          <a:p>
            <a:pPr marL="971550" lvl="1" indent="-514350"/>
            <a:r>
              <a:rPr lang="en-US" dirty="0" smtClean="0"/>
              <a:t>It is a form of nonverbal communication. </a:t>
            </a:r>
          </a:p>
          <a:p>
            <a:pPr marL="971550" lvl="1" indent="-514350">
              <a:buNone/>
            </a:pPr>
            <a:endParaRPr lang="en-US" dirty="0" smtClean="0"/>
          </a:p>
          <a:p>
            <a:pPr marL="971550" lvl="1" indent="-514350"/>
            <a:r>
              <a:rPr lang="en-US" dirty="0" smtClean="0"/>
              <a:t>Kinesics may be defined as the study of the body movements, gestures, facial expressions, etc. as a means of communication.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inesis.png"/>
          <p:cNvPicPr>
            <a:picLocks noGrp="1" noChangeAspect="1"/>
          </p:cNvPicPr>
          <p:nvPr>
            <p:ph idx="1"/>
          </p:nvPr>
        </p:nvPicPr>
        <p:blipFill>
          <a:blip r:embed="rId2"/>
          <a:stretch>
            <a:fillRect/>
          </a:stretch>
        </p:blipFill>
        <p:spPr>
          <a:xfrm>
            <a:off x="2849638" y="170384"/>
            <a:ext cx="6545374" cy="637548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059"/>
            <a:ext cx="10515600" cy="5683904"/>
          </a:xfrm>
        </p:spPr>
        <p:txBody>
          <a:bodyPr/>
          <a:lstStyle/>
          <a:p>
            <a:pPr>
              <a:buNone/>
            </a:pPr>
            <a:r>
              <a:rPr lang="en-US" dirty="0" smtClean="0"/>
              <a:t>2. </a:t>
            </a:r>
            <a:r>
              <a:rPr lang="en-US" b="1" dirty="0" smtClean="0"/>
              <a:t>Facial Expressions</a:t>
            </a:r>
          </a:p>
          <a:p>
            <a:pPr lvl="1"/>
            <a:r>
              <a:rPr lang="en-US" dirty="0" smtClean="0"/>
              <a:t> </a:t>
            </a:r>
            <a:r>
              <a:rPr lang="en-US" dirty="0" smtClean="0"/>
              <a:t>Face is the most expressive part of the body. The types of facial expressions distinctly reveal happiness, sadness, fear and </a:t>
            </a:r>
            <a:r>
              <a:rPr lang="en-US" dirty="0" smtClean="0"/>
              <a:t>anger</a:t>
            </a:r>
          </a:p>
          <a:p>
            <a:pPr lvl="1"/>
            <a:r>
              <a:rPr lang="en-US" dirty="0" smtClean="0"/>
              <a:t>The expressions and their meaning are almost universal across cultures. </a:t>
            </a:r>
            <a:endParaRPr lang="en-US" dirty="0" smtClean="0"/>
          </a:p>
          <a:p>
            <a:pPr lvl="1"/>
            <a:r>
              <a:rPr lang="en-US" dirty="0" smtClean="0"/>
              <a:t>From the facial expressions of a speaker, it is possible to infer whether he is confident, excited, angry, shy, confused or tired. </a:t>
            </a:r>
            <a:endParaRPr lang="en-US" dirty="0" smtClean="0"/>
          </a:p>
          <a:p>
            <a:pPr lvl="1"/>
            <a:endParaRPr lang="en-US" dirty="0" smtClean="0"/>
          </a:p>
        </p:txBody>
      </p:sp>
      <p:pic>
        <p:nvPicPr>
          <p:cNvPr id="4" name="Content Placeholder 3" descr="facial expressions.png"/>
          <p:cNvPicPr>
            <a:picLocks noChangeAspect="1"/>
          </p:cNvPicPr>
          <p:nvPr/>
        </p:nvPicPr>
        <p:blipFill>
          <a:blip r:embed="rId2"/>
          <a:stretch>
            <a:fillRect/>
          </a:stretch>
        </p:blipFill>
        <p:spPr>
          <a:xfrm>
            <a:off x="3164541" y="2956490"/>
            <a:ext cx="6194612" cy="379874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33082"/>
            <a:ext cx="10515600" cy="5943881"/>
          </a:xfrm>
        </p:spPr>
        <p:txBody>
          <a:bodyPr>
            <a:normAutofit fontScale="92500" lnSpcReduction="20000"/>
          </a:bodyPr>
          <a:lstStyle/>
          <a:p>
            <a:pPr lvl="0">
              <a:buNone/>
            </a:pPr>
            <a:r>
              <a:rPr lang="en-US" b="1" dirty="0" smtClean="0"/>
              <a:t>3. </a:t>
            </a:r>
            <a:r>
              <a:rPr lang="en-US" b="1" u="sng" dirty="0" smtClean="0"/>
              <a:t>Eye </a:t>
            </a:r>
            <a:r>
              <a:rPr lang="en-US" b="1" u="sng" dirty="0" smtClean="0"/>
              <a:t>Contact (</a:t>
            </a:r>
            <a:r>
              <a:rPr lang="en-US" b="1" u="sng" dirty="0" err="1" smtClean="0"/>
              <a:t>Oculesics</a:t>
            </a:r>
            <a:r>
              <a:rPr lang="en-US" b="1" u="sng" dirty="0" smtClean="0"/>
              <a:t>)</a:t>
            </a:r>
          </a:p>
          <a:p>
            <a:pPr lvl="0">
              <a:buNone/>
            </a:pPr>
            <a:endParaRPr lang="en-US" b="1" u="sng" dirty="0" smtClean="0"/>
          </a:p>
          <a:p>
            <a:pPr lvl="1"/>
            <a:r>
              <a:rPr lang="en-US" dirty="0" err="1" smtClean="0"/>
              <a:t>Oculesics</a:t>
            </a:r>
            <a:r>
              <a:rPr lang="en-US" dirty="0" smtClean="0"/>
              <a:t> is the study of the role of eyes in nonverbal </a:t>
            </a:r>
            <a:r>
              <a:rPr lang="en-US" dirty="0" smtClean="0"/>
              <a:t>communication.</a:t>
            </a:r>
          </a:p>
          <a:p>
            <a:pPr lvl="1"/>
            <a:r>
              <a:rPr lang="en-US" dirty="0" err="1" smtClean="0"/>
              <a:t>Oculesics</a:t>
            </a:r>
            <a:r>
              <a:rPr lang="en-US" dirty="0" smtClean="0"/>
              <a:t> is one form of nonverbal communication, which is the transmission and reception of meaning between communicators without the use of words.</a:t>
            </a:r>
          </a:p>
          <a:p>
            <a:pPr lvl="1"/>
            <a:r>
              <a:rPr lang="en-US" dirty="0" smtClean="0"/>
              <a:t>It can include the environment around the communicators, the physical attributes or characteristics of the communicators, and also the behavior of the </a:t>
            </a:r>
            <a:r>
              <a:rPr lang="en-US" dirty="0" smtClean="0"/>
              <a:t>communicators</a:t>
            </a:r>
          </a:p>
          <a:p>
            <a:pPr lvl="1">
              <a:buNone/>
            </a:pPr>
            <a:endParaRPr lang="en-US" dirty="0" smtClean="0"/>
          </a:p>
          <a:p>
            <a:pPr lvl="0">
              <a:buNone/>
            </a:pPr>
            <a:r>
              <a:rPr lang="en-US" b="1" dirty="0" smtClean="0"/>
              <a:t>4. </a:t>
            </a:r>
            <a:r>
              <a:rPr lang="en-US" b="1" u="sng" dirty="0" err="1" smtClean="0"/>
              <a:t>Proxemics</a:t>
            </a:r>
            <a:r>
              <a:rPr lang="en-US" b="1" u="sng" dirty="0" smtClean="0"/>
              <a:t> </a:t>
            </a:r>
            <a:endParaRPr lang="en-US" dirty="0" smtClean="0"/>
          </a:p>
          <a:p>
            <a:pPr lvl="1"/>
            <a:r>
              <a:rPr lang="en-US" dirty="0" smtClean="0"/>
              <a:t> </a:t>
            </a:r>
            <a:r>
              <a:rPr lang="en-US" dirty="0" err="1" smtClean="0"/>
              <a:t>Proxemics</a:t>
            </a:r>
            <a:r>
              <a:rPr lang="en-US" dirty="0" smtClean="0"/>
              <a:t> refers to how people use and interpret space</a:t>
            </a:r>
            <a:r>
              <a:rPr lang="en-US" dirty="0" smtClean="0"/>
              <a:t>.</a:t>
            </a:r>
          </a:p>
          <a:p>
            <a:pPr lvl="1"/>
            <a:r>
              <a:rPr lang="en-US" dirty="0" smtClean="0"/>
              <a:t>While taking to an unknown person, we keep a safe distance and if come closer, we feel uncomfortable. But while conversing with a friend, this space, shrinks. </a:t>
            </a:r>
            <a:endParaRPr lang="en-US" dirty="0" smtClean="0"/>
          </a:p>
          <a:p>
            <a:pPr lvl="1"/>
            <a:r>
              <a:rPr lang="en-US" dirty="0" smtClean="0"/>
              <a:t>Thus</a:t>
            </a:r>
            <a:r>
              <a:rPr lang="en-US" dirty="0" smtClean="0"/>
              <a:t>, there are different space depending on the relationship between the persons communicating. </a:t>
            </a:r>
            <a:endParaRPr lang="en-US" dirty="0" smtClean="0"/>
          </a:p>
          <a:p>
            <a:pPr lvl="1"/>
            <a:r>
              <a:rPr lang="en-US" dirty="0" smtClean="0"/>
              <a:t>In </a:t>
            </a:r>
            <a:r>
              <a:rPr lang="en-US" dirty="0" smtClean="0"/>
              <a:t>general, there are four types of space people use while communicating. </a:t>
            </a:r>
            <a:endParaRPr lang="en-US" dirty="0" smtClean="0"/>
          </a:p>
          <a:p>
            <a:pPr marL="971550" lvl="1" indent="-514350">
              <a:buFont typeface="+mj-lt"/>
              <a:buAutoNum type="romanUcPeriod"/>
            </a:pPr>
            <a:r>
              <a:rPr lang="en-US" dirty="0" smtClean="0"/>
              <a:t>Public Space (12 Feet or more</a:t>
            </a:r>
            <a:r>
              <a:rPr lang="en-US" dirty="0" smtClean="0"/>
              <a:t>)</a:t>
            </a:r>
          </a:p>
          <a:p>
            <a:pPr marL="971550" lvl="1" indent="-514350">
              <a:buFont typeface="+mj-lt"/>
              <a:buAutoNum type="romanUcPeriod"/>
            </a:pPr>
            <a:r>
              <a:rPr lang="en-US" dirty="0" smtClean="0"/>
              <a:t>Social Space (4-12 Feet</a:t>
            </a:r>
            <a:r>
              <a:rPr lang="en-US" dirty="0" smtClean="0"/>
              <a:t>)</a:t>
            </a:r>
          </a:p>
          <a:p>
            <a:pPr marL="971550" lvl="1" indent="-514350">
              <a:buFont typeface="+mj-lt"/>
              <a:buAutoNum type="romanUcPeriod"/>
            </a:pPr>
            <a:r>
              <a:rPr lang="en-US" dirty="0" smtClean="0"/>
              <a:t>Personal Space (1.5 – 4 Feet</a:t>
            </a:r>
            <a:r>
              <a:rPr lang="en-US" dirty="0" smtClean="0"/>
              <a:t>)</a:t>
            </a:r>
          </a:p>
          <a:p>
            <a:pPr marL="971550" lvl="1" indent="-514350">
              <a:buFont typeface="+mj-lt"/>
              <a:buAutoNum type="romanUcPeriod"/>
            </a:pPr>
            <a:r>
              <a:rPr lang="en-US" dirty="0" smtClean="0"/>
              <a:t> </a:t>
            </a:r>
            <a:r>
              <a:rPr lang="en-US" dirty="0" smtClean="0"/>
              <a:t>Intimate Space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024"/>
            <a:ext cx="10515600" cy="5674939"/>
          </a:xfrm>
        </p:spPr>
        <p:txBody>
          <a:bodyPr>
            <a:normAutofit/>
          </a:bodyPr>
          <a:lstStyle/>
          <a:p>
            <a:pPr lvl="0">
              <a:buNone/>
            </a:pPr>
            <a:r>
              <a:rPr lang="en-US" b="1" dirty="0" smtClean="0"/>
              <a:t>5. </a:t>
            </a:r>
            <a:r>
              <a:rPr lang="en-US" b="1" u="sng" dirty="0" smtClean="0"/>
              <a:t>Appearance </a:t>
            </a:r>
            <a:r>
              <a:rPr lang="en-US" b="1" u="sng" dirty="0" smtClean="0"/>
              <a:t>and Artifacts</a:t>
            </a:r>
            <a:endParaRPr lang="en-US" dirty="0" smtClean="0"/>
          </a:p>
          <a:p>
            <a:pPr lvl="1"/>
            <a:r>
              <a:rPr lang="en-US" dirty="0" smtClean="0"/>
              <a:t>Personal </a:t>
            </a:r>
            <a:r>
              <a:rPr lang="en-US" dirty="0" smtClean="0"/>
              <a:t>appearance is a major factor used to judge a person simply because the first </a:t>
            </a:r>
            <a:r>
              <a:rPr lang="en-US" dirty="0" smtClean="0"/>
              <a:t>impression </a:t>
            </a:r>
            <a:r>
              <a:rPr lang="en-US" dirty="0" smtClean="0"/>
              <a:t>of a person is based on appearance. </a:t>
            </a:r>
            <a:endParaRPr lang="en-US" dirty="0" smtClean="0"/>
          </a:p>
          <a:p>
            <a:pPr lvl="1"/>
            <a:r>
              <a:rPr lang="en-US" dirty="0" smtClean="0"/>
              <a:t>People </a:t>
            </a:r>
            <a:r>
              <a:rPr lang="en-US" dirty="0" smtClean="0"/>
              <a:t>can change their appearance by changing their clothing styles, hairstyles, and other accessories or artifacts. </a:t>
            </a:r>
            <a:endParaRPr lang="en-US" dirty="0" smtClean="0"/>
          </a:p>
          <a:p>
            <a:pPr lvl="1"/>
            <a:r>
              <a:rPr lang="en-US" dirty="0" smtClean="0"/>
              <a:t>Non </a:t>
            </a:r>
            <a:r>
              <a:rPr lang="en-US" dirty="0" smtClean="0"/>
              <a:t>verbal communication confers a meaning that is transmitted by </a:t>
            </a:r>
            <a:r>
              <a:rPr lang="en-US" dirty="0" smtClean="0"/>
              <a:t>physical </a:t>
            </a:r>
            <a:r>
              <a:rPr lang="en-US" dirty="0" smtClean="0"/>
              <a:t>characteristics of the body, attire, and accessories</a:t>
            </a:r>
            <a:r>
              <a:rPr lang="en-US" dirty="0" smtClean="0"/>
              <a:t>.</a:t>
            </a:r>
          </a:p>
          <a:p>
            <a:pPr>
              <a:buNone/>
            </a:pPr>
            <a:endParaRPr lang="en-US" dirty="0" smtClean="0"/>
          </a:p>
          <a:p>
            <a:pPr lvl="0">
              <a:buNone/>
            </a:pPr>
            <a:r>
              <a:rPr lang="en-US" b="1" dirty="0" smtClean="0"/>
              <a:t>6. </a:t>
            </a:r>
            <a:r>
              <a:rPr lang="en-US" b="1" u="sng" dirty="0" smtClean="0"/>
              <a:t>Paralanguage</a:t>
            </a:r>
            <a:endParaRPr lang="en-US" dirty="0" smtClean="0"/>
          </a:p>
          <a:p>
            <a:pPr lvl="1"/>
            <a:r>
              <a:rPr lang="en-US" dirty="0" smtClean="0"/>
              <a:t>Paralanguage </a:t>
            </a:r>
            <a:r>
              <a:rPr lang="en-US" dirty="0" smtClean="0"/>
              <a:t>refers to the non-verbal elements of communication used to modify meaning and convey emotion. </a:t>
            </a:r>
            <a:endParaRPr lang="en-US" dirty="0" smtClean="0"/>
          </a:p>
          <a:p>
            <a:pPr lvl="1"/>
            <a:r>
              <a:rPr lang="en-US" dirty="0" smtClean="0"/>
              <a:t>It may </a:t>
            </a:r>
            <a:r>
              <a:rPr lang="en-US" dirty="0" smtClean="0"/>
              <a:t>be expressed consciously or </a:t>
            </a:r>
            <a:r>
              <a:rPr lang="en-US" dirty="0" smtClean="0"/>
              <a:t>unconsciously.</a:t>
            </a:r>
          </a:p>
          <a:p>
            <a:pPr lvl="1"/>
            <a:r>
              <a:rPr lang="en-US" dirty="0" smtClean="0"/>
              <a:t>I</a:t>
            </a:r>
            <a:r>
              <a:rPr lang="en-US" dirty="0" smtClean="0"/>
              <a:t>t </a:t>
            </a:r>
            <a:r>
              <a:rPr lang="en-US" dirty="0" smtClean="0"/>
              <a:t>includes the pitch, volume, and, in some cases, intonation of speech</a:t>
            </a: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235"/>
            <a:ext cx="10515600" cy="5728728"/>
          </a:xfrm>
        </p:spPr>
        <p:txBody>
          <a:bodyPr/>
          <a:lstStyle/>
          <a:p>
            <a:pPr>
              <a:buNone/>
            </a:pPr>
            <a:r>
              <a:rPr lang="en-US" b="1" cap="all" dirty="0" smtClean="0"/>
              <a:t>7. </a:t>
            </a:r>
            <a:r>
              <a:rPr lang="en-US" b="1" u="sng" cap="all" dirty="0" smtClean="0"/>
              <a:t>CHRONEMICS</a:t>
            </a:r>
            <a:r>
              <a:rPr lang="en-US" b="1" u="sng" cap="all" dirty="0" smtClean="0"/>
              <a:t>:</a:t>
            </a:r>
          </a:p>
          <a:p>
            <a:pPr lvl="1"/>
            <a:r>
              <a:rPr lang="en-US" dirty="0" smtClean="0"/>
              <a:t>It is the study of the use of time in nonverbal Communication. The way we perceive time, structure our time and react to time is a powerful communication tool, and also helps set the stage for the communication process.</a:t>
            </a:r>
          </a:p>
          <a:p>
            <a:pPr lvl="1"/>
            <a:r>
              <a:rPr lang="en-US" dirty="0" smtClean="0"/>
              <a:t>Across cultures, time perception plays a large role in the nonverbal communication process. Time perceptions include punctuality, willingness to wait, and interactions.</a:t>
            </a:r>
          </a:p>
          <a:p>
            <a:pPr lvl="1"/>
            <a:r>
              <a:rPr lang="en-US" dirty="0" smtClean="0"/>
              <a:t>The use of time can affect lifestyles, daily agendas, speed of speech, movements and also how long people are willing to listen.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600903"/>
          </a:xfrm>
        </p:spPr>
        <p:txBody>
          <a:bodyPr>
            <a:normAutofit fontScale="90000"/>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690282" y="878541"/>
            <a:ext cx="10465398" cy="5397972"/>
          </a:xfrm>
        </p:spPr>
        <p:txBody>
          <a:bodyPr>
            <a:noAutofit/>
          </a:bodyPr>
          <a:lstStyle/>
          <a:p>
            <a:pPr marL="0" indent="0" algn="just">
              <a:lnSpc>
                <a:spcPct val="150000"/>
              </a:lnSpc>
              <a:buNone/>
            </a:pPr>
            <a:r>
              <a:rPr lang="en-IN" sz="2400" b="1" dirty="0"/>
              <a:t>Media for Downward Communication</a:t>
            </a:r>
          </a:p>
          <a:p>
            <a:pPr marL="0" indent="0" algn="just">
              <a:lnSpc>
                <a:spcPct val="150000"/>
              </a:lnSpc>
            </a:pPr>
            <a:r>
              <a:rPr lang="en-IN" sz="2400" dirty="0"/>
              <a:t>Downward communication may be both oral and written</a:t>
            </a:r>
            <a:r>
              <a:rPr lang="en-IN" sz="2400" dirty="0" smtClean="0"/>
              <a:t>.</a:t>
            </a:r>
          </a:p>
          <a:p>
            <a:pPr marL="0" indent="0" algn="just">
              <a:lnSpc>
                <a:spcPct val="150000"/>
              </a:lnSpc>
            </a:pPr>
            <a:r>
              <a:rPr lang="en-IN" sz="2400" dirty="0" smtClean="0"/>
              <a:t> </a:t>
            </a:r>
            <a:r>
              <a:rPr lang="en-IN" sz="2400" dirty="0"/>
              <a:t>Important directives to initiate actions may be communicated through </a:t>
            </a:r>
            <a:r>
              <a:rPr lang="en-IN" sz="2400" dirty="0" smtClean="0"/>
              <a:t>letters;</a:t>
            </a:r>
          </a:p>
          <a:p>
            <a:pPr marL="0" indent="0" algn="just">
              <a:lnSpc>
                <a:spcPct val="150000"/>
              </a:lnSpc>
            </a:pPr>
            <a:r>
              <a:rPr lang="en-IN" sz="2400" dirty="0" smtClean="0"/>
              <a:t>P</a:t>
            </a:r>
            <a:r>
              <a:rPr lang="en-IN" sz="2400" dirty="0" smtClean="0"/>
              <a:t>olicies </a:t>
            </a:r>
            <a:r>
              <a:rPr lang="en-IN" sz="2400" dirty="0"/>
              <a:t>and procedures may be announced through circulars, house organs, manuals, bulletins, etc.; </a:t>
            </a:r>
            <a:endParaRPr lang="en-IN" sz="2400" dirty="0" smtClean="0"/>
          </a:p>
          <a:p>
            <a:pPr marL="0" indent="0" algn="just">
              <a:lnSpc>
                <a:spcPct val="150000"/>
              </a:lnSpc>
            </a:pPr>
            <a:r>
              <a:rPr lang="en-IN" sz="2400" dirty="0" smtClean="0"/>
              <a:t>Annual </a:t>
            </a:r>
            <a:r>
              <a:rPr lang="en-IN" sz="2400" dirty="0"/>
              <a:t>reports may be found suitable for acquainting the lower staff with the activities and achievements of the organization during the year; </a:t>
            </a:r>
            <a:endParaRPr lang="en-IN" sz="2400" dirty="0" smtClean="0"/>
          </a:p>
          <a:p>
            <a:pPr marL="0" indent="0" algn="just">
              <a:lnSpc>
                <a:spcPct val="150000"/>
              </a:lnSpc>
            </a:pPr>
            <a:r>
              <a:rPr lang="en-IN" sz="2400" dirty="0" smtClean="0"/>
              <a:t>P</a:t>
            </a:r>
            <a:r>
              <a:rPr lang="en-IN" sz="2400" dirty="0" smtClean="0"/>
              <a:t>osters </a:t>
            </a:r>
            <a:r>
              <a:rPr lang="en-IN" sz="2400" dirty="0"/>
              <a:t>may be used to pass on miscellaneous information. </a:t>
            </a:r>
          </a:p>
          <a:p>
            <a:pPr marL="0" indent="0" algn="just">
              <a:lnSpc>
                <a:spcPct val="150000"/>
              </a:lnSpc>
              <a:buNone/>
            </a:pPr>
            <a:endParaRPr lang="en-IN" sz="2400" dirty="0"/>
          </a:p>
        </p:txBody>
      </p:sp>
    </p:spTree>
    <p:extLst>
      <p:ext uri="{BB962C8B-B14F-4D97-AF65-F5344CB8AC3E}">
        <p14:creationId xmlns:p14="http://schemas.microsoft.com/office/powerpoint/2010/main" xmlns="" val="108638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380565"/>
            <a:ext cx="10058400" cy="4895947"/>
          </a:xfrm>
        </p:spPr>
        <p:txBody>
          <a:bodyPr>
            <a:normAutofit/>
          </a:bodyPr>
          <a:lstStyle/>
          <a:p>
            <a:pPr marL="0" indent="0" algn="just">
              <a:lnSpc>
                <a:spcPct val="150000"/>
              </a:lnSpc>
              <a:buNone/>
            </a:pPr>
            <a:r>
              <a:rPr lang="en-IN" sz="2000" b="1" dirty="0"/>
              <a:t>Limitations of Downward Communication</a:t>
            </a:r>
          </a:p>
          <a:p>
            <a:pPr marL="457200" indent="-457200" algn="just">
              <a:lnSpc>
                <a:spcPct val="150000"/>
              </a:lnSpc>
              <a:buClrTx/>
              <a:buFont typeface="+mj-lt"/>
              <a:buAutoNum type="arabicPeriod"/>
            </a:pPr>
            <a:r>
              <a:rPr lang="en-IN" sz="2000" b="1" i="1" dirty="0" smtClean="0"/>
              <a:t>Under-communication </a:t>
            </a:r>
            <a:r>
              <a:rPr lang="en-IN" sz="2000" b="1" i="1" dirty="0"/>
              <a:t>and over-communication</a:t>
            </a:r>
            <a:r>
              <a:rPr lang="en-IN" sz="2000" b="1" dirty="0"/>
              <a:t>: </a:t>
            </a:r>
            <a:r>
              <a:rPr lang="en-IN" sz="2000" dirty="0"/>
              <a:t>Downward communication is often marred by either under-communication or over-communication. Under-communication may involve incomplete instructions, which will inevitably lead to unsatisfactory performance. Over-communication or talking too much, on the other hand, may lead to the leakage of confidential information, or the message may get lost in a jungle of irrelevant details.</a:t>
            </a:r>
          </a:p>
        </p:txBody>
      </p:sp>
    </p:spTree>
    <p:extLst>
      <p:ext uri="{BB962C8B-B14F-4D97-AF65-F5344CB8AC3E}">
        <p14:creationId xmlns:p14="http://schemas.microsoft.com/office/powerpoint/2010/main" xmlns="" val="312495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b="1" i="1" dirty="0"/>
              <a:t>Delay</a:t>
            </a:r>
            <a:r>
              <a:rPr lang="en-IN" sz="2000" b="1" dirty="0"/>
              <a:t>: </a:t>
            </a:r>
            <a:r>
              <a:rPr lang="en-IN" sz="2000" dirty="0"/>
              <a:t>The lines of communication in downward communication being very long, transmitting information to the lowest worker is a time-consuming process. By the time information reaches them, it may have lost much of its significance, or it may have caused damaging delay.</a:t>
            </a:r>
          </a:p>
          <a:p>
            <a:pPr marL="457200" indent="-457200" algn="just">
              <a:lnSpc>
                <a:spcPct val="150000"/>
              </a:lnSpc>
              <a:buClrTx/>
              <a:buFont typeface="+mj-lt"/>
              <a:buAutoNum type="arabicPeriod" startAt="2"/>
            </a:pPr>
            <a:endParaRPr lang="en-IN" sz="2000" dirty="0"/>
          </a:p>
          <a:p>
            <a:pPr marL="457200" indent="-457200" algn="just">
              <a:lnSpc>
                <a:spcPct val="150000"/>
              </a:lnSpc>
              <a:buClrTx/>
              <a:buFont typeface="+mj-lt"/>
              <a:buAutoNum type="arabicPeriod" startAt="2"/>
            </a:pPr>
            <a:r>
              <a:rPr lang="en-IN" sz="2000" b="1" i="1" dirty="0"/>
              <a:t>Loss of Information</a:t>
            </a:r>
            <a:r>
              <a:rPr lang="en-IN" sz="2000" b="1" dirty="0"/>
              <a:t>: </a:t>
            </a:r>
            <a:r>
              <a:rPr lang="en-IN" sz="2000" dirty="0"/>
              <a:t>Unless the communication is fully written, it is not likely to be transmitted downwards in its entirety. A part of it is almost certain to be lost.</a:t>
            </a:r>
            <a:endParaRPr lang="en-IN" sz="2000" i="1" dirty="0"/>
          </a:p>
        </p:txBody>
      </p:sp>
    </p:spTree>
    <p:extLst>
      <p:ext uri="{BB962C8B-B14F-4D97-AF65-F5344CB8AC3E}">
        <p14:creationId xmlns:p14="http://schemas.microsoft.com/office/powerpoint/2010/main" xmlns="" val="96182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524001"/>
            <a:ext cx="10058400" cy="4752512"/>
          </a:xfrm>
        </p:spPr>
        <p:txBody>
          <a:bodyPr>
            <a:normAutofit fontScale="77500" lnSpcReduction="20000"/>
          </a:bodyPr>
          <a:lstStyle/>
          <a:p>
            <a:pPr marL="457200" indent="-457200" algn="just">
              <a:lnSpc>
                <a:spcPct val="150000"/>
              </a:lnSpc>
              <a:buClrTx/>
              <a:buFont typeface="+mj-lt"/>
              <a:buAutoNum type="arabicPeriod" startAt="3"/>
            </a:pPr>
            <a:r>
              <a:rPr lang="en-IN" b="1" i="1" dirty="0"/>
              <a:t>Distortion</a:t>
            </a:r>
            <a:r>
              <a:rPr lang="en-IN" b="1" dirty="0"/>
              <a:t>: </a:t>
            </a:r>
            <a:r>
              <a:rPr lang="en-IN" dirty="0"/>
              <a:t>In long lines of communication, information is not only lost but even distorted. Exaggerating, making under-statements, giving unconscious twists to facts are a part of human nature. Whenever a piece of information passes on from one individual to another, it loses a little of its authenticity. By the time it reaches its destination, it may not contain even an iota of truth.</a:t>
            </a:r>
          </a:p>
          <a:p>
            <a:pPr marL="457200" indent="-457200" algn="just">
              <a:lnSpc>
                <a:spcPct val="150000"/>
              </a:lnSpc>
              <a:buClrTx/>
              <a:buFont typeface="+mj-lt"/>
              <a:buAutoNum type="arabicPeriod" startAt="3"/>
            </a:pPr>
            <a:r>
              <a:rPr lang="en-IN" b="1" i="1" dirty="0"/>
              <a:t>Built-in resistance</a:t>
            </a:r>
            <a:r>
              <a:rPr lang="en-IN" b="1" dirty="0"/>
              <a:t>: </a:t>
            </a:r>
            <a:r>
              <a:rPr lang="en-IN" dirty="0"/>
              <a:t>Downward communication smacks of too much authoritarianism. The subordinates do not get any opportunity of participating in the decision-making process. They are expected to receive the policy decisions and directives without questioning their appropriateness, utility or validity, which they </a:t>
            </a:r>
            <a:r>
              <a:rPr lang="en-IN" dirty="0" smtClean="0"/>
              <a:t>dislike.</a:t>
            </a:r>
            <a:endParaRPr lang="en-IN" i="1" dirty="0"/>
          </a:p>
        </p:txBody>
      </p:sp>
    </p:spTree>
    <p:extLst>
      <p:ext uri="{BB962C8B-B14F-4D97-AF65-F5344CB8AC3E}">
        <p14:creationId xmlns:p14="http://schemas.microsoft.com/office/powerpoint/2010/main" xmlns="" val="364985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000" b="1" dirty="0"/>
              <a:t>Essentials of Downward Communication</a:t>
            </a:r>
          </a:p>
          <a:p>
            <a:pPr marL="457200" indent="-457200" algn="just">
              <a:lnSpc>
                <a:spcPct val="150000"/>
              </a:lnSpc>
              <a:buClrTx/>
              <a:buFont typeface="+mj-lt"/>
              <a:buAutoNum type="arabicPeriod"/>
            </a:pPr>
            <a:r>
              <a:rPr lang="en-IN" sz="2000" dirty="0"/>
              <a:t>Managers should keep themselves well informed of the objectives, activities and achievements of their organization. If they are themselves in possession of adequate information, they will be able to transmit information to their subordinates in an effective manner.</a:t>
            </a:r>
          </a:p>
          <a:p>
            <a:pPr marL="457200" indent="-457200" algn="just">
              <a:lnSpc>
                <a:spcPct val="150000"/>
              </a:lnSpc>
              <a:buClrTx/>
              <a:buFont typeface="+mj-lt"/>
              <a:buAutoNum type="arabicPeriod"/>
            </a:pPr>
            <a:r>
              <a:rPr lang="en-IN" sz="2000" dirty="0"/>
              <a:t>Managers must work according to a communication plan. They must decide beforehand how much information is to be communicated and at what time. This will ensure that there is neither a communication gap, nor over-communication or under-communication.</a:t>
            </a:r>
          </a:p>
        </p:txBody>
      </p:sp>
    </p:spTree>
    <p:extLst>
      <p:ext uri="{BB962C8B-B14F-4D97-AF65-F5344CB8AC3E}">
        <p14:creationId xmlns:p14="http://schemas.microsoft.com/office/powerpoint/2010/main" xmlns="" val="2694322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DOWNWARD COMMUNICATION</a:t>
            </a:r>
          </a:p>
        </p:txBody>
      </p:sp>
      <p:sp>
        <p:nvSpPr>
          <p:cNvPr id="3" name="Content Placeholder 2">
            <a:extLst>
              <a:ext uri="{FF2B5EF4-FFF2-40B4-BE49-F238E27FC236}">
                <a16:creationId xmlns:a16="http://schemas.microsoft.com/office/drawing/2014/main" xmlns="" id="{B97C94DA-1A94-4AD3-89C5-415040503788}"/>
              </a:ext>
            </a:extLst>
          </p:cNvPr>
          <p:cNvSpPr>
            <a:spLocks noGrp="1"/>
          </p:cNvSpPr>
          <p:nvPr>
            <p:ph idx="1"/>
          </p:nvPr>
        </p:nvSpPr>
        <p:spPr>
          <a:xfrm>
            <a:off x="1097280" y="1845733"/>
            <a:ext cx="10058400" cy="4430779"/>
          </a:xfrm>
        </p:spPr>
        <p:txBody>
          <a:bodyPr>
            <a:normAutofit/>
          </a:bodyPr>
          <a:lstStyle/>
          <a:p>
            <a:pPr marL="0" indent="0" algn="just">
              <a:lnSpc>
                <a:spcPct val="150000"/>
              </a:lnSpc>
              <a:buNone/>
            </a:pPr>
            <a:r>
              <a:rPr lang="en-IN" sz="2000" b="1" dirty="0"/>
              <a:t>Essentials of Downward Communication</a:t>
            </a:r>
          </a:p>
          <a:p>
            <a:pPr marL="457200" indent="-457200" algn="just">
              <a:lnSpc>
                <a:spcPct val="150000"/>
              </a:lnSpc>
              <a:buClrTx/>
              <a:buFont typeface="+mj-lt"/>
              <a:buAutoNum type="arabicPeriod" startAt="3"/>
            </a:pPr>
            <a:r>
              <a:rPr lang="en-IN" sz="2000" dirty="0"/>
              <a:t>There should not be over-concentration of authority at the highest level. If an organization is so structured that orders and instructions can originated at various levels, the lines of communication will be shortened. Downward flow will gain momentum. Delays will be eliminated. Loss of information and the possibility of distortion will be minimized, if not fully checked.</a:t>
            </a:r>
          </a:p>
          <a:p>
            <a:pPr marL="457200" indent="-457200" algn="just">
              <a:lnSpc>
                <a:spcPct val="150000"/>
              </a:lnSpc>
              <a:buClrTx/>
              <a:buFont typeface="+mj-lt"/>
              <a:buAutoNum type="arabicPeriod" startAt="3"/>
            </a:pPr>
            <a:r>
              <a:rPr lang="en-IN" sz="2000" dirty="0"/>
              <a:t>Information must be passed on to the correct person in the hierarchy. </a:t>
            </a:r>
          </a:p>
        </p:txBody>
      </p:sp>
    </p:spTree>
    <p:extLst>
      <p:ext uri="{BB962C8B-B14F-4D97-AF65-F5344CB8AC3E}">
        <p14:creationId xmlns:p14="http://schemas.microsoft.com/office/powerpoint/2010/main" xmlns="" val="11319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3514</Words>
  <Application>Microsoft Office PowerPoint</Application>
  <PresentationFormat>Custom</PresentationFormat>
  <Paragraphs>191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COMMUNICATION</vt:lpstr>
      <vt:lpstr>Human Communication </vt:lpstr>
      <vt:lpstr>DOWNWARD COMMUNICATION</vt:lpstr>
      <vt:lpstr>DOWNWARD COMMUNICATION</vt:lpstr>
      <vt:lpstr>DOWNWARD COMMUNICATION</vt:lpstr>
      <vt:lpstr>DOWNWARD COMMUNICATION</vt:lpstr>
      <vt:lpstr>DOWNWARD COMMUNICATION</vt:lpstr>
      <vt:lpstr>DOWNWARD COMMUNICATION</vt:lpstr>
      <vt:lpstr>DOWNWARD COMMUNICATION</vt:lpstr>
      <vt:lpstr>UPWARD COMMUNICATION</vt:lpstr>
      <vt:lpstr>UPWARD COMMUNICATION</vt:lpstr>
      <vt:lpstr>UPWARD COMMUNICATION</vt:lpstr>
      <vt:lpstr>UPWARD COMMUNICATION</vt:lpstr>
      <vt:lpstr>UPWARD COMMUNICATION</vt:lpstr>
      <vt:lpstr>UPWARD COMMUNICATION</vt:lpstr>
      <vt:lpstr>UPWARD COMMUNICATION</vt:lpstr>
      <vt:lpstr>UPWARD COMMUNICATION</vt:lpstr>
      <vt:lpstr>UPWARD COMMUNICATION</vt:lpstr>
      <vt:lpstr>HORIZONTAL COMMUNICATION</vt:lpstr>
      <vt:lpstr>HORIZONTAL COMMUNICATION</vt:lpstr>
      <vt:lpstr>CONSENSUS</vt:lpstr>
      <vt:lpstr>CONSENSUS</vt:lpstr>
      <vt:lpstr>CONSENSUS</vt:lpstr>
      <vt:lpstr>CONSENSUS</vt:lpstr>
      <vt:lpstr>CONSENSUS</vt:lpstr>
      <vt:lpstr>GRAPEVINE</vt:lpstr>
      <vt:lpstr>GRAPEVINE</vt:lpstr>
      <vt:lpstr>GRAPEVINE</vt:lpstr>
      <vt:lpstr>GRAPEVINE</vt:lpstr>
      <vt:lpstr>GRAPEVINE</vt:lpstr>
      <vt:lpstr>GRAPEVINE</vt:lpstr>
      <vt:lpstr>GRAPEVINE</vt:lpstr>
      <vt:lpstr>NON VERBAL COMMUNICATION</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Chandrama Swain</dc:creator>
  <cp:lastModifiedBy>Sushmitha Ragesh</cp:lastModifiedBy>
  <cp:revision>23</cp:revision>
  <dcterms:created xsi:type="dcterms:W3CDTF">2020-10-31T15:51:32Z</dcterms:created>
  <dcterms:modified xsi:type="dcterms:W3CDTF">2023-08-25T07:22:35Z</dcterms:modified>
</cp:coreProperties>
</file>