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1" r:id="rId3"/>
    <p:sldId id="263" r:id="rId4"/>
    <p:sldId id="264" r:id="rId5"/>
    <p:sldId id="293" r:id="rId6"/>
    <p:sldId id="292" r:id="rId7"/>
    <p:sldId id="290" r:id="rId8"/>
    <p:sldId id="295" r:id="rId9"/>
    <p:sldId id="296" r:id="rId10"/>
    <p:sldId id="300" r:id="rId11"/>
    <p:sldId id="297" r:id="rId12"/>
    <p:sldId id="298" r:id="rId13"/>
    <p:sldId id="299" r:id="rId14"/>
    <p:sldId id="278" r:id="rId15"/>
  </p:sldIdLst>
  <p:sldSz cx="18288000" cy="10287000"/>
  <p:notesSz cx="6858000" cy="9144000"/>
  <p:embeddedFontLst>
    <p:embeddedFont>
      <p:font typeface="Calibri" pitchFamily="34" charset="0"/>
      <p:regular r:id="rId17"/>
      <p:bold r:id="rId18"/>
      <p:italic r:id="rId19"/>
      <p:boldItalic r:id="rId20"/>
    </p:embeddedFont>
    <p:embeddedFont>
      <p:font typeface="Roboto" charset="0"/>
      <p:regular r:id="rId21"/>
      <p:bold r:id="rId22"/>
      <p:italic r:id="rId23"/>
      <p:boldItalic r:id="rId24"/>
    </p:embeddedFont>
    <p:embeddedFont>
      <p:font typeface="Century Schoolbook" pitchFamily="18" charset="0"/>
      <p:regular r:id="rId25"/>
      <p:bold r:id="rId26"/>
      <p:italic r:id="rId27"/>
      <p:boldItalic r:id="rId28"/>
    </p:embeddedFont>
    <p:embeddedFont>
      <p:font typeface="Playfair Display Black" charset="0"/>
      <p:bold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098D140-4961-4532-BD58-4F3D4F08A97D}">
  <a:tblStyle styleId="{B098D140-4961-4532-BD58-4F3D4F08A9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558" autoAdjust="0"/>
  </p:normalViewPr>
  <p:slideViewPr>
    <p:cSldViewPr snapToGrid="0">
      <p:cViewPr>
        <p:scale>
          <a:sx n="50" d="100"/>
          <a:sy n="50" d="100"/>
        </p:scale>
        <p:origin x="-344" y="1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52738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32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3"/>
          <p:cNvCxnSpPr/>
          <p:nvPr/>
        </p:nvCxnSpPr>
        <p:spPr>
          <a:xfrm rot="-5400000">
            <a:off x="-4059167" y="4327520"/>
            <a:ext cx="13354541" cy="0"/>
          </a:xfrm>
          <a:prstGeom prst="straightConnector1">
            <a:avLst/>
          </a:prstGeom>
          <a:noFill/>
          <a:ln w="38100" cap="flat" cmpd="sng">
            <a:solidFill>
              <a:srgbClr val="4DA1A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85;p13"/>
          <p:cNvCxnSpPr/>
          <p:nvPr/>
        </p:nvCxnSpPr>
        <p:spPr>
          <a:xfrm rot="-5400000">
            <a:off x="-3091580" y="4175120"/>
            <a:ext cx="13354541" cy="0"/>
          </a:xfrm>
          <a:prstGeom prst="straightConnector1">
            <a:avLst/>
          </a:prstGeom>
          <a:noFill/>
          <a:ln w="38100" cap="flat" cmpd="sng">
            <a:solidFill>
              <a:srgbClr val="FF9F1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" name="Google Shape;86;p13"/>
          <p:cNvCxnSpPr/>
          <p:nvPr/>
        </p:nvCxnSpPr>
        <p:spPr>
          <a:xfrm rot="-5400000">
            <a:off x="-2016971" y="4327520"/>
            <a:ext cx="13354541" cy="0"/>
          </a:xfrm>
          <a:prstGeom prst="straightConnector1">
            <a:avLst/>
          </a:prstGeom>
          <a:noFill/>
          <a:ln w="38100" cap="flat" cmpd="sng">
            <a:solidFill>
              <a:srgbClr val="6874E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7" name="Google Shape;87;p13"/>
          <p:cNvGrpSpPr/>
          <p:nvPr/>
        </p:nvGrpSpPr>
        <p:grpSpPr>
          <a:xfrm>
            <a:off x="1028700" y="884039"/>
            <a:ext cx="16230600" cy="8374261"/>
            <a:chOff x="0" y="-38100"/>
            <a:chExt cx="4274726" cy="2205567"/>
          </a:xfrm>
        </p:grpSpPr>
        <p:sp>
          <p:nvSpPr>
            <p:cNvPr id="88" name="Google Shape;88;p1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just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13"/>
          <p:cNvGrpSpPr/>
          <p:nvPr/>
        </p:nvGrpSpPr>
        <p:grpSpPr>
          <a:xfrm>
            <a:off x="12385106" y="6084623"/>
            <a:ext cx="4476247" cy="5509227"/>
            <a:chOff x="0" y="0"/>
            <a:chExt cx="5968330" cy="7345637"/>
          </a:xfrm>
        </p:grpSpPr>
        <p:grpSp>
          <p:nvGrpSpPr>
            <p:cNvPr id="92" name="Google Shape;92;p13"/>
            <p:cNvGrpSpPr/>
            <p:nvPr/>
          </p:nvGrpSpPr>
          <p:grpSpPr>
            <a:xfrm>
              <a:off x="0" y="0"/>
              <a:ext cx="5968330" cy="7345637"/>
              <a:chOff x="0" y="0"/>
              <a:chExt cx="660400" cy="812800"/>
            </a:xfrm>
          </p:grpSpPr>
          <p:sp>
            <p:nvSpPr>
              <p:cNvPr id="93" name="Google Shape;93;p1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13"/>
            <p:cNvGrpSpPr/>
            <p:nvPr/>
          </p:nvGrpSpPr>
          <p:grpSpPr>
            <a:xfrm>
              <a:off x="348677" y="429141"/>
              <a:ext cx="5270975" cy="6487354"/>
              <a:chOff x="0" y="0"/>
              <a:chExt cx="660400" cy="812800"/>
            </a:xfrm>
          </p:grpSpPr>
          <p:sp>
            <p:nvSpPr>
              <p:cNvPr id="96" name="Google Shape;96;p1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Google Shape;98;p13"/>
            <p:cNvGrpSpPr/>
            <p:nvPr/>
          </p:nvGrpSpPr>
          <p:grpSpPr>
            <a:xfrm>
              <a:off x="692894" y="852793"/>
              <a:ext cx="4582541" cy="5640050"/>
              <a:chOff x="0" y="0"/>
              <a:chExt cx="660400" cy="812800"/>
            </a:xfrm>
          </p:grpSpPr>
          <p:sp>
            <p:nvSpPr>
              <p:cNvPr id="99" name="Google Shape;99;p1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101" name="Google Shape;101;p13"/>
          <p:cNvCxnSpPr/>
          <p:nvPr/>
        </p:nvCxnSpPr>
        <p:spPr>
          <a:xfrm>
            <a:off x="1572502" y="2049336"/>
            <a:ext cx="13354541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2" name="Google Shape;102;p13"/>
          <p:cNvGrpSpPr/>
          <p:nvPr/>
        </p:nvGrpSpPr>
        <p:grpSpPr>
          <a:xfrm>
            <a:off x="15328896" y="1678999"/>
            <a:ext cx="406823" cy="408647"/>
            <a:chOff x="1813" y="0"/>
            <a:chExt cx="809173" cy="812800"/>
          </a:xfrm>
        </p:grpSpPr>
        <p:sp>
          <p:nvSpPr>
            <p:cNvPr id="103" name="Google Shape;103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13"/>
          <p:cNvGrpSpPr/>
          <p:nvPr/>
        </p:nvGrpSpPr>
        <p:grpSpPr>
          <a:xfrm>
            <a:off x="15892570" y="1678999"/>
            <a:ext cx="406823" cy="408647"/>
            <a:chOff x="1813" y="0"/>
            <a:chExt cx="809173" cy="812800"/>
          </a:xfrm>
        </p:grpSpPr>
        <p:sp>
          <p:nvSpPr>
            <p:cNvPr id="106" name="Google Shape;106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" name="Google Shape;108;p13"/>
          <p:cNvGrpSpPr/>
          <p:nvPr/>
        </p:nvGrpSpPr>
        <p:grpSpPr>
          <a:xfrm>
            <a:off x="16453618" y="1678999"/>
            <a:ext cx="406823" cy="408647"/>
            <a:chOff x="1813" y="0"/>
            <a:chExt cx="809173" cy="812800"/>
          </a:xfrm>
        </p:grpSpPr>
        <p:sp>
          <p:nvSpPr>
            <p:cNvPr id="109" name="Google Shape;109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571750" y="1013980"/>
            <a:ext cx="11612246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buClrTx/>
            </a:pPr>
            <a:r>
              <a:rPr lang="en-US" sz="3200" b="1" kern="1200" dirty="0">
                <a:solidFill>
                  <a:schemeClr val="tx1"/>
                </a:solidFill>
                <a:latin typeface="+mj-lt"/>
              </a:rPr>
              <a:t>PMAS-Arid Agriculture University Rawalpindi</a:t>
            </a:r>
          </a:p>
          <a:p>
            <a:pPr lvl="0" algn="ctr">
              <a:buClrTx/>
            </a:pPr>
            <a:r>
              <a:rPr lang="en-US" sz="2400" b="1" kern="1200" dirty="0">
                <a:solidFill>
                  <a:schemeClr val="tx1"/>
                </a:solidFill>
                <a:latin typeface="+mj-lt"/>
              </a:rPr>
              <a:t>University Institute of Information Technology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55024" y="5234633"/>
            <a:ext cx="429064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just">
              <a:buClrTx/>
            </a:pPr>
            <a:r>
              <a:rPr lang="en-US" sz="2000" b="1" kern="1200" dirty="0" err="1">
                <a:solidFill>
                  <a:prstClr val="black"/>
                </a:solidFill>
                <a:latin typeface="+mn-lt"/>
                <a:ea typeface="+mn-ea"/>
                <a:cs typeface="+mn-cs"/>
              </a:rPr>
              <a:t>Talha</a:t>
            </a:r>
            <a:r>
              <a:rPr lang="en-US" sz="2000" b="1" kern="1200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b="1" kern="1200" dirty="0" err="1">
                <a:solidFill>
                  <a:prstClr val="black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2000" b="1" kern="1200" dirty="0" err="1" smtClean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adeem</a:t>
            </a:r>
            <a:r>
              <a:rPr lang="en-US" sz="2000" b="1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b="1" kern="1200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(21-ARID-476)</a:t>
            </a:r>
          </a:p>
          <a:p>
            <a:pPr lvl="0" algn="just">
              <a:buClrTx/>
            </a:pPr>
            <a:r>
              <a:rPr lang="en-US" sz="2000" b="1" kern="1200" dirty="0" err="1">
                <a:solidFill>
                  <a:prstClr val="black"/>
                </a:solidFill>
                <a:latin typeface="+mn-lt"/>
                <a:ea typeface="+mn-ea"/>
                <a:cs typeface="+mn-cs"/>
              </a:rPr>
              <a:t>Summiya</a:t>
            </a:r>
            <a:r>
              <a:rPr lang="en-US" sz="2000" b="1" kern="1200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b="1" kern="1200" dirty="0" err="1">
                <a:solidFill>
                  <a:prstClr val="black"/>
                </a:solidFill>
                <a:latin typeface="+mn-lt"/>
                <a:ea typeface="+mn-ea"/>
                <a:cs typeface="+mn-cs"/>
              </a:rPr>
              <a:t>Ejaz</a:t>
            </a:r>
            <a:r>
              <a:rPr lang="en-US" sz="2000" b="1" kern="1200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 (21-ARID-514)</a:t>
            </a:r>
          </a:p>
          <a:p>
            <a:pPr lvl="0" algn="just">
              <a:buClrTx/>
            </a:pPr>
            <a:r>
              <a:rPr lang="en-US" sz="2000" b="1" kern="1200" dirty="0" err="1">
                <a:solidFill>
                  <a:prstClr val="black"/>
                </a:solidFill>
                <a:latin typeface="+mn-lt"/>
                <a:ea typeface="+mn-ea"/>
                <a:cs typeface="+mn-cs"/>
              </a:rPr>
              <a:t>Shehnaz</a:t>
            </a:r>
            <a:r>
              <a:rPr lang="en-US" sz="2000" b="1" kern="1200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b="1" kern="1200" dirty="0" err="1">
                <a:solidFill>
                  <a:prstClr val="black"/>
                </a:solidFill>
                <a:latin typeface="+mn-lt"/>
                <a:ea typeface="+mn-ea"/>
                <a:cs typeface="+mn-cs"/>
              </a:rPr>
              <a:t>Bibi</a:t>
            </a:r>
            <a:r>
              <a:rPr lang="en-US" sz="2000" b="1" kern="1200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 (21-ARID-511</a:t>
            </a:r>
            <a:r>
              <a:rPr lang="en-US" sz="2000" b="1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algn="ctr"/>
            <a:endParaRPr lang="en-US" sz="2000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79461" y="4643040"/>
            <a:ext cx="35140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ts val="600"/>
              </a:spcBef>
              <a:buClr>
                <a:srgbClr val="4F81BD"/>
              </a:buClr>
              <a:buSzPct val="70000"/>
            </a:pPr>
            <a:r>
              <a:rPr lang="en-US" sz="28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GROUP MEMBERS</a:t>
            </a:r>
            <a:r>
              <a:rPr lang="en-US" sz="2800" b="1" kern="1200" dirty="0">
                <a:solidFill>
                  <a:srgbClr val="1F497D"/>
                </a:solidFill>
                <a:latin typeface="Century Schoolbook"/>
                <a:ea typeface="+mn-ea"/>
                <a:cs typeface="+mn-cs"/>
              </a:rPr>
              <a:t>: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90561" y="3095620"/>
            <a:ext cx="99068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err="1" smtClean="0">
                <a:latin typeface="+mj-lt"/>
              </a:rPr>
              <a:t>Topic:Inside</a:t>
            </a:r>
            <a:r>
              <a:rPr lang="en-US" sz="4400" b="1" u="sng" dirty="0" smtClean="0">
                <a:latin typeface="+mj-lt"/>
              </a:rPr>
              <a:t> CPU &amp; CPU Operations</a:t>
            </a:r>
            <a:endParaRPr lang="en-US" sz="4400" b="1" u="sng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22"/>
          <p:cNvGrpSpPr/>
          <p:nvPr/>
        </p:nvGrpSpPr>
        <p:grpSpPr>
          <a:xfrm>
            <a:off x="1028700" y="884039"/>
            <a:ext cx="16230600" cy="8374261"/>
            <a:chOff x="0" y="-38100"/>
            <a:chExt cx="4274726" cy="2205567"/>
          </a:xfrm>
          <a:solidFill>
            <a:schemeClr val="bg1"/>
          </a:solidFill>
        </p:grpSpPr>
        <p:sp>
          <p:nvSpPr>
            <p:cNvPr id="410" name="Google Shape;410;p22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411" name="Google Shape;411;p2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algn="ctr">
                <a:lnSpc>
                  <a:spcPct val="147722"/>
                </a:lnSpc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5" name="Google Shape;415;p22"/>
          <p:cNvGrpSpPr/>
          <p:nvPr/>
        </p:nvGrpSpPr>
        <p:grpSpPr>
          <a:xfrm>
            <a:off x="14988611" y="1682141"/>
            <a:ext cx="406823" cy="408647"/>
            <a:chOff x="1813" y="0"/>
            <a:chExt cx="809173" cy="812800"/>
          </a:xfrm>
        </p:grpSpPr>
        <p:sp>
          <p:nvSpPr>
            <p:cNvPr id="416" name="Google Shape;416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7" name="Google Shape;417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algn="ctr">
                <a:lnSpc>
                  <a:spcPct val="186611"/>
                </a:lnSpc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8" name="Google Shape;418;p22"/>
          <p:cNvGrpSpPr/>
          <p:nvPr/>
        </p:nvGrpSpPr>
        <p:grpSpPr>
          <a:xfrm>
            <a:off x="15552286" y="1682141"/>
            <a:ext cx="406823" cy="408647"/>
            <a:chOff x="1813" y="0"/>
            <a:chExt cx="809173" cy="812800"/>
          </a:xfrm>
        </p:grpSpPr>
        <p:sp>
          <p:nvSpPr>
            <p:cNvPr id="419" name="Google Shape;419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0" name="Google Shape;420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algn="ctr">
                <a:lnSpc>
                  <a:spcPct val="186611"/>
                </a:lnSpc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1" name="Google Shape;421;p22"/>
          <p:cNvGrpSpPr/>
          <p:nvPr/>
        </p:nvGrpSpPr>
        <p:grpSpPr>
          <a:xfrm>
            <a:off x="16113333" y="1682141"/>
            <a:ext cx="406823" cy="408647"/>
            <a:chOff x="1813" y="0"/>
            <a:chExt cx="809173" cy="812800"/>
          </a:xfrm>
        </p:grpSpPr>
        <p:sp>
          <p:nvSpPr>
            <p:cNvPr id="422" name="Google Shape;422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3" name="Google Shape;423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algn="ctr">
                <a:lnSpc>
                  <a:spcPct val="186611"/>
                </a:lnSpc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76" name="Picture 4" descr="C:\Users\4G Traders\Desktop\COAL\Computer+Instruction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85" b="10611"/>
          <a:stretch/>
        </p:blipFill>
        <p:spPr bwMode="auto">
          <a:xfrm>
            <a:off x="469900" y="2474019"/>
            <a:ext cx="11861800" cy="550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4" name="Google Shape;424;p22"/>
          <p:cNvGrpSpPr/>
          <p:nvPr/>
        </p:nvGrpSpPr>
        <p:grpSpPr>
          <a:xfrm>
            <a:off x="-3233490" y="5979520"/>
            <a:ext cx="6999655" cy="8614961"/>
            <a:chOff x="0" y="0"/>
            <a:chExt cx="9332874" cy="11486614"/>
          </a:xfrm>
        </p:grpSpPr>
        <p:grpSp>
          <p:nvGrpSpPr>
            <p:cNvPr id="425" name="Google Shape;425;p22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426" name="Google Shape;426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27" name="Google Shape;427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8" name="Google Shape;428;p22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429" name="Google Shape;429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30" name="Google Shape;430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1" name="Google Shape;431;p22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432" name="Google Shape;432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33" name="Google Shape;433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1844787" y="1624854"/>
            <a:ext cx="5147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Basic Instruction Format: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2338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20"/>
          <p:cNvGrpSpPr/>
          <p:nvPr/>
        </p:nvGrpSpPr>
        <p:grpSpPr>
          <a:xfrm>
            <a:off x="1028700" y="884039"/>
            <a:ext cx="16230600" cy="8374261"/>
            <a:chOff x="0" y="-38100"/>
            <a:chExt cx="4274726" cy="2205567"/>
          </a:xfrm>
        </p:grpSpPr>
        <p:sp>
          <p:nvSpPr>
            <p:cNvPr id="325" name="Google Shape;325;p20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26" name="Google Shape;326;p2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algn="ctr">
                <a:lnSpc>
                  <a:spcPct val="147722"/>
                </a:lnSpc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7" name="Google Shape;327;p20"/>
          <p:cNvSpPr txBox="1"/>
          <p:nvPr/>
        </p:nvSpPr>
        <p:spPr>
          <a:xfrm>
            <a:off x="1826989" y="1752652"/>
            <a:ext cx="2669833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0004"/>
              </a:lnSpc>
            </a:pPr>
            <a:r>
              <a:rPr lang="en-US" sz="4800" b="1" dirty="0" smtClean="0">
                <a:solidFill>
                  <a:srgbClr val="F3F6FA"/>
                </a:solidFill>
                <a:ea typeface="Playfair Display Black"/>
                <a:cs typeface="Playfair Display Black"/>
                <a:sym typeface="Playfair Display Black"/>
              </a:rPr>
              <a:t>03.</a:t>
            </a:r>
            <a:endParaRPr sz="4800" b="1" dirty="0"/>
          </a:p>
        </p:txBody>
      </p:sp>
      <p:sp>
        <p:nvSpPr>
          <p:cNvPr id="328" name="Google Shape;328;p20"/>
          <p:cNvSpPr txBox="1"/>
          <p:nvPr/>
        </p:nvSpPr>
        <p:spPr>
          <a:xfrm>
            <a:off x="3721249" y="1877818"/>
            <a:ext cx="4719484" cy="81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4400" b="1" u="sng" dirty="0" smtClean="0">
                <a:solidFill>
                  <a:srgbClr val="F3F6FA"/>
                </a:solidFill>
                <a:sym typeface="Playfair Display Black"/>
              </a:rPr>
              <a:t>Instruction cycle:</a:t>
            </a:r>
            <a:endParaRPr sz="4400" b="1" u="sng" dirty="0"/>
          </a:p>
        </p:txBody>
      </p:sp>
      <p:grpSp>
        <p:nvGrpSpPr>
          <p:cNvPr id="329" name="Google Shape;329;p20"/>
          <p:cNvGrpSpPr/>
          <p:nvPr/>
        </p:nvGrpSpPr>
        <p:grpSpPr>
          <a:xfrm>
            <a:off x="-3233490" y="5979520"/>
            <a:ext cx="6999655" cy="8614961"/>
            <a:chOff x="0" y="0"/>
            <a:chExt cx="9332874" cy="11486614"/>
          </a:xfrm>
        </p:grpSpPr>
        <p:grpSp>
          <p:nvGrpSpPr>
            <p:cNvPr id="330" name="Google Shape;330;p20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331" name="Google Shape;331;p2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2" name="Google Shape;332;p2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3" name="Google Shape;333;p20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334" name="Google Shape;334;p2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5" name="Google Shape;335;p2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6" name="Google Shape;336;p20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337" name="Google Shape;337;p2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8" name="Google Shape;338;p2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9" name="Google Shape;339;p20"/>
          <p:cNvGrpSpPr/>
          <p:nvPr/>
        </p:nvGrpSpPr>
        <p:grpSpPr>
          <a:xfrm rot="10800000">
            <a:off x="13557529" y="-3278780"/>
            <a:ext cx="6999655" cy="8614961"/>
            <a:chOff x="0" y="0"/>
            <a:chExt cx="9332874" cy="11486614"/>
          </a:xfrm>
        </p:grpSpPr>
        <p:grpSp>
          <p:nvGrpSpPr>
            <p:cNvPr id="340" name="Google Shape;340;p20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341" name="Google Shape;341;p2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42" name="Google Shape;342;p2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3" name="Google Shape;343;p20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344" name="Google Shape;344;p2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45" name="Google Shape;345;p2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6" name="Google Shape;346;p20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347" name="Google Shape;347;p2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48" name="Google Shape;348;p2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0" name="Google Shape;350;p20"/>
          <p:cNvGrpSpPr/>
          <p:nvPr/>
        </p:nvGrpSpPr>
        <p:grpSpPr>
          <a:xfrm>
            <a:off x="15226010" y="2079760"/>
            <a:ext cx="406823" cy="408647"/>
            <a:chOff x="1813" y="0"/>
            <a:chExt cx="809173" cy="812800"/>
          </a:xfrm>
        </p:grpSpPr>
        <p:sp>
          <p:nvSpPr>
            <p:cNvPr id="351" name="Google Shape;351;p2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2" name="Google Shape;352;p2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algn="ctr">
                <a:lnSpc>
                  <a:spcPct val="186611"/>
                </a:lnSpc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3" name="Google Shape;353;p20"/>
          <p:cNvGrpSpPr/>
          <p:nvPr/>
        </p:nvGrpSpPr>
        <p:grpSpPr>
          <a:xfrm>
            <a:off x="15789684" y="2079760"/>
            <a:ext cx="406823" cy="408647"/>
            <a:chOff x="1813" y="0"/>
            <a:chExt cx="809173" cy="812800"/>
          </a:xfrm>
        </p:grpSpPr>
        <p:sp>
          <p:nvSpPr>
            <p:cNvPr id="354" name="Google Shape;354;p2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5" name="Google Shape;355;p2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algn="ctr">
                <a:lnSpc>
                  <a:spcPct val="186611"/>
                </a:lnSpc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6" name="Google Shape;356;p20"/>
          <p:cNvGrpSpPr/>
          <p:nvPr/>
        </p:nvGrpSpPr>
        <p:grpSpPr>
          <a:xfrm>
            <a:off x="16350731" y="2079760"/>
            <a:ext cx="406823" cy="408647"/>
            <a:chOff x="1813" y="0"/>
            <a:chExt cx="809173" cy="812800"/>
          </a:xfrm>
        </p:grpSpPr>
        <p:sp>
          <p:nvSpPr>
            <p:cNvPr id="357" name="Google Shape;357;p2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8" name="Google Shape;358;p2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algn="ctr">
                <a:lnSpc>
                  <a:spcPct val="186611"/>
                </a:lnSpc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45051" y="2942897"/>
            <a:ext cx="97913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The processing involved in the execution of a single instruction is termed as Instruction Cycle. </a:t>
            </a:r>
            <a:r>
              <a:rPr lang="en-US" sz="3600" dirty="0" smtClean="0">
                <a:solidFill>
                  <a:schemeClr val="bg1"/>
                </a:solidFill>
              </a:rPr>
              <a:t>This </a:t>
            </a:r>
            <a:r>
              <a:rPr lang="en-US" sz="3600" dirty="0">
                <a:solidFill>
                  <a:schemeClr val="bg1"/>
                </a:solidFill>
              </a:rPr>
              <a:t>processing is done in </a:t>
            </a:r>
            <a:r>
              <a:rPr lang="en-US" sz="3600" dirty="0" smtClean="0">
                <a:solidFill>
                  <a:schemeClr val="bg1"/>
                </a:solidFill>
              </a:rPr>
              <a:t>these steps: </a:t>
            </a:r>
          </a:p>
        </p:txBody>
      </p:sp>
      <p:pic>
        <p:nvPicPr>
          <p:cNvPr id="1026" name="Picture 2" descr="C:\Users\4G Traders\Downloads\fetch_cycle_process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952" y="4832885"/>
            <a:ext cx="4838095" cy="369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44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9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4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22"/>
          <p:cNvGrpSpPr/>
          <p:nvPr/>
        </p:nvGrpSpPr>
        <p:grpSpPr>
          <a:xfrm>
            <a:off x="1041400" y="896739"/>
            <a:ext cx="16230600" cy="8374261"/>
            <a:chOff x="0" y="-38100"/>
            <a:chExt cx="4274726" cy="2205567"/>
          </a:xfrm>
        </p:grpSpPr>
        <p:sp>
          <p:nvSpPr>
            <p:cNvPr id="410" name="Google Shape;410;p22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5" name="Google Shape;415;p22"/>
          <p:cNvGrpSpPr/>
          <p:nvPr/>
        </p:nvGrpSpPr>
        <p:grpSpPr>
          <a:xfrm>
            <a:off x="14988611" y="1682141"/>
            <a:ext cx="406823" cy="408647"/>
            <a:chOff x="1813" y="0"/>
            <a:chExt cx="809173" cy="812800"/>
          </a:xfrm>
        </p:grpSpPr>
        <p:sp>
          <p:nvSpPr>
            <p:cNvPr id="416" name="Google Shape;416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8" name="Google Shape;418;p22"/>
          <p:cNvGrpSpPr/>
          <p:nvPr/>
        </p:nvGrpSpPr>
        <p:grpSpPr>
          <a:xfrm>
            <a:off x="15552286" y="1682141"/>
            <a:ext cx="406823" cy="408647"/>
            <a:chOff x="1813" y="0"/>
            <a:chExt cx="809173" cy="812800"/>
          </a:xfrm>
        </p:grpSpPr>
        <p:sp>
          <p:nvSpPr>
            <p:cNvPr id="419" name="Google Shape;419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147" name="Picture 3" descr="C:\Users\4G Traders\Desktop\COAL\instr_cyc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499" y="982228"/>
            <a:ext cx="10757943" cy="832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1" name="Google Shape;421;p22"/>
          <p:cNvGrpSpPr/>
          <p:nvPr/>
        </p:nvGrpSpPr>
        <p:grpSpPr>
          <a:xfrm>
            <a:off x="16113333" y="1682141"/>
            <a:ext cx="406823" cy="408647"/>
            <a:chOff x="1813" y="0"/>
            <a:chExt cx="809173" cy="812800"/>
          </a:xfrm>
        </p:grpSpPr>
        <p:sp>
          <p:nvSpPr>
            <p:cNvPr id="422" name="Google Shape;422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4" name="Google Shape;424;p22"/>
          <p:cNvGrpSpPr/>
          <p:nvPr/>
        </p:nvGrpSpPr>
        <p:grpSpPr>
          <a:xfrm>
            <a:off x="-3233490" y="5979520"/>
            <a:ext cx="6999655" cy="8614961"/>
            <a:chOff x="0" y="0"/>
            <a:chExt cx="9332874" cy="11486614"/>
          </a:xfrm>
        </p:grpSpPr>
        <p:grpSp>
          <p:nvGrpSpPr>
            <p:cNvPr id="425" name="Google Shape;425;p22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426" name="Google Shape;426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8" name="Google Shape;428;p22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429" name="Google Shape;429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1" name="Google Shape;431;p22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432" name="Google Shape;432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323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20"/>
          <p:cNvGrpSpPr/>
          <p:nvPr/>
        </p:nvGrpSpPr>
        <p:grpSpPr>
          <a:xfrm>
            <a:off x="1028700" y="884039"/>
            <a:ext cx="16230600" cy="8374261"/>
            <a:chOff x="0" y="-38100"/>
            <a:chExt cx="4274726" cy="2205567"/>
          </a:xfrm>
        </p:grpSpPr>
        <p:sp>
          <p:nvSpPr>
            <p:cNvPr id="325" name="Google Shape;325;p20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26" name="Google Shape;326;p2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algn="ctr">
                <a:lnSpc>
                  <a:spcPct val="147722"/>
                </a:lnSpc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7" name="Google Shape;327;p20"/>
          <p:cNvSpPr txBox="1"/>
          <p:nvPr/>
        </p:nvSpPr>
        <p:spPr>
          <a:xfrm>
            <a:off x="1826989" y="1752652"/>
            <a:ext cx="2669833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0004"/>
              </a:lnSpc>
            </a:pPr>
            <a:r>
              <a:rPr lang="en-US" sz="4800" b="1" dirty="0" smtClean="0">
                <a:solidFill>
                  <a:srgbClr val="F3F6FA"/>
                </a:solidFill>
                <a:ea typeface="Playfair Display Black"/>
                <a:cs typeface="Playfair Display Black"/>
                <a:sym typeface="Playfair Display Black"/>
              </a:rPr>
              <a:t>03.</a:t>
            </a:r>
            <a:endParaRPr sz="4800" b="1" dirty="0"/>
          </a:p>
        </p:txBody>
      </p:sp>
      <p:sp>
        <p:nvSpPr>
          <p:cNvPr id="328" name="Google Shape;328;p20"/>
          <p:cNvSpPr txBox="1"/>
          <p:nvPr/>
        </p:nvSpPr>
        <p:spPr>
          <a:xfrm>
            <a:off x="3545051" y="1863452"/>
            <a:ext cx="8218725" cy="81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4400" b="1" u="sng" dirty="0" smtClean="0">
                <a:solidFill>
                  <a:srgbClr val="F3F6FA"/>
                </a:solidFill>
                <a:sym typeface="Playfair Display Black"/>
              </a:rPr>
              <a:t>Instruction cycle with </a:t>
            </a:r>
            <a:r>
              <a:rPr lang="en-US" sz="4400" b="1" u="sng" dirty="0" err="1" smtClean="0">
                <a:solidFill>
                  <a:srgbClr val="F3F6FA"/>
                </a:solidFill>
                <a:sym typeface="Playfair Display Black"/>
              </a:rPr>
              <a:t>interupt</a:t>
            </a:r>
            <a:r>
              <a:rPr lang="en-US" sz="4400" b="1" u="sng" dirty="0" smtClean="0">
                <a:solidFill>
                  <a:srgbClr val="F3F6FA"/>
                </a:solidFill>
                <a:sym typeface="Playfair Display Black"/>
              </a:rPr>
              <a:t>:</a:t>
            </a:r>
            <a:endParaRPr sz="4400" b="1" u="sng" dirty="0"/>
          </a:p>
        </p:txBody>
      </p:sp>
      <p:grpSp>
        <p:nvGrpSpPr>
          <p:cNvPr id="329" name="Google Shape;329;p20"/>
          <p:cNvGrpSpPr/>
          <p:nvPr/>
        </p:nvGrpSpPr>
        <p:grpSpPr>
          <a:xfrm>
            <a:off x="-3233490" y="5979520"/>
            <a:ext cx="6999655" cy="8614961"/>
            <a:chOff x="0" y="0"/>
            <a:chExt cx="9332874" cy="11486614"/>
          </a:xfrm>
        </p:grpSpPr>
        <p:grpSp>
          <p:nvGrpSpPr>
            <p:cNvPr id="330" name="Google Shape;330;p20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331" name="Google Shape;331;p2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2" name="Google Shape;332;p2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3" name="Google Shape;333;p20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334" name="Google Shape;334;p2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5" name="Google Shape;335;p2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6" name="Google Shape;336;p20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337" name="Google Shape;337;p2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8" name="Google Shape;338;p2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9" name="Google Shape;339;p20"/>
          <p:cNvGrpSpPr/>
          <p:nvPr/>
        </p:nvGrpSpPr>
        <p:grpSpPr>
          <a:xfrm rot="10800000">
            <a:off x="13557529" y="-3278780"/>
            <a:ext cx="6999655" cy="8614961"/>
            <a:chOff x="0" y="0"/>
            <a:chExt cx="9332874" cy="11486614"/>
          </a:xfrm>
        </p:grpSpPr>
        <p:grpSp>
          <p:nvGrpSpPr>
            <p:cNvPr id="340" name="Google Shape;340;p20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341" name="Google Shape;341;p2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42" name="Google Shape;342;p2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3" name="Google Shape;343;p20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344" name="Google Shape;344;p2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45" name="Google Shape;345;p2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6" name="Google Shape;346;p20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347" name="Google Shape;347;p2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48" name="Google Shape;348;p2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0" name="Google Shape;350;p20"/>
          <p:cNvGrpSpPr/>
          <p:nvPr/>
        </p:nvGrpSpPr>
        <p:grpSpPr>
          <a:xfrm>
            <a:off x="15226010" y="2079760"/>
            <a:ext cx="406823" cy="408647"/>
            <a:chOff x="1813" y="0"/>
            <a:chExt cx="809173" cy="812800"/>
          </a:xfrm>
        </p:grpSpPr>
        <p:sp>
          <p:nvSpPr>
            <p:cNvPr id="351" name="Google Shape;351;p2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2" name="Google Shape;352;p2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algn="ctr">
                <a:lnSpc>
                  <a:spcPct val="186611"/>
                </a:lnSpc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3" name="Google Shape;353;p20"/>
          <p:cNvGrpSpPr/>
          <p:nvPr/>
        </p:nvGrpSpPr>
        <p:grpSpPr>
          <a:xfrm>
            <a:off x="15789684" y="2079760"/>
            <a:ext cx="406823" cy="408647"/>
            <a:chOff x="1813" y="0"/>
            <a:chExt cx="809173" cy="812800"/>
          </a:xfrm>
        </p:grpSpPr>
        <p:sp>
          <p:nvSpPr>
            <p:cNvPr id="354" name="Google Shape;354;p2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5" name="Google Shape;355;p2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algn="ctr">
                <a:lnSpc>
                  <a:spcPct val="186611"/>
                </a:lnSpc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6" name="Google Shape;356;p20"/>
          <p:cNvGrpSpPr/>
          <p:nvPr/>
        </p:nvGrpSpPr>
        <p:grpSpPr>
          <a:xfrm>
            <a:off x="16350731" y="2079760"/>
            <a:ext cx="406823" cy="408647"/>
            <a:chOff x="1813" y="0"/>
            <a:chExt cx="809173" cy="812800"/>
          </a:xfrm>
        </p:grpSpPr>
        <p:sp>
          <p:nvSpPr>
            <p:cNvPr id="357" name="Google Shape;357;p2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8" name="Google Shape;358;p2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algn="ctr">
                <a:lnSpc>
                  <a:spcPct val="186611"/>
                </a:lnSpc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45051" y="2942897"/>
            <a:ext cx="97913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400" dirty="0">
                <a:solidFill>
                  <a:schemeClr val="bg1"/>
                </a:solidFill>
              </a:rPr>
              <a:t>At the completion of the Execute Cycle, a test is made to determine whether any enabled interrupt has occurred or not. If an enabled interrupt has occurred then Interrupt Cycle occurs.</a:t>
            </a:r>
            <a:endParaRPr lang="en-US" sz="3400" dirty="0" smtClean="0">
              <a:solidFill>
                <a:schemeClr val="bg1"/>
              </a:solidFill>
            </a:endParaRPr>
          </a:p>
        </p:txBody>
      </p:sp>
      <p:pic>
        <p:nvPicPr>
          <p:cNvPr id="8194" name="Picture 2" descr="C:\Users\4G Traders\Desktop\COAL\Instruction-Cycle-with-Interrupt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21"/>
          <a:stretch/>
        </p:blipFill>
        <p:spPr bwMode="auto">
          <a:xfrm>
            <a:off x="4481220" y="5726666"/>
            <a:ext cx="9325560" cy="264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81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9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4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9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1" name="Google Shape;861;p35"/>
          <p:cNvPicPr preferRelativeResize="0"/>
          <p:nvPr/>
        </p:nvPicPr>
        <p:blipFill rotWithShape="1">
          <a:blip r:embed="rId3">
            <a:alphaModFix/>
          </a:blip>
          <a:srcRect t="7825" b="7824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2" name="Google Shape;862;p35"/>
          <p:cNvGrpSpPr/>
          <p:nvPr/>
        </p:nvGrpSpPr>
        <p:grpSpPr>
          <a:xfrm>
            <a:off x="3729073" y="2503986"/>
            <a:ext cx="10767979" cy="5555793"/>
            <a:chOff x="0" y="-38100"/>
            <a:chExt cx="4274726" cy="2205567"/>
          </a:xfrm>
        </p:grpSpPr>
        <p:sp>
          <p:nvSpPr>
            <p:cNvPr id="863" name="Google Shape;863;p35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34511" y="0"/>
                  </a:moveTo>
                  <a:lnTo>
                    <a:pt x="4240215" y="0"/>
                  </a:lnTo>
                  <a:cubicBezTo>
                    <a:pt x="4249368" y="0"/>
                    <a:pt x="4258146" y="3636"/>
                    <a:pt x="4264618" y="10108"/>
                  </a:cubicBezTo>
                  <a:cubicBezTo>
                    <a:pt x="4271090" y="16580"/>
                    <a:pt x="4274726" y="25358"/>
                    <a:pt x="4274726" y="34511"/>
                  </a:cubicBezTo>
                  <a:lnTo>
                    <a:pt x="4274726" y="2132956"/>
                  </a:lnTo>
                  <a:cubicBezTo>
                    <a:pt x="4274726" y="2142109"/>
                    <a:pt x="4271090" y="2150887"/>
                    <a:pt x="4264618" y="2157359"/>
                  </a:cubicBezTo>
                  <a:cubicBezTo>
                    <a:pt x="4258146" y="2163831"/>
                    <a:pt x="4249368" y="2167467"/>
                    <a:pt x="4240215" y="2167467"/>
                  </a:cubicBezTo>
                  <a:lnTo>
                    <a:pt x="34511" y="2167467"/>
                  </a:lnTo>
                  <a:cubicBezTo>
                    <a:pt x="25358" y="2167467"/>
                    <a:pt x="16580" y="2163831"/>
                    <a:pt x="10108" y="2157359"/>
                  </a:cubicBezTo>
                  <a:cubicBezTo>
                    <a:pt x="3636" y="2150887"/>
                    <a:pt x="0" y="2142109"/>
                    <a:pt x="0" y="2132956"/>
                  </a:cubicBezTo>
                  <a:lnTo>
                    <a:pt x="0" y="34511"/>
                  </a:lnTo>
                  <a:cubicBezTo>
                    <a:pt x="0" y="25358"/>
                    <a:pt x="3636" y="16580"/>
                    <a:pt x="10108" y="10108"/>
                  </a:cubicBezTo>
                  <a:cubicBezTo>
                    <a:pt x="16580" y="3636"/>
                    <a:pt x="25358" y="0"/>
                    <a:pt x="34511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5" name="Google Shape;865;p35"/>
          <p:cNvSpPr txBox="1"/>
          <p:nvPr/>
        </p:nvSpPr>
        <p:spPr>
          <a:xfrm>
            <a:off x="4484260" y="3539458"/>
            <a:ext cx="931948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0" i="0" u="none" strike="noStrike" cap="none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thank you!</a:t>
            </a:r>
            <a:endParaRPr/>
          </a:p>
        </p:txBody>
      </p:sp>
      <p:sp>
        <p:nvSpPr>
          <p:cNvPr id="866" name="Google Shape;866;p35"/>
          <p:cNvSpPr txBox="1"/>
          <p:nvPr/>
        </p:nvSpPr>
        <p:spPr>
          <a:xfrm>
            <a:off x="5969958" y="5282244"/>
            <a:ext cx="6348084" cy="680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sz="3400" b="1" dirty="0" smtClean="0"/>
              <a:t>for your interest and attention.</a:t>
            </a:r>
            <a:endParaRPr sz="3400" b="1" dirty="0"/>
          </a:p>
        </p:txBody>
      </p:sp>
      <p:grpSp>
        <p:nvGrpSpPr>
          <p:cNvPr id="867" name="Google Shape;867;p35"/>
          <p:cNvGrpSpPr/>
          <p:nvPr/>
        </p:nvGrpSpPr>
        <p:grpSpPr>
          <a:xfrm>
            <a:off x="8378227" y="7049528"/>
            <a:ext cx="406823" cy="408647"/>
            <a:chOff x="1813" y="0"/>
            <a:chExt cx="809173" cy="812800"/>
          </a:xfrm>
        </p:grpSpPr>
        <p:sp>
          <p:nvSpPr>
            <p:cNvPr id="868" name="Google Shape;868;p3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0" name="Google Shape;870;p35"/>
          <p:cNvGrpSpPr/>
          <p:nvPr/>
        </p:nvGrpSpPr>
        <p:grpSpPr>
          <a:xfrm>
            <a:off x="8941902" y="7049528"/>
            <a:ext cx="406823" cy="408647"/>
            <a:chOff x="1813" y="0"/>
            <a:chExt cx="809173" cy="812800"/>
          </a:xfrm>
        </p:grpSpPr>
        <p:sp>
          <p:nvSpPr>
            <p:cNvPr id="871" name="Google Shape;871;p3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3" name="Google Shape;873;p35"/>
          <p:cNvGrpSpPr/>
          <p:nvPr/>
        </p:nvGrpSpPr>
        <p:grpSpPr>
          <a:xfrm>
            <a:off x="9502949" y="7049528"/>
            <a:ext cx="406823" cy="408647"/>
            <a:chOff x="1813" y="0"/>
            <a:chExt cx="809173" cy="812800"/>
          </a:xfrm>
        </p:grpSpPr>
        <p:sp>
          <p:nvSpPr>
            <p:cNvPr id="874" name="Google Shape;874;p3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35"/>
          <p:cNvGrpSpPr/>
          <p:nvPr/>
        </p:nvGrpSpPr>
        <p:grpSpPr>
          <a:xfrm>
            <a:off x="15248741" y="5672661"/>
            <a:ext cx="6078519" cy="7481254"/>
            <a:chOff x="0" y="0"/>
            <a:chExt cx="8104692" cy="9975005"/>
          </a:xfrm>
        </p:grpSpPr>
        <p:grpSp>
          <p:nvGrpSpPr>
            <p:cNvPr id="877" name="Google Shape;877;p35"/>
            <p:cNvGrpSpPr/>
            <p:nvPr/>
          </p:nvGrpSpPr>
          <p:grpSpPr>
            <a:xfrm>
              <a:off x="0" y="0"/>
              <a:ext cx="8104692" cy="9975005"/>
              <a:chOff x="0" y="0"/>
              <a:chExt cx="660400" cy="812800"/>
            </a:xfrm>
          </p:grpSpPr>
          <p:sp>
            <p:nvSpPr>
              <p:cNvPr id="878" name="Google Shape;878;p3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5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0" name="Google Shape;880;p35"/>
            <p:cNvGrpSpPr/>
            <p:nvPr/>
          </p:nvGrpSpPr>
          <p:grpSpPr>
            <a:xfrm>
              <a:off x="473486" y="582752"/>
              <a:ext cx="7157719" cy="8809501"/>
              <a:chOff x="0" y="0"/>
              <a:chExt cx="660400" cy="812800"/>
            </a:xfrm>
          </p:grpSpPr>
          <p:sp>
            <p:nvSpPr>
              <p:cNvPr id="881" name="Google Shape;881;p3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5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3" name="Google Shape;883;p35"/>
            <p:cNvGrpSpPr/>
            <p:nvPr/>
          </p:nvGrpSpPr>
          <p:grpSpPr>
            <a:xfrm>
              <a:off x="940916" y="1158050"/>
              <a:ext cx="6222860" cy="7658905"/>
              <a:chOff x="0" y="0"/>
              <a:chExt cx="660400" cy="812800"/>
            </a:xfrm>
          </p:grpSpPr>
          <p:sp>
            <p:nvSpPr>
              <p:cNvPr id="884" name="Google Shape;884;p3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5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6" name="Google Shape;886;p35"/>
          <p:cNvGrpSpPr/>
          <p:nvPr/>
        </p:nvGrpSpPr>
        <p:grpSpPr>
          <a:xfrm rot="10800000">
            <a:off x="-2349446" y="-3255996"/>
            <a:ext cx="6078519" cy="7481254"/>
            <a:chOff x="0" y="0"/>
            <a:chExt cx="8104692" cy="9975005"/>
          </a:xfrm>
        </p:grpSpPr>
        <p:grpSp>
          <p:nvGrpSpPr>
            <p:cNvPr id="887" name="Google Shape;887;p35"/>
            <p:cNvGrpSpPr/>
            <p:nvPr/>
          </p:nvGrpSpPr>
          <p:grpSpPr>
            <a:xfrm>
              <a:off x="0" y="0"/>
              <a:ext cx="8104692" cy="9975005"/>
              <a:chOff x="0" y="0"/>
              <a:chExt cx="660400" cy="812800"/>
            </a:xfrm>
          </p:grpSpPr>
          <p:sp>
            <p:nvSpPr>
              <p:cNvPr id="888" name="Google Shape;888;p3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5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0" name="Google Shape;890;p35"/>
            <p:cNvGrpSpPr/>
            <p:nvPr/>
          </p:nvGrpSpPr>
          <p:grpSpPr>
            <a:xfrm>
              <a:off x="473486" y="582752"/>
              <a:ext cx="7157719" cy="8809501"/>
              <a:chOff x="0" y="0"/>
              <a:chExt cx="660400" cy="812800"/>
            </a:xfrm>
          </p:grpSpPr>
          <p:sp>
            <p:nvSpPr>
              <p:cNvPr id="891" name="Google Shape;891;p3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5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3" name="Google Shape;893;p35"/>
            <p:cNvGrpSpPr/>
            <p:nvPr/>
          </p:nvGrpSpPr>
          <p:grpSpPr>
            <a:xfrm>
              <a:off x="940916" y="1158050"/>
              <a:ext cx="6222860" cy="7658905"/>
              <a:chOff x="0" y="0"/>
              <a:chExt cx="660400" cy="812800"/>
            </a:xfrm>
          </p:grpSpPr>
          <p:sp>
            <p:nvSpPr>
              <p:cNvPr id="894" name="Google Shape;894;p3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5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 txBox="1"/>
          <p:nvPr/>
        </p:nvSpPr>
        <p:spPr>
          <a:xfrm>
            <a:off x="8833669" y="6406647"/>
            <a:ext cx="8527052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0" i="0" u="none" strike="noStrike" cap="none" dirty="0" smtClean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table </a:t>
            </a:r>
            <a:r>
              <a:rPr lang="en-US" sz="9000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of contents</a:t>
            </a:r>
            <a:endParaRPr dirty="0"/>
          </a:p>
        </p:txBody>
      </p:sp>
      <p:sp>
        <p:nvSpPr>
          <p:cNvPr id="250" name="Google Shape;250;p18"/>
          <p:cNvSpPr txBox="1"/>
          <p:nvPr/>
        </p:nvSpPr>
        <p:spPr>
          <a:xfrm>
            <a:off x="2561157" y="1142844"/>
            <a:ext cx="9833266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 smtClean="0">
                <a:solidFill>
                  <a:srgbClr val="0B1320"/>
                </a:solidFill>
                <a:latin typeface="+mj-lt"/>
                <a:ea typeface="Roboto"/>
                <a:cs typeface="Roboto"/>
                <a:sym typeface="Roboto"/>
              </a:rPr>
              <a:t>Component of Computer. </a:t>
            </a:r>
            <a:endParaRPr sz="4800" b="1" dirty="0">
              <a:latin typeface="+mj-lt"/>
            </a:endParaRPr>
          </a:p>
        </p:txBody>
      </p:sp>
      <p:sp>
        <p:nvSpPr>
          <p:cNvPr id="251" name="Google Shape;251;p18"/>
          <p:cNvSpPr txBox="1"/>
          <p:nvPr/>
        </p:nvSpPr>
        <p:spPr>
          <a:xfrm>
            <a:off x="1188345" y="1037305"/>
            <a:ext cx="1365284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0B1320"/>
                </a:solidFill>
                <a:latin typeface="+mj-lt"/>
                <a:ea typeface="Playfair Display Black"/>
                <a:cs typeface="Playfair Display Black"/>
                <a:sym typeface="Playfair Display Black"/>
              </a:rPr>
              <a:t>01.</a:t>
            </a:r>
            <a:endParaRPr sz="4800" b="1" dirty="0">
              <a:latin typeface="+mj-lt"/>
            </a:endParaRPr>
          </a:p>
        </p:txBody>
      </p:sp>
      <p:sp>
        <p:nvSpPr>
          <p:cNvPr id="253" name="Google Shape;253;p18"/>
          <p:cNvSpPr txBox="1"/>
          <p:nvPr/>
        </p:nvSpPr>
        <p:spPr>
          <a:xfrm>
            <a:off x="1296462" y="3105565"/>
            <a:ext cx="1227296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 smtClean="0">
                <a:solidFill>
                  <a:srgbClr val="0B1320"/>
                </a:solidFill>
                <a:latin typeface="+mj-lt"/>
                <a:ea typeface="Playfair Display Black"/>
                <a:cs typeface="Playfair Display Black"/>
                <a:sym typeface="Playfair Display Black"/>
              </a:rPr>
              <a:t>03</a:t>
            </a:r>
            <a:r>
              <a:rPr lang="en-US" sz="6399" b="0" i="0" u="none" strike="noStrike" cap="none" dirty="0" smtClean="0">
                <a:solidFill>
                  <a:srgbClr val="0B1320"/>
                </a:solidFill>
                <a:latin typeface="+mj-lt"/>
                <a:ea typeface="Playfair Display Black"/>
                <a:cs typeface="Playfair Display Black"/>
                <a:sym typeface="Playfair Display Black"/>
              </a:rPr>
              <a:t>.</a:t>
            </a:r>
            <a:endParaRPr dirty="0">
              <a:latin typeface="+mj-lt"/>
            </a:endParaRPr>
          </a:p>
        </p:txBody>
      </p:sp>
      <p:cxnSp>
        <p:nvCxnSpPr>
          <p:cNvPr id="257" name="Google Shape;257;p18"/>
          <p:cNvCxnSpPr/>
          <p:nvPr/>
        </p:nvCxnSpPr>
        <p:spPr>
          <a:xfrm>
            <a:off x="3273949" y="9462624"/>
            <a:ext cx="13985351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58" name="Google Shape;258;p18"/>
          <p:cNvGrpSpPr/>
          <p:nvPr/>
        </p:nvGrpSpPr>
        <p:grpSpPr>
          <a:xfrm>
            <a:off x="1029612" y="9258300"/>
            <a:ext cx="406823" cy="408647"/>
            <a:chOff x="1813" y="0"/>
            <a:chExt cx="809173" cy="812800"/>
          </a:xfrm>
        </p:grpSpPr>
        <p:sp>
          <p:nvSpPr>
            <p:cNvPr id="259" name="Google Shape;259;p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1" name="Google Shape;261;p18"/>
          <p:cNvGrpSpPr/>
          <p:nvPr/>
        </p:nvGrpSpPr>
        <p:grpSpPr>
          <a:xfrm>
            <a:off x="1593286" y="9258300"/>
            <a:ext cx="406823" cy="408647"/>
            <a:chOff x="1813" y="0"/>
            <a:chExt cx="809173" cy="812800"/>
          </a:xfrm>
        </p:grpSpPr>
        <p:sp>
          <p:nvSpPr>
            <p:cNvPr id="262" name="Google Shape;262;p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4" name="Google Shape;264;p18"/>
          <p:cNvGrpSpPr/>
          <p:nvPr/>
        </p:nvGrpSpPr>
        <p:grpSpPr>
          <a:xfrm>
            <a:off x="2154334" y="9258300"/>
            <a:ext cx="406823" cy="408647"/>
            <a:chOff x="1813" y="0"/>
            <a:chExt cx="809173" cy="812800"/>
          </a:xfrm>
        </p:grpSpPr>
        <p:sp>
          <p:nvSpPr>
            <p:cNvPr id="265" name="Google Shape;265;p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18"/>
          <p:cNvSpPr txBox="1"/>
          <p:nvPr/>
        </p:nvSpPr>
        <p:spPr>
          <a:xfrm>
            <a:off x="2561157" y="3476405"/>
            <a:ext cx="9272828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rgbClr val="0B1320"/>
                </a:solidFill>
                <a:latin typeface="+mj-lt"/>
                <a:ea typeface="Roboto"/>
                <a:sym typeface="Roboto"/>
              </a:rPr>
              <a:t>Instruction cycle.</a:t>
            </a:r>
            <a:endParaRPr sz="4800" dirty="0"/>
          </a:p>
        </p:txBody>
      </p:sp>
      <p:grpSp>
        <p:nvGrpSpPr>
          <p:cNvPr id="272" name="Google Shape;272;p18"/>
          <p:cNvGrpSpPr/>
          <p:nvPr/>
        </p:nvGrpSpPr>
        <p:grpSpPr>
          <a:xfrm>
            <a:off x="15131637" y="-3019570"/>
            <a:ext cx="5858410" cy="7210351"/>
            <a:chOff x="0" y="0"/>
            <a:chExt cx="7811213" cy="9613801"/>
          </a:xfrm>
        </p:grpSpPr>
        <p:grpSp>
          <p:nvGrpSpPr>
            <p:cNvPr id="273" name="Google Shape;273;p18"/>
            <p:cNvGrpSpPr/>
            <p:nvPr/>
          </p:nvGrpSpPr>
          <p:grpSpPr>
            <a:xfrm rot="10800000">
              <a:off x="0" y="0"/>
              <a:ext cx="7811213" cy="9613801"/>
              <a:chOff x="0" y="0"/>
              <a:chExt cx="660400" cy="812800"/>
            </a:xfrm>
          </p:grpSpPr>
          <p:sp>
            <p:nvSpPr>
              <p:cNvPr id="274" name="Google Shape;274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8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6" name="Google Shape;276;p18"/>
            <p:cNvGrpSpPr/>
            <p:nvPr/>
          </p:nvGrpSpPr>
          <p:grpSpPr>
            <a:xfrm rot="10800000">
              <a:off x="456341" y="561650"/>
              <a:ext cx="6898532" cy="8490500"/>
              <a:chOff x="0" y="0"/>
              <a:chExt cx="660400" cy="812800"/>
            </a:xfrm>
          </p:grpSpPr>
          <p:sp>
            <p:nvSpPr>
              <p:cNvPr id="277" name="Google Shape;277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8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9" name="Google Shape;279;p18"/>
            <p:cNvGrpSpPr/>
            <p:nvPr/>
          </p:nvGrpSpPr>
          <p:grpSpPr>
            <a:xfrm rot="10800000">
              <a:off x="906844" y="1116116"/>
              <a:ext cx="5997524" cy="7381569"/>
              <a:chOff x="0" y="0"/>
              <a:chExt cx="660400" cy="812800"/>
            </a:xfrm>
          </p:grpSpPr>
          <p:sp>
            <p:nvSpPr>
              <p:cNvPr id="280" name="Google Shape;280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8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321797" y="4484212"/>
            <a:ext cx="1098379" cy="1686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140006"/>
              </a:lnSpc>
            </a:pPr>
            <a:r>
              <a:rPr lang="en-US" sz="4800" b="1" dirty="0" smtClean="0">
                <a:solidFill>
                  <a:srgbClr val="0B1320"/>
                </a:solidFill>
                <a:latin typeface="+mj-lt"/>
                <a:ea typeface="Playfair Display Black"/>
                <a:cs typeface="Playfair Display Black"/>
                <a:sym typeface="Playfair Display Black"/>
              </a:rPr>
              <a:t>04</a:t>
            </a:r>
            <a:r>
              <a:rPr lang="en-US" sz="6399" dirty="0" smtClean="0">
                <a:solidFill>
                  <a:srgbClr val="0B1320"/>
                </a:solidFill>
                <a:latin typeface="+mj-lt"/>
                <a:ea typeface="Playfair Display Black"/>
                <a:cs typeface="Playfair Display Black"/>
                <a:sym typeface="Playfair Display Black"/>
              </a:rPr>
              <a:t>.</a:t>
            </a:r>
            <a:endParaRPr lang="en-US" dirty="0">
              <a:latin typeface="+mj-lt"/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60320" y="4837874"/>
            <a:ext cx="6660798" cy="2080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4800" b="1" dirty="0">
                <a:solidFill>
                  <a:srgbClr val="0B1320"/>
                </a:solidFill>
                <a:ea typeface="Roboto"/>
                <a:sym typeface="Roboto"/>
              </a:rPr>
              <a:t>Instruction cycle with </a:t>
            </a:r>
            <a:endParaRPr lang="en-US" sz="4800" b="1" dirty="0" smtClean="0">
              <a:solidFill>
                <a:srgbClr val="0B1320"/>
              </a:solidFill>
              <a:ea typeface="Roboto"/>
              <a:sym typeface="Roboto"/>
            </a:endParaRPr>
          </a:p>
          <a:p>
            <a:pPr lvl="0">
              <a:lnSpc>
                <a:spcPct val="120000"/>
              </a:lnSpc>
            </a:pPr>
            <a:r>
              <a:rPr lang="en-US" sz="4800" b="1" dirty="0" smtClean="0">
                <a:solidFill>
                  <a:srgbClr val="0B1320"/>
                </a:solidFill>
                <a:ea typeface="Roboto"/>
                <a:sym typeface="Roboto"/>
              </a:rPr>
              <a:t>Interrupts</a:t>
            </a:r>
            <a:r>
              <a:rPr lang="en-US" sz="4800" b="1" dirty="0" smtClean="0">
                <a:solidFill>
                  <a:srgbClr val="0B1320"/>
                </a:solidFill>
                <a:latin typeface="+mj-lt"/>
                <a:ea typeface="Roboto"/>
                <a:sym typeface="Roboto"/>
              </a:rPr>
              <a:t>.</a:t>
            </a:r>
            <a:endParaRPr lang="en-US" sz="4800" b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9850" y="2134499"/>
            <a:ext cx="1042273" cy="1341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140006"/>
              </a:lnSpc>
            </a:pPr>
            <a:r>
              <a:rPr lang="en-US" sz="4800" b="1" dirty="0" smtClean="0">
                <a:solidFill>
                  <a:srgbClr val="0B1320"/>
                </a:solidFill>
                <a:ea typeface="Playfair Display Black"/>
                <a:cs typeface="Playfair Display Black"/>
                <a:sym typeface="Playfair Display Black"/>
              </a:rPr>
              <a:t>02.</a:t>
            </a:r>
            <a:endParaRPr lang="en-US" sz="4800" b="1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61157" y="2274568"/>
            <a:ext cx="35413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4800" b="1" dirty="0" smtClean="0">
                <a:solidFill>
                  <a:srgbClr val="0B1320"/>
                </a:solidFill>
                <a:ea typeface="Roboto"/>
                <a:sym typeface="Roboto"/>
              </a:rPr>
              <a:t>Instruction.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6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1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/>
      <p:bldP spid="2" grpId="0"/>
      <p:bldP spid="3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20"/>
          <p:cNvGrpSpPr/>
          <p:nvPr/>
        </p:nvGrpSpPr>
        <p:grpSpPr>
          <a:xfrm>
            <a:off x="596900" y="884039"/>
            <a:ext cx="17081500" cy="8374261"/>
            <a:chOff x="0" y="-38100"/>
            <a:chExt cx="4274726" cy="2205567"/>
          </a:xfrm>
        </p:grpSpPr>
        <p:sp>
          <p:nvSpPr>
            <p:cNvPr id="325" name="Google Shape;325;p20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2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7" name="Google Shape;327;p20"/>
          <p:cNvSpPr txBox="1"/>
          <p:nvPr/>
        </p:nvSpPr>
        <p:spPr>
          <a:xfrm>
            <a:off x="522116" y="1752651"/>
            <a:ext cx="2669833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3F6FA"/>
                </a:solidFill>
                <a:latin typeface="+mj-lt"/>
                <a:ea typeface="Playfair Display Black"/>
                <a:cs typeface="Playfair Display Black"/>
                <a:sym typeface="Playfair Display Black"/>
              </a:rPr>
              <a:t>01.</a:t>
            </a:r>
            <a:endParaRPr sz="4800" b="1" dirty="0">
              <a:latin typeface="+mj-lt"/>
            </a:endParaRPr>
          </a:p>
        </p:txBody>
      </p:sp>
      <p:sp>
        <p:nvSpPr>
          <p:cNvPr id="328" name="Google Shape;328;p20"/>
          <p:cNvSpPr txBox="1"/>
          <p:nvPr/>
        </p:nvSpPr>
        <p:spPr>
          <a:xfrm>
            <a:off x="2270228" y="1863451"/>
            <a:ext cx="6867422" cy="81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u="sng" dirty="0" smtClean="0">
                <a:solidFill>
                  <a:srgbClr val="F3F6FA"/>
                </a:solidFill>
                <a:latin typeface="+mj-lt"/>
                <a:sym typeface="Playfair Display Black"/>
              </a:rPr>
              <a:t>Component of Computer:</a:t>
            </a:r>
            <a:endParaRPr sz="4400" b="1" u="sng" dirty="0">
              <a:latin typeface="+mj-lt"/>
            </a:endParaRPr>
          </a:p>
        </p:txBody>
      </p:sp>
      <p:grpSp>
        <p:nvGrpSpPr>
          <p:cNvPr id="329" name="Google Shape;329;p20"/>
          <p:cNvGrpSpPr/>
          <p:nvPr/>
        </p:nvGrpSpPr>
        <p:grpSpPr>
          <a:xfrm>
            <a:off x="-3233490" y="5979520"/>
            <a:ext cx="6999655" cy="8614961"/>
            <a:chOff x="0" y="0"/>
            <a:chExt cx="9332874" cy="11486614"/>
          </a:xfrm>
        </p:grpSpPr>
        <p:grpSp>
          <p:nvGrpSpPr>
            <p:cNvPr id="330" name="Google Shape;330;p20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331" name="Google Shape;331;p2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3" name="Google Shape;333;p20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334" name="Google Shape;334;p2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6" name="Google Shape;336;p20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337" name="Google Shape;337;p2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9" name="Google Shape;339;p20"/>
          <p:cNvGrpSpPr/>
          <p:nvPr/>
        </p:nvGrpSpPr>
        <p:grpSpPr>
          <a:xfrm rot="10800000">
            <a:off x="13557529" y="-3278780"/>
            <a:ext cx="6999655" cy="8614961"/>
            <a:chOff x="0" y="0"/>
            <a:chExt cx="9332874" cy="11486614"/>
          </a:xfrm>
        </p:grpSpPr>
        <p:grpSp>
          <p:nvGrpSpPr>
            <p:cNvPr id="340" name="Google Shape;340;p20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341" name="Google Shape;341;p2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3" name="Google Shape;343;p20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344" name="Google Shape;344;p2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6" name="Google Shape;346;p20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347" name="Google Shape;347;p2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0" name="Google Shape;350;p20"/>
          <p:cNvGrpSpPr/>
          <p:nvPr/>
        </p:nvGrpSpPr>
        <p:grpSpPr>
          <a:xfrm>
            <a:off x="15226010" y="2079760"/>
            <a:ext cx="406823" cy="408647"/>
            <a:chOff x="1813" y="0"/>
            <a:chExt cx="809173" cy="812800"/>
          </a:xfrm>
        </p:grpSpPr>
        <p:sp>
          <p:nvSpPr>
            <p:cNvPr id="351" name="Google Shape;351;p2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3" name="Google Shape;353;p20"/>
          <p:cNvGrpSpPr/>
          <p:nvPr/>
        </p:nvGrpSpPr>
        <p:grpSpPr>
          <a:xfrm>
            <a:off x="15789684" y="2079760"/>
            <a:ext cx="406823" cy="408647"/>
            <a:chOff x="1813" y="0"/>
            <a:chExt cx="809173" cy="812800"/>
          </a:xfrm>
        </p:grpSpPr>
        <p:sp>
          <p:nvSpPr>
            <p:cNvPr id="354" name="Google Shape;354;p2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6" name="Google Shape;356;p20"/>
          <p:cNvGrpSpPr/>
          <p:nvPr/>
        </p:nvGrpSpPr>
        <p:grpSpPr>
          <a:xfrm>
            <a:off x="16350731" y="2079760"/>
            <a:ext cx="406823" cy="408647"/>
            <a:chOff x="1813" y="0"/>
            <a:chExt cx="809173" cy="812800"/>
          </a:xfrm>
        </p:grpSpPr>
        <p:sp>
          <p:nvSpPr>
            <p:cNvPr id="357" name="Google Shape;357;p2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419350" y="3145303"/>
            <a:ext cx="55739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n-lt"/>
              </a:rPr>
              <a:t>Central Processing </a:t>
            </a:r>
            <a:r>
              <a:rPr lang="en-US" sz="4000" dirty="0" smtClean="0">
                <a:solidFill>
                  <a:schemeClr val="bg1"/>
                </a:solidFill>
                <a:latin typeface="+mn-lt"/>
              </a:rPr>
              <a:t>Unit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+mn-lt"/>
              </a:rPr>
              <a:t>Input </a:t>
            </a:r>
            <a:r>
              <a:rPr lang="en-US" sz="4000" dirty="0">
                <a:solidFill>
                  <a:schemeClr val="bg1"/>
                </a:solidFill>
                <a:latin typeface="+mn-lt"/>
              </a:rPr>
              <a:t>devices 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+mn-lt"/>
              </a:rPr>
              <a:t>Output </a:t>
            </a:r>
            <a:r>
              <a:rPr lang="en-US" sz="4000" dirty="0">
                <a:solidFill>
                  <a:schemeClr val="bg1"/>
                </a:solidFill>
                <a:latin typeface="+mn-lt"/>
              </a:rPr>
              <a:t>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9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4G Traders\Desktop\COAL\techmyeducation.blogspot.com input devices of comp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371" y="2173671"/>
            <a:ext cx="7400606" cy="593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4" name="Google Shape;364;p21"/>
          <p:cNvSpPr txBox="1"/>
          <p:nvPr/>
        </p:nvSpPr>
        <p:spPr>
          <a:xfrm>
            <a:off x="1436435" y="3375678"/>
            <a:ext cx="736310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b="1" u="sng" dirty="0" smtClean="0">
                <a:latin typeface="+mj-lt"/>
              </a:rPr>
              <a:t>Input Unit: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5" name="Google Shape;365;p21"/>
          <p:cNvSpPr txBox="1"/>
          <p:nvPr/>
        </p:nvSpPr>
        <p:spPr>
          <a:xfrm>
            <a:off x="1436435" y="4292716"/>
            <a:ext cx="6616174" cy="336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en-US" sz="2800" dirty="0">
                <a:latin typeface="+mn-lt"/>
              </a:rPr>
              <a:t>A computer will only respond when a command is given to the device. These commands can be given using the input unit or the input devices</a:t>
            </a:r>
            <a:r>
              <a:rPr lang="en-US" sz="2800" dirty="0" smtClean="0">
                <a:latin typeface="+mn-lt"/>
              </a:rPr>
              <a:t>.</a:t>
            </a:r>
            <a:r>
              <a:rPr lang="en-US" sz="2800" dirty="0"/>
              <a:t> The data entered can be in the form of numbers, alphabet, images, etc.</a:t>
            </a:r>
            <a:endParaRPr lang="en-US" sz="2800" dirty="0" smtClean="0">
              <a:latin typeface="+mn-lt"/>
            </a:endParaRPr>
          </a:p>
        </p:txBody>
      </p:sp>
      <p:grpSp>
        <p:nvGrpSpPr>
          <p:cNvPr id="366" name="Google Shape;366;p21"/>
          <p:cNvGrpSpPr/>
          <p:nvPr/>
        </p:nvGrpSpPr>
        <p:grpSpPr>
          <a:xfrm>
            <a:off x="14353072" y="7325149"/>
            <a:ext cx="6999655" cy="8614961"/>
            <a:chOff x="0" y="0"/>
            <a:chExt cx="9332874" cy="11486614"/>
          </a:xfrm>
        </p:grpSpPr>
        <p:grpSp>
          <p:nvGrpSpPr>
            <p:cNvPr id="367" name="Google Shape;367;p21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368" name="Google Shape;368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0" name="Google Shape;370;p21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371" name="Google Shape;371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3" name="Google Shape;373;p21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374" name="Google Shape;374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76" name="Google Shape;376;p21"/>
          <p:cNvGrpSpPr/>
          <p:nvPr/>
        </p:nvGrpSpPr>
        <p:grpSpPr>
          <a:xfrm>
            <a:off x="-3548742" y="8354719"/>
            <a:ext cx="6039488" cy="7433216"/>
            <a:chOff x="0" y="0"/>
            <a:chExt cx="8052650" cy="9910954"/>
          </a:xfrm>
        </p:grpSpPr>
        <p:grpSp>
          <p:nvGrpSpPr>
            <p:cNvPr id="377" name="Google Shape;377;p21"/>
            <p:cNvGrpSpPr/>
            <p:nvPr/>
          </p:nvGrpSpPr>
          <p:grpSpPr>
            <a:xfrm>
              <a:off x="0" y="0"/>
              <a:ext cx="8052650" cy="9910954"/>
              <a:chOff x="0" y="0"/>
              <a:chExt cx="660400" cy="812800"/>
            </a:xfrm>
          </p:grpSpPr>
          <p:sp>
            <p:nvSpPr>
              <p:cNvPr id="378" name="Google Shape;378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0" name="Google Shape;380;p21"/>
            <p:cNvGrpSpPr/>
            <p:nvPr/>
          </p:nvGrpSpPr>
          <p:grpSpPr>
            <a:xfrm>
              <a:off x="470446" y="579010"/>
              <a:ext cx="7111758" cy="8752934"/>
              <a:chOff x="0" y="0"/>
              <a:chExt cx="660400" cy="812800"/>
            </a:xfrm>
          </p:grpSpPr>
          <p:sp>
            <p:nvSpPr>
              <p:cNvPr id="381" name="Google Shape;381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3" name="Google Shape;383;p21"/>
            <p:cNvGrpSpPr/>
            <p:nvPr/>
          </p:nvGrpSpPr>
          <p:grpSpPr>
            <a:xfrm>
              <a:off x="934874" y="1150614"/>
              <a:ext cx="6182902" cy="7609726"/>
              <a:chOff x="0" y="0"/>
              <a:chExt cx="660400" cy="812800"/>
            </a:xfrm>
          </p:grpSpPr>
          <p:sp>
            <p:nvSpPr>
              <p:cNvPr id="384" name="Google Shape;384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6" name="Google Shape;386;p21"/>
          <p:cNvGrpSpPr/>
          <p:nvPr/>
        </p:nvGrpSpPr>
        <p:grpSpPr>
          <a:xfrm rot="10800000">
            <a:off x="7191530" y="-2403040"/>
            <a:ext cx="3904939" cy="4806079"/>
            <a:chOff x="0" y="0"/>
            <a:chExt cx="5206586" cy="6408106"/>
          </a:xfrm>
        </p:grpSpPr>
        <p:grpSp>
          <p:nvGrpSpPr>
            <p:cNvPr id="387" name="Google Shape;387;p21"/>
            <p:cNvGrpSpPr/>
            <p:nvPr/>
          </p:nvGrpSpPr>
          <p:grpSpPr>
            <a:xfrm>
              <a:off x="0" y="0"/>
              <a:ext cx="5206586" cy="6408106"/>
              <a:chOff x="0" y="0"/>
              <a:chExt cx="660400" cy="812800"/>
            </a:xfrm>
          </p:grpSpPr>
          <p:sp>
            <p:nvSpPr>
              <p:cNvPr id="388" name="Google Shape;388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0" name="Google Shape;390;p21"/>
            <p:cNvGrpSpPr/>
            <p:nvPr/>
          </p:nvGrpSpPr>
          <p:grpSpPr>
            <a:xfrm>
              <a:off x="304175" y="374370"/>
              <a:ext cx="4598236" cy="5659367"/>
              <a:chOff x="0" y="0"/>
              <a:chExt cx="660400" cy="812800"/>
            </a:xfrm>
          </p:grpSpPr>
          <p:sp>
            <p:nvSpPr>
              <p:cNvPr id="391" name="Google Shape;391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3" name="Google Shape;393;p21"/>
            <p:cNvGrpSpPr/>
            <p:nvPr/>
          </p:nvGrpSpPr>
          <p:grpSpPr>
            <a:xfrm>
              <a:off x="604460" y="743950"/>
              <a:ext cx="3997667" cy="4920205"/>
              <a:chOff x="0" y="0"/>
              <a:chExt cx="660400" cy="812800"/>
            </a:xfrm>
          </p:grpSpPr>
          <p:sp>
            <p:nvSpPr>
              <p:cNvPr id="394" name="Google Shape;394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6" name="Google Shape;396;p21"/>
          <p:cNvGrpSpPr/>
          <p:nvPr/>
        </p:nvGrpSpPr>
        <p:grpSpPr>
          <a:xfrm>
            <a:off x="1029612" y="2663965"/>
            <a:ext cx="406823" cy="408647"/>
            <a:chOff x="1813" y="0"/>
            <a:chExt cx="809173" cy="812800"/>
          </a:xfrm>
        </p:grpSpPr>
        <p:sp>
          <p:nvSpPr>
            <p:cNvPr id="397" name="Google Shape;397;p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9" name="Google Shape;399;p21"/>
          <p:cNvGrpSpPr/>
          <p:nvPr/>
        </p:nvGrpSpPr>
        <p:grpSpPr>
          <a:xfrm>
            <a:off x="1593286" y="2663965"/>
            <a:ext cx="406823" cy="408647"/>
            <a:chOff x="1813" y="0"/>
            <a:chExt cx="809173" cy="812800"/>
          </a:xfrm>
        </p:grpSpPr>
        <p:sp>
          <p:nvSpPr>
            <p:cNvPr id="400" name="Google Shape;400;p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2" name="Google Shape;402;p21"/>
          <p:cNvGrpSpPr/>
          <p:nvPr/>
        </p:nvGrpSpPr>
        <p:grpSpPr>
          <a:xfrm>
            <a:off x="2154334" y="2663965"/>
            <a:ext cx="406823" cy="408647"/>
            <a:chOff x="1813" y="0"/>
            <a:chExt cx="809173" cy="812800"/>
          </a:xfrm>
        </p:grpSpPr>
        <p:sp>
          <p:nvSpPr>
            <p:cNvPr id="403" name="Google Shape;403;p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300173" y="8170476"/>
            <a:ext cx="2483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Input devices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1"/>
          <p:cNvSpPr txBox="1"/>
          <p:nvPr/>
        </p:nvSpPr>
        <p:spPr>
          <a:xfrm>
            <a:off x="1436435" y="3378824"/>
            <a:ext cx="736310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b="1" u="sng" dirty="0"/>
              <a:t>Central Processing Unit (CPU</a:t>
            </a:r>
            <a:r>
              <a:rPr lang="en-US" sz="3600" b="1" u="sng" dirty="0" smtClean="0"/>
              <a:t>):</a:t>
            </a:r>
          </a:p>
          <a:p>
            <a:pPr>
              <a:lnSpc>
                <a:spcPct val="120000"/>
              </a:lnSpc>
            </a:pPr>
            <a:endParaRPr dirty="0"/>
          </a:p>
        </p:txBody>
      </p:sp>
      <p:sp>
        <p:nvSpPr>
          <p:cNvPr id="365" name="Google Shape;365;p21"/>
          <p:cNvSpPr txBox="1"/>
          <p:nvPr/>
        </p:nvSpPr>
        <p:spPr>
          <a:xfrm>
            <a:off x="1436435" y="4299008"/>
            <a:ext cx="6616174" cy="3447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just"/>
            <a:r>
              <a:rPr lang="en-US" sz="2800" dirty="0"/>
              <a:t>The </a:t>
            </a:r>
            <a:r>
              <a:rPr lang="en-US" sz="2800" b="1" dirty="0"/>
              <a:t>Central Processing Unit</a:t>
            </a:r>
            <a:r>
              <a:rPr lang="en-US" sz="2400" b="1" dirty="0"/>
              <a:t> </a:t>
            </a:r>
            <a:r>
              <a:rPr lang="en-US" sz="2800" dirty="0"/>
              <a:t>is the core of any computer devices. It comprises three major components of the computer which have been discussed above: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 smtClean="0"/>
              <a:t>Arithmetic </a:t>
            </a:r>
            <a:r>
              <a:rPr lang="en-US" sz="2800" dirty="0"/>
              <a:t>and Logical </a:t>
            </a:r>
            <a:r>
              <a:rPr lang="en-US" sz="2800" dirty="0" smtClean="0"/>
              <a:t>Unit.</a:t>
            </a:r>
            <a:endParaRPr lang="en-US" sz="2800" dirty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/>
              <a:t>Control </a:t>
            </a:r>
            <a:r>
              <a:rPr lang="en-US" sz="2800" dirty="0" smtClean="0"/>
              <a:t>Unit.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/>
              <a:t>Memory </a:t>
            </a:r>
            <a:r>
              <a:rPr lang="en-US" sz="2800" dirty="0" smtClean="0"/>
              <a:t>Unit</a:t>
            </a:r>
            <a:r>
              <a:rPr lang="en-US" sz="2800" dirty="0" smtClean="0"/>
              <a:t>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 smtClean="0"/>
              <a:t>Registers.</a:t>
            </a:r>
            <a:endParaRPr lang="en-US" sz="2800" dirty="0"/>
          </a:p>
        </p:txBody>
      </p:sp>
      <p:grpSp>
        <p:nvGrpSpPr>
          <p:cNvPr id="366" name="Google Shape;366;p21"/>
          <p:cNvGrpSpPr/>
          <p:nvPr/>
        </p:nvGrpSpPr>
        <p:grpSpPr>
          <a:xfrm>
            <a:off x="14353072" y="7325149"/>
            <a:ext cx="6999655" cy="8614961"/>
            <a:chOff x="0" y="0"/>
            <a:chExt cx="9332874" cy="11486614"/>
          </a:xfrm>
        </p:grpSpPr>
        <p:grpSp>
          <p:nvGrpSpPr>
            <p:cNvPr id="367" name="Google Shape;367;p21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368" name="Google Shape;368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69" name="Google Shape;369;p2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0" name="Google Shape;370;p21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371" name="Google Shape;371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72" name="Google Shape;372;p2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3" name="Google Shape;373;p21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374" name="Google Shape;374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75" name="Google Shape;375;p2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76" name="Google Shape;376;p21"/>
          <p:cNvGrpSpPr/>
          <p:nvPr/>
        </p:nvGrpSpPr>
        <p:grpSpPr>
          <a:xfrm>
            <a:off x="-3548742" y="8354719"/>
            <a:ext cx="6039488" cy="7433216"/>
            <a:chOff x="0" y="0"/>
            <a:chExt cx="8052650" cy="9910954"/>
          </a:xfrm>
        </p:grpSpPr>
        <p:grpSp>
          <p:nvGrpSpPr>
            <p:cNvPr id="377" name="Google Shape;377;p21"/>
            <p:cNvGrpSpPr/>
            <p:nvPr/>
          </p:nvGrpSpPr>
          <p:grpSpPr>
            <a:xfrm>
              <a:off x="0" y="0"/>
              <a:ext cx="8052650" cy="9910954"/>
              <a:chOff x="0" y="0"/>
              <a:chExt cx="660400" cy="812800"/>
            </a:xfrm>
          </p:grpSpPr>
          <p:sp>
            <p:nvSpPr>
              <p:cNvPr id="378" name="Google Shape;378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79" name="Google Shape;379;p2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0" name="Google Shape;380;p21"/>
            <p:cNvGrpSpPr/>
            <p:nvPr/>
          </p:nvGrpSpPr>
          <p:grpSpPr>
            <a:xfrm>
              <a:off x="470446" y="579010"/>
              <a:ext cx="7111758" cy="8752934"/>
              <a:chOff x="0" y="0"/>
              <a:chExt cx="660400" cy="812800"/>
            </a:xfrm>
          </p:grpSpPr>
          <p:sp>
            <p:nvSpPr>
              <p:cNvPr id="381" name="Google Shape;381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82" name="Google Shape;382;p2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3" name="Google Shape;383;p21"/>
            <p:cNvGrpSpPr/>
            <p:nvPr/>
          </p:nvGrpSpPr>
          <p:grpSpPr>
            <a:xfrm>
              <a:off x="934874" y="1150614"/>
              <a:ext cx="6182902" cy="7609726"/>
              <a:chOff x="0" y="0"/>
              <a:chExt cx="660400" cy="812800"/>
            </a:xfrm>
          </p:grpSpPr>
          <p:sp>
            <p:nvSpPr>
              <p:cNvPr id="384" name="Google Shape;384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85" name="Google Shape;385;p2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6" name="Google Shape;386;p21"/>
          <p:cNvGrpSpPr/>
          <p:nvPr/>
        </p:nvGrpSpPr>
        <p:grpSpPr>
          <a:xfrm rot="10800000">
            <a:off x="7191530" y="-2403040"/>
            <a:ext cx="3904939" cy="4806079"/>
            <a:chOff x="0" y="0"/>
            <a:chExt cx="5206586" cy="6408106"/>
          </a:xfrm>
        </p:grpSpPr>
        <p:grpSp>
          <p:nvGrpSpPr>
            <p:cNvPr id="387" name="Google Shape;387;p21"/>
            <p:cNvGrpSpPr/>
            <p:nvPr/>
          </p:nvGrpSpPr>
          <p:grpSpPr>
            <a:xfrm>
              <a:off x="0" y="0"/>
              <a:ext cx="5206586" cy="6408106"/>
              <a:chOff x="0" y="0"/>
              <a:chExt cx="660400" cy="812800"/>
            </a:xfrm>
          </p:grpSpPr>
          <p:sp>
            <p:nvSpPr>
              <p:cNvPr id="388" name="Google Shape;388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89" name="Google Shape;389;p2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0" name="Google Shape;390;p21"/>
            <p:cNvGrpSpPr/>
            <p:nvPr/>
          </p:nvGrpSpPr>
          <p:grpSpPr>
            <a:xfrm>
              <a:off x="304175" y="374370"/>
              <a:ext cx="4598236" cy="5659367"/>
              <a:chOff x="0" y="0"/>
              <a:chExt cx="660400" cy="812800"/>
            </a:xfrm>
          </p:grpSpPr>
          <p:sp>
            <p:nvSpPr>
              <p:cNvPr id="391" name="Google Shape;391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92" name="Google Shape;392;p2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3" name="Google Shape;393;p21"/>
            <p:cNvGrpSpPr/>
            <p:nvPr/>
          </p:nvGrpSpPr>
          <p:grpSpPr>
            <a:xfrm>
              <a:off x="604460" y="743950"/>
              <a:ext cx="3997667" cy="4920205"/>
              <a:chOff x="0" y="0"/>
              <a:chExt cx="660400" cy="812800"/>
            </a:xfrm>
          </p:grpSpPr>
          <p:sp>
            <p:nvSpPr>
              <p:cNvPr id="394" name="Google Shape;394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95" name="Google Shape;395;p2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6" name="Google Shape;396;p21"/>
          <p:cNvGrpSpPr/>
          <p:nvPr/>
        </p:nvGrpSpPr>
        <p:grpSpPr>
          <a:xfrm>
            <a:off x="1029612" y="2663965"/>
            <a:ext cx="406823" cy="408647"/>
            <a:chOff x="1813" y="0"/>
            <a:chExt cx="809173" cy="812800"/>
          </a:xfrm>
        </p:grpSpPr>
        <p:sp>
          <p:nvSpPr>
            <p:cNvPr id="397" name="Google Shape;397;p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8" name="Google Shape;398;p2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algn="ctr">
                <a:lnSpc>
                  <a:spcPct val="186611"/>
                </a:lnSpc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9" name="Google Shape;399;p21"/>
          <p:cNvGrpSpPr/>
          <p:nvPr/>
        </p:nvGrpSpPr>
        <p:grpSpPr>
          <a:xfrm>
            <a:off x="1593286" y="2663965"/>
            <a:ext cx="406823" cy="408647"/>
            <a:chOff x="1813" y="0"/>
            <a:chExt cx="809173" cy="812800"/>
          </a:xfrm>
        </p:grpSpPr>
        <p:sp>
          <p:nvSpPr>
            <p:cNvPr id="400" name="Google Shape;400;p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1" name="Google Shape;401;p2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algn="ctr">
                <a:lnSpc>
                  <a:spcPct val="186611"/>
                </a:lnSpc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2" name="Google Shape;402;p21"/>
          <p:cNvGrpSpPr/>
          <p:nvPr/>
        </p:nvGrpSpPr>
        <p:grpSpPr>
          <a:xfrm>
            <a:off x="2154334" y="2663965"/>
            <a:ext cx="406823" cy="408647"/>
            <a:chOff x="1813" y="0"/>
            <a:chExt cx="809173" cy="812800"/>
          </a:xfrm>
        </p:grpSpPr>
        <p:sp>
          <p:nvSpPr>
            <p:cNvPr id="403" name="Google Shape;403;p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4" name="Google Shape;404;p2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algn="ctr">
                <a:lnSpc>
                  <a:spcPct val="186611"/>
                </a:lnSpc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11505862" y="7597515"/>
            <a:ext cx="34788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 smtClean="0"/>
              <a:t>Component of CPU</a:t>
            </a:r>
            <a:endParaRPr lang="en-US" sz="2800" b="1" dirty="0"/>
          </a:p>
        </p:txBody>
      </p:sp>
      <p:pic>
        <p:nvPicPr>
          <p:cNvPr id="1028" name="Picture 4" descr="C:\Users\4G Traders\Downloads\components-of-computer-removebg-preview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" t="3798" r="2329" b="10883"/>
          <a:stretch/>
        </p:blipFill>
        <p:spPr bwMode="auto">
          <a:xfrm>
            <a:off x="8937522" y="2663965"/>
            <a:ext cx="7801897" cy="506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55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4G Traders\Desktop\COAL\output-uni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600" y="2520950"/>
            <a:ext cx="6836698" cy="524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4" name="Google Shape;364;p21"/>
          <p:cNvSpPr txBox="1"/>
          <p:nvPr/>
        </p:nvSpPr>
        <p:spPr>
          <a:xfrm>
            <a:off x="1436435" y="3378824"/>
            <a:ext cx="736310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b="1" u="sng" dirty="0" smtClean="0"/>
              <a:t>Output Unit:</a:t>
            </a:r>
          </a:p>
          <a:p>
            <a:pPr>
              <a:lnSpc>
                <a:spcPct val="120000"/>
              </a:lnSpc>
            </a:pPr>
            <a:endParaRPr dirty="0"/>
          </a:p>
        </p:txBody>
      </p:sp>
      <p:sp>
        <p:nvSpPr>
          <p:cNvPr id="365" name="Google Shape;365;p21"/>
          <p:cNvSpPr txBox="1"/>
          <p:nvPr/>
        </p:nvSpPr>
        <p:spPr>
          <a:xfrm>
            <a:off x="1399036" y="4286308"/>
            <a:ext cx="6616174" cy="336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sz="2800" dirty="0"/>
              <a:t>The result of the command we provide the computer with through the input device is called the </a:t>
            </a:r>
            <a:r>
              <a:rPr lang="en-US" sz="2800" dirty="0" smtClean="0"/>
              <a:t>output. </a:t>
            </a:r>
            <a:r>
              <a:rPr lang="en-US" sz="2800" dirty="0"/>
              <a:t>W</a:t>
            </a:r>
            <a:r>
              <a:rPr lang="en-US" sz="2800" dirty="0" smtClean="0"/>
              <a:t>e </a:t>
            </a:r>
            <a:r>
              <a:rPr lang="en-US" sz="2800" dirty="0"/>
              <a:t>give commands using the keyboard and after the processing, the result or outcome is displayed on the monitor.</a:t>
            </a:r>
            <a:endParaRPr lang="en-US" sz="2800" dirty="0" smtClean="0"/>
          </a:p>
        </p:txBody>
      </p:sp>
      <p:grpSp>
        <p:nvGrpSpPr>
          <p:cNvPr id="366" name="Google Shape;366;p21"/>
          <p:cNvGrpSpPr/>
          <p:nvPr/>
        </p:nvGrpSpPr>
        <p:grpSpPr>
          <a:xfrm>
            <a:off x="14353072" y="7325149"/>
            <a:ext cx="6999655" cy="8614961"/>
            <a:chOff x="0" y="0"/>
            <a:chExt cx="9332874" cy="11486614"/>
          </a:xfrm>
        </p:grpSpPr>
        <p:grpSp>
          <p:nvGrpSpPr>
            <p:cNvPr id="367" name="Google Shape;367;p21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368" name="Google Shape;368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69" name="Google Shape;369;p2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0" name="Google Shape;370;p21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371" name="Google Shape;371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72" name="Google Shape;372;p2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3" name="Google Shape;373;p21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374" name="Google Shape;374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75" name="Google Shape;375;p2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76" name="Google Shape;376;p21"/>
          <p:cNvGrpSpPr/>
          <p:nvPr/>
        </p:nvGrpSpPr>
        <p:grpSpPr>
          <a:xfrm>
            <a:off x="-3548742" y="8354719"/>
            <a:ext cx="6039488" cy="7433216"/>
            <a:chOff x="0" y="0"/>
            <a:chExt cx="8052650" cy="9910954"/>
          </a:xfrm>
        </p:grpSpPr>
        <p:grpSp>
          <p:nvGrpSpPr>
            <p:cNvPr id="377" name="Google Shape;377;p21"/>
            <p:cNvGrpSpPr/>
            <p:nvPr/>
          </p:nvGrpSpPr>
          <p:grpSpPr>
            <a:xfrm>
              <a:off x="0" y="0"/>
              <a:ext cx="8052650" cy="9910954"/>
              <a:chOff x="0" y="0"/>
              <a:chExt cx="660400" cy="812800"/>
            </a:xfrm>
          </p:grpSpPr>
          <p:sp>
            <p:nvSpPr>
              <p:cNvPr id="378" name="Google Shape;378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79" name="Google Shape;379;p2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0" name="Google Shape;380;p21"/>
            <p:cNvGrpSpPr/>
            <p:nvPr/>
          </p:nvGrpSpPr>
          <p:grpSpPr>
            <a:xfrm>
              <a:off x="470446" y="579010"/>
              <a:ext cx="7111758" cy="8752934"/>
              <a:chOff x="0" y="0"/>
              <a:chExt cx="660400" cy="812800"/>
            </a:xfrm>
          </p:grpSpPr>
          <p:sp>
            <p:nvSpPr>
              <p:cNvPr id="381" name="Google Shape;381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82" name="Google Shape;382;p2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3" name="Google Shape;383;p21"/>
            <p:cNvGrpSpPr/>
            <p:nvPr/>
          </p:nvGrpSpPr>
          <p:grpSpPr>
            <a:xfrm>
              <a:off x="934874" y="1150614"/>
              <a:ext cx="6182902" cy="7609726"/>
              <a:chOff x="0" y="0"/>
              <a:chExt cx="660400" cy="812800"/>
            </a:xfrm>
          </p:grpSpPr>
          <p:sp>
            <p:nvSpPr>
              <p:cNvPr id="384" name="Google Shape;384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85" name="Google Shape;385;p2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6" name="Google Shape;386;p21"/>
          <p:cNvGrpSpPr/>
          <p:nvPr/>
        </p:nvGrpSpPr>
        <p:grpSpPr>
          <a:xfrm rot="10800000">
            <a:off x="7191530" y="-2403040"/>
            <a:ext cx="3904939" cy="4806079"/>
            <a:chOff x="0" y="0"/>
            <a:chExt cx="5206586" cy="6408106"/>
          </a:xfrm>
        </p:grpSpPr>
        <p:grpSp>
          <p:nvGrpSpPr>
            <p:cNvPr id="387" name="Google Shape;387;p21"/>
            <p:cNvGrpSpPr/>
            <p:nvPr/>
          </p:nvGrpSpPr>
          <p:grpSpPr>
            <a:xfrm>
              <a:off x="0" y="0"/>
              <a:ext cx="5206586" cy="6408106"/>
              <a:chOff x="0" y="0"/>
              <a:chExt cx="660400" cy="812800"/>
            </a:xfrm>
          </p:grpSpPr>
          <p:sp>
            <p:nvSpPr>
              <p:cNvPr id="388" name="Google Shape;388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89" name="Google Shape;389;p2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0" name="Google Shape;390;p21"/>
            <p:cNvGrpSpPr/>
            <p:nvPr/>
          </p:nvGrpSpPr>
          <p:grpSpPr>
            <a:xfrm>
              <a:off x="304175" y="374370"/>
              <a:ext cx="4598236" cy="5659367"/>
              <a:chOff x="0" y="0"/>
              <a:chExt cx="660400" cy="812800"/>
            </a:xfrm>
          </p:grpSpPr>
          <p:sp>
            <p:nvSpPr>
              <p:cNvPr id="391" name="Google Shape;391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92" name="Google Shape;392;p2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3" name="Google Shape;393;p21"/>
            <p:cNvGrpSpPr/>
            <p:nvPr/>
          </p:nvGrpSpPr>
          <p:grpSpPr>
            <a:xfrm>
              <a:off x="604460" y="743950"/>
              <a:ext cx="3997667" cy="4920205"/>
              <a:chOff x="0" y="0"/>
              <a:chExt cx="660400" cy="812800"/>
            </a:xfrm>
          </p:grpSpPr>
          <p:sp>
            <p:nvSpPr>
              <p:cNvPr id="394" name="Google Shape;394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95" name="Google Shape;395;p2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6" name="Google Shape;396;p21"/>
          <p:cNvGrpSpPr/>
          <p:nvPr/>
        </p:nvGrpSpPr>
        <p:grpSpPr>
          <a:xfrm>
            <a:off x="1029612" y="2663965"/>
            <a:ext cx="406823" cy="408647"/>
            <a:chOff x="1813" y="0"/>
            <a:chExt cx="809173" cy="812800"/>
          </a:xfrm>
        </p:grpSpPr>
        <p:sp>
          <p:nvSpPr>
            <p:cNvPr id="397" name="Google Shape;397;p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8" name="Google Shape;398;p2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algn="ctr">
                <a:lnSpc>
                  <a:spcPct val="186611"/>
                </a:lnSpc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9" name="Google Shape;399;p21"/>
          <p:cNvGrpSpPr/>
          <p:nvPr/>
        </p:nvGrpSpPr>
        <p:grpSpPr>
          <a:xfrm>
            <a:off x="1593286" y="2663965"/>
            <a:ext cx="406823" cy="408647"/>
            <a:chOff x="1813" y="0"/>
            <a:chExt cx="809173" cy="812800"/>
          </a:xfrm>
        </p:grpSpPr>
        <p:sp>
          <p:nvSpPr>
            <p:cNvPr id="400" name="Google Shape;400;p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1" name="Google Shape;401;p2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algn="ctr">
                <a:lnSpc>
                  <a:spcPct val="186611"/>
                </a:lnSpc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2" name="Google Shape;402;p21"/>
          <p:cNvGrpSpPr/>
          <p:nvPr/>
        </p:nvGrpSpPr>
        <p:grpSpPr>
          <a:xfrm>
            <a:off x="2154334" y="2663965"/>
            <a:ext cx="406823" cy="408647"/>
            <a:chOff x="1813" y="0"/>
            <a:chExt cx="809173" cy="812800"/>
          </a:xfrm>
        </p:grpSpPr>
        <p:sp>
          <p:nvSpPr>
            <p:cNvPr id="403" name="Google Shape;403;p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4" name="Google Shape;404;p2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algn="ctr">
                <a:lnSpc>
                  <a:spcPct val="186611"/>
                </a:lnSpc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653382" y="7955973"/>
            <a:ext cx="27831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b="1" dirty="0" smtClean="0"/>
              <a:t>Output </a:t>
            </a:r>
            <a:r>
              <a:rPr lang="en-US" sz="2800" b="1" dirty="0"/>
              <a:t>devices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55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3"/>
          <p:cNvCxnSpPr/>
          <p:nvPr/>
        </p:nvCxnSpPr>
        <p:spPr>
          <a:xfrm rot="-5400000">
            <a:off x="-4059167" y="4327520"/>
            <a:ext cx="13354541" cy="0"/>
          </a:xfrm>
          <a:prstGeom prst="straightConnector1">
            <a:avLst/>
          </a:prstGeom>
          <a:noFill/>
          <a:ln w="38100" cap="flat" cmpd="sng">
            <a:solidFill>
              <a:srgbClr val="4DA1A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85;p13"/>
          <p:cNvCxnSpPr/>
          <p:nvPr/>
        </p:nvCxnSpPr>
        <p:spPr>
          <a:xfrm rot="-5400000">
            <a:off x="-3091580" y="4175120"/>
            <a:ext cx="13354541" cy="0"/>
          </a:xfrm>
          <a:prstGeom prst="straightConnector1">
            <a:avLst/>
          </a:prstGeom>
          <a:noFill/>
          <a:ln w="38100" cap="flat" cmpd="sng">
            <a:solidFill>
              <a:srgbClr val="FF9F1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" name="Google Shape;86;p13"/>
          <p:cNvCxnSpPr/>
          <p:nvPr/>
        </p:nvCxnSpPr>
        <p:spPr>
          <a:xfrm rot="-5400000">
            <a:off x="-2016971" y="4327520"/>
            <a:ext cx="13354541" cy="0"/>
          </a:xfrm>
          <a:prstGeom prst="straightConnector1">
            <a:avLst/>
          </a:prstGeom>
          <a:noFill/>
          <a:ln w="38100" cap="flat" cmpd="sng">
            <a:solidFill>
              <a:srgbClr val="6874E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7" name="Google Shape;87;p13"/>
          <p:cNvGrpSpPr/>
          <p:nvPr/>
        </p:nvGrpSpPr>
        <p:grpSpPr>
          <a:xfrm>
            <a:off x="1028700" y="884039"/>
            <a:ext cx="16230600" cy="8374261"/>
            <a:chOff x="0" y="-38100"/>
            <a:chExt cx="4274726" cy="2205567"/>
          </a:xfrm>
        </p:grpSpPr>
        <p:sp>
          <p:nvSpPr>
            <p:cNvPr id="88" name="Google Shape;88;p1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1" name="Google Shape;101;p13"/>
          <p:cNvCxnSpPr/>
          <p:nvPr/>
        </p:nvCxnSpPr>
        <p:spPr>
          <a:xfrm>
            <a:off x="1592374" y="1883323"/>
            <a:ext cx="13354541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2" name="Google Shape;102;p13"/>
          <p:cNvGrpSpPr/>
          <p:nvPr/>
        </p:nvGrpSpPr>
        <p:grpSpPr>
          <a:xfrm>
            <a:off x="15328896" y="1678999"/>
            <a:ext cx="406823" cy="408647"/>
            <a:chOff x="1813" y="0"/>
            <a:chExt cx="809173" cy="812800"/>
          </a:xfrm>
        </p:grpSpPr>
        <p:sp>
          <p:nvSpPr>
            <p:cNvPr id="103" name="Google Shape;103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13"/>
          <p:cNvGrpSpPr/>
          <p:nvPr/>
        </p:nvGrpSpPr>
        <p:grpSpPr>
          <a:xfrm>
            <a:off x="15892570" y="1678999"/>
            <a:ext cx="406823" cy="408647"/>
            <a:chOff x="1813" y="0"/>
            <a:chExt cx="809173" cy="812800"/>
          </a:xfrm>
        </p:grpSpPr>
        <p:sp>
          <p:nvSpPr>
            <p:cNvPr id="106" name="Google Shape;106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" name="Google Shape;108;p13"/>
          <p:cNvGrpSpPr/>
          <p:nvPr/>
        </p:nvGrpSpPr>
        <p:grpSpPr>
          <a:xfrm>
            <a:off x="16453618" y="1678999"/>
            <a:ext cx="406823" cy="408647"/>
            <a:chOff x="1813" y="0"/>
            <a:chExt cx="809173" cy="812800"/>
          </a:xfrm>
        </p:grpSpPr>
        <p:sp>
          <p:nvSpPr>
            <p:cNvPr id="109" name="Google Shape;109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2" name="Picture 4" descr="C:\Users\4G Traders\Downloads\functional_components_of_computer-removebg-preview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0"/>
          <a:stretch/>
        </p:blipFill>
        <p:spPr bwMode="auto">
          <a:xfrm>
            <a:off x="3721603" y="2398801"/>
            <a:ext cx="10844794" cy="548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25334" y="8243669"/>
            <a:ext cx="5622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>
                <a:solidFill>
                  <a:schemeClr val="tx1"/>
                </a:solidFill>
                <a:sym typeface="Playfair Display Black"/>
              </a:rPr>
              <a:t>Component of Computer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15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20"/>
          <p:cNvGrpSpPr/>
          <p:nvPr/>
        </p:nvGrpSpPr>
        <p:grpSpPr>
          <a:xfrm>
            <a:off x="584200" y="884039"/>
            <a:ext cx="17183100" cy="8374261"/>
            <a:chOff x="0" y="-38100"/>
            <a:chExt cx="4274726" cy="2205567"/>
          </a:xfrm>
        </p:grpSpPr>
        <p:sp>
          <p:nvSpPr>
            <p:cNvPr id="325" name="Google Shape;325;p20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26" name="Google Shape;326;p2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algn="ctr">
                <a:lnSpc>
                  <a:spcPct val="147722"/>
                </a:lnSpc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7" name="Google Shape;327;p20"/>
          <p:cNvSpPr txBox="1"/>
          <p:nvPr/>
        </p:nvSpPr>
        <p:spPr>
          <a:xfrm>
            <a:off x="496716" y="1752651"/>
            <a:ext cx="2669833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0004"/>
              </a:lnSpc>
            </a:pPr>
            <a:r>
              <a:rPr lang="en-US" sz="4800" b="1" dirty="0" smtClean="0">
                <a:solidFill>
                  <a:srgbClr val="F3F6FA"/>
                </a:solidFill>
                <a:ea typeface="Playfair Display Black"/>
                <a:cs typeface="Playfair Display Black"/>
                <a:sym typeface="Playfair Display Black"/>
              </a:rPr>
              <a:t>02.</a:t>
            </a:r>
            <a:endParaRPr sz="4800" b="1" dirty="0"/>
          </a:p>
        </p:txBody>
      </p:sp>
      <p:sp>
        <p:nvSpPr>
          <p:cNvPr id="328" name="Google Shape;328;p20"/>
          <p:cNvSpPr txBox="1"/>
          <p:nvPr/>
        </p:nvSpPr>
        <p:spPr>
          <a:xfrm>
            <a:off x="2172418" y="1863450"/>
            <a:ext cx="3187494" cy="81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4400" b="1" u="sng" dirty="0" smtClean="0">
                <a:solidFill>
                  <a:srgbClr val="F3F6FA"/>
                </a:solidFill>
                <a:sym typeface="Playfair Display Black"/>
              </a:rPr>
              <a:t>Instruction:</a:t>
            </a:r>
            <a:endParaRPr sz="4400" b="1" u="sng" dirty="0"/>
          </a:p>
        </p:txBody>
      </p:sp>
      <p:grpSp>
        <p:nvGrpSpPr>
          <p:cNvPr id="329" name="Google Shape;329;p20"/>
          <p:cNvGrpSpPr/>
          <p:nvPr/>
        </p:nvGrpSpPr>
        <p:grpSpPr>
          <a:xfrm>
            <a:off x="-3233490" y="5979520"/>
            <a:ext cx="6999655" cy="8614961"/>
            <a:chOff x="0" y="0"/>
            <a:chExt cx="9332874" cy="11486614"/>
          </a:xfrm>
        </p:grpSpPr>
        <p:grpSp>
          <p:nvGrpSpPr>
            <p:cNvPr id="330" name="Google Shape;330;p20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331" name="Google Shape;331;p2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2" name="Google Shape;332;p2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3" name="Google Shape;333;p20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334" name="Google Shape;334;p2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5" name="Google Shape;335;p2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6" name="Google Shape;336;p20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337" name="Google Shape;337;p2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8" name="Google Shape;338;p2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9" name="Google Shape;339;p20"/>
          <p:cNvGrpSpPr/>
          <p:nvPr/>
        </p:nvGrpSpPr>
        <p:grpSpPr>
          <a:xfrm rot="10800000">
            <a:off x="13557529" y="-3278780"/>
            <a:ext cx="6999655" cy="8614961"/>
            <a:chOff x="0" y="0"/>
            <a:chExt cx="9332874" cy="11486614"/>
          </a:xfrm>
        </p:grpSpPr>
        <p:grpSp>
          <p:nvGrpSpPr>
            <p:cNvPr id="340" name="Google Shape;340;p20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341" name="Google Shape;341;p2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42" name="Google Shape;342;p2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3" name="Google Shape;343;p20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344" name="Google Shape;344;p2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45" name="Google Shape;345;p2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6" name="Google Shape;346;p20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347" name="Google Shape;347;p2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48" name="Google Shape;348;p2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0" name="Google Shape;350;p20"/>
          <p:cNvGrpSpPr/>
          <p:nvPr/>
        </p:nvGrpSpPr>
        <p:grpSpPr>
          <a:xfrm>
            <a:off x="15226010" y="2079760"/>
            <a:ext cx="406823" cy="408647"/>
            <a:chOff x="1813" y="0"/>
            <a:chExt cx="809173" cy="812800"/>
          </a:xfrm>
        </p:grpSpPr>
        <p:sp>
          <p:nvSpPr>
            <p:cNvPr id="351" name="Google Shape;351;p2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2" name="Google Shape;352;p2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algn="ctr">
                <a:lnSpc>
                  <a:spcPct val="186611"/>
                </a:lnSpc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3" name="Google Shape;353;p20"/>
          <p:cNvGrpSpPr/>
          <p:nvPr/>
        </p:nvGrpSpPr>
        <p:grpSpPr>
          <a:xfrm>
            <a:off x="15789684" y="2079760"/>
            <a:ext cx="406823" cy="408647"/>
            <a:chOff x="1813" y="0"/>
            <a:chExt cx="809173" cy="812800"/>
          </a:xfrm>
        </p:grpSpPr>
        <p:sp>
          <p:nvSpPr>
            <p:cNvPr id="354" name="Google Shape;354;p2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5" name="Google Shape;355;p2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algn="ctr">
                <a:lnSpc>
                  <a:spcPct val="186611"/>
                </a:lnSpc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6" name="Google Shape;356;p20"/>
          <p:cNvGrpSpPr/>
          <p:nvPr/>
        </p:nvGrpSpPr>
        <p:grpSpPr>
          <a:xfrm>
            <a:off x="16350731" y="2079760"/>
            <a:ext cx="406823" cy="408647"/>
            <a:chOff x="1813" y="0"/>
            <a:chExt cx="809173" cy="812800"/>
          </a:xfrm>
        </p:grpSpPr>
        <p:sp>
          <p:nvSpPr>
            <p:cNvPr id="357" name="Google Shape;357;p2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8" name="Google Shape;358;p2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algn="ctr">
                <a:lnSpc>
                  <a:spcPct val="186611"/>
                </a:lnSpc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172418" y="2901768"/>
            <a:ext cx="97913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solidFill>
                  <a:srgbClr val="FFFFFF"/>
                </a:solidFill>
              </a:rPr>
              <a:t>An instruction is a group of bits that tells the computer to perform a specific operation. Instruction of a program are stored in main memory. Instruction has two fields:</a:t>
            </a:r>
          </a:p>
        </p:txBody>
      </p:sp>
      <p:sp>
        <p:nvSpPr>
          <p:cNvPr id="2" name="Rectangle 1"/>
          <p:cNvSpPr/>
          <p:nvPr/>
        </p:nvSpPr>
        <p:spPr>
          <a:xfrm>
            <a:off x="4025900" y="5463181"/>
            <a:ext cx="2781300" cy="7344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Operation code</a:t>
            </a:r>
            <a:endParaRPr lang="en-US" sz="2400" b="1" dirty="0"/>
          </a:p>
        </p:txBody>
      </p:sp>
      <p:sp>
        <p:nvSpPr>
          <p:cNvPr id="38" name="Rectangle 37"/>
          <p:cNvSpPr/>
          <p:nvPr/>
        </p:nvSpPr>
        <p:spPr>
          <a:xfrm>
            <a:off x="6807200" y="5463181"/>
            <a:ext cx="2781300" cy="7344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Operand code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9302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9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4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9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" grpId="0"/>
      <p:bldP spid="3" grpId="0"/>
      <p:bldP spid="2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22"/>
          <p:cNvGrpSpPr/>
          <p:nvPr/>
        </p:nvGrpSpPr>
        <p:grpSpPr>
          <a:xfrm>
            <a:off x="1028700" y="884039"/>
            <a:ext cx="16230600" cy="8374261"/>
            <a:chOff x="0" y="-38100"/>
            <a:chExt cx="4274726" cy="2205567"/>
          </a:xfrm>
        </p:grpSpPr>
        <p:sp>
          <p:nvSpPr>
            <p:cNvPr id="410" name="Google Shape;410;p22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5" name="Google Shape;415;p22"/>
          <p:cNvGrpSpPr/>
          <p:nvPr/>
        </p:nvGrpSpPr>
        <p:grpSpPr>
          <a:xfrm>
            <a:off x="14988611" y="1682141"/>
            <a:ext cx="406823" cy="408647"/>
            <a:chOff x="1813" y="0"/>
            <a:chExt cx="809173" cy="812800"/>
          </a:xfrm>
        </p:grpSpPr>
        <p:sp>
          <p:nvSpPr>
            <p:cNvPr id="416" name="Google Shape;416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8" name="Google Shape;418;p22"/>
          <p:cNvGrpSpPr/>
          <p:nvPr/>
        </p:nvGrpSpPr>
        <p:grpSpPr>
          <a:xfrm>
            <a:off x="15552286" y="1682141"/>
            <a:ext cx="406823" cy="408647"/>
            <a:chOff x="1813" y="0"/>
            <a:chExt cx="809173" cy="812800"/>
          </a:xfrm>
        </p:grpSpPr>
        <p:sp>
          <p:nvSpPr>
            <p:cNvPr id="419" name="Google Shape;419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1" name="Google Shape;421;p22"/>
          <p:cNvGrpSpPr/>
          <p:nvPr/>
        </p:nvGrpSpPr>
        <p:grpSpPr>
          <a:xfrm>
            <a:off x="16113333" y="1682141"/>
            <a:ext cx="406823" cy="408647"/>
            <a:chOff x="1813" y="0"/>
            <a:chExt cx="809173" cy="812800"/>
          </a:xfrm>
        </p:grpSpPr>
        <p:sp>
          <p:nvSpPr>
            <p:cNvPr id="422" name="Google Shape;422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4" name="Google Shape;424;p22"/>
          <p:cNvGrpSpPr/>
          <p:nvPr/>
        </p:nvGrpSpPr>
        <p:grpSpPr>
          <a:xfrm>
            <a:off x="-3233490" y="5979520"/>
            <a:ext cx="6999655" cy="8614961"/>
            <a:chOff x="0" y="0"/>
            <a:chExt cx="9332874" cy="11486614"/>
          </a:xfrm>
        </p:grpSpPr>
        <p:grpSp>
          <p:nvGrpSpPr>
            <p:cNvPr id="425" name="Google Shape;425;p22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426" name="Google Shape;426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8" name="Google Shape;428;p22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429" name="Google Shape;429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1" name="Google Shape;431;p22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432" name="Google Shape;432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5122" name="Picture 2" descr="C:\Users\4G Traders\Downloads\INSTRUCTION+FORMAT+In+an+instruction+format_-removebg-preview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44"/>
          <a:stretch/>
        </p:blipFill>
        <p:spPr bwMode="auto">
          <a:xfrm>
            <a:off x="0" y="1682141"/>
            <a:ext cx="11616728" cy="663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28983" y="7173184"/>
            <a:ext cx="16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Op code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8808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341</Words>
  <Application>Microsoft Office PowerPoint</Application>
  <PresentationFormat>Custom</PresentationFormat>
  <Paragraphs>51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Roboto</vt:lpstr>
      <vt:lpstr>Century Schoolbook</vt:lpstr>
      <vt:lpstr>Playfair Display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4G Traders</dc:creator>
  <cp:lastModifiedBy>4G Traders</cp:lastModifiedBy>
  <cp:revision>43</cp:revision>
  <dcterms:modified xsi:type="dcterms:W3CDTF">2023-05-30T03:15:15Z</dcterms:modified>
</cp:coreProperties>
</file>