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D06D-647C-4494-91B9-A7A748E9D7A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2CABB87-106F-4649-BD2E-6344FFA546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256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D06D-647C-4494-91B9-A7A748E9D7A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BB87-106F-4649-BD2E-6344FFA546E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25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D06D-647C-4494-91B9-A7A748E9D7A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BB87-106F-4649-BD2E-6344FFA546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51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D06D-647C-4494-91B9-A7A748E9D7A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BB87-106F-4649-BD2E-6344FFA546E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232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D06D-647C-4494-91B9-A7A748E9D7A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BB87-106F-4649-BD2E-6344FFA546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24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D06D-647C-4494-91B9-A7A748E9D7A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BB87-106F-4649-BD2E-6344FFA546E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29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D06D-647C-4494-91B9-A7A748E9D7A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BB87-106F-4649-BD2E-6344FFA546E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437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D06D-647C-4494-91B9-A7A748E9D7A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BB87-106F-4649-BD2E-6344FFA546E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470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D06D-647C-4494-91B9-A7A748E9D7A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BB87-106F-4649-BD2E-6344FFA54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8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D06D-647C-4494-91B9-A7A748E9D7A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BB87-106F-4649-BD2E-6344FFA546E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14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710D06D-647C-4494-91B9-A7A748E9D7A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BB87-106F-4649-BD2E-6344FFA546E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27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0D06D-647C-4494-91B9-A7A748E9D7A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2CABB87-106F-4649-BD2E-6344FFA546E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45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8B8EC1-523C-230E-54EF-A45BDD60D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6319" y="676568"/>
            <a:ext cx="8637073" cy="2541431"/>
          </a:xfrm>
        </p:spPr>
        <p:txBody>
          <a:bodyPr/>
          <a:lstStyle/>
          <a:p>
            <a:r>
              <a:rPr lang="en-US" dirty="0"/>
              <a:t>Instruction format of x86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F4C3D5B-8170-2CBA-19ED-4440DAC0C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7630" y="3611214"/>
            <a:ext cx="9903760" cy="286959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Presented by:</a:t>
            </a:r>
          </a:p>
          <a:p>
            <a:r>
              <a:rPr lang="en-US" sz="2200" dirty="0" smtClean="0"/>
              <a:t>	-    </a:t>
            </a:r>
            <a:r>
              <a:rPr lang="en-US" sz="2200" dirty="0" err="1" smtClean="0"/>
              <a:t>Hifza</a:t>
            </a:r>
            <a:r>
              <a:rPr lang="en-US" sz="2200" dirty="0" smtClean="0"/>
              <a:t> Hussain </a:t>
            </a:r>
            <a:r>
              <a:rPr lang="en-US" sz="2200" dirty="0" err="1" smtClean="0"/>
              <a:t>awan</a:t>
            </a:r>
            <a:endParaRPr lang="en-US" sz="2200" dirty="0"/>
          </a:p>
          <a:p>
            <a:r>
              <a:rPr lang="en-US" sz="2200" dirty="0" smtClean="0"/>
              <a:t>	-    Waleed bin </a:t>
            </a:r>
            <a:r>
              <a:rPr lang="en-US" sz="2200" dirty="0" err="1" smtClean="0"/>
              <a:t>riaz</a:t>
            </a:r>
            <a:r>
              <a:rPr lang="en-US" sz="2200" dirty="0" smtClean="0"/>
              <a:t> </a:t>
            </a:r>
          </a:p>
          <a:p>
            <a:r>
              <a:rPr lang="en-US" sz="2200" dirty="0" smtClean="0"/>
              <a:t>	-    Skander khan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71844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9777" y="498158"/>
            <a:ext cx="1543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Byte 5:</a:t>
            </a:r>
            <a:endParaRPr lang="en-US" sz="28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99186"/>
              </p:ext>
            </p:extLst>
          </p:nvPr>
        </p:nvGraphicFramePr>
        <p:xfrm>
          <a:off x="8008170" y="1106751"/>
          <a:ext cx="237285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852"/>
              </a:tblGrid>
              <a:tr h="4715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low-order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  Operand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79777" y="1106750"/>
            <a:ext cx="66239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 that byte we will store the low order operands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For example: if we have a value</a:t>
            </a:r>
          </a:p>
          <a:p>
            <a:pPr lvl="1"/>
            <a:r>
              <a:rPr lang="en-US" sz="2400" dirty="0" smtClean="0"/>
              <a:t> ( </a:t>
            </a:r>
            <a:r>
              <a:rPr lang="en-US" sz="2400" dirty="0" err="1" smtClean="0"/>
              <a:t>Mov</a:t>
            </a:r>
            <a:r>
              <a:rPr lang="en-US" sz="2400" dirty="0" smtClean="0"/>
              <a:t> ax,1234H)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That 34 will be save in that low order operand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2949" y="3116173"/>
            <a:ext cx="1480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Byte 6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42948" y="3888051"/>
            <a:ext cx="66979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that byte we will store the </a:t>
            </a:r>
            <a:r>
              <a:rPr lang="en-US" sz="2400" dirty="0" smtClean="0"/>
              <a:t>high </a:t>
            </a:r>
            <a:r>
              <a:rPr lang="en-US" sz="2400" dirty="0"/>
              <a:t>order operands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For example: if we </a:t>
            </a:r>
            <a:r>
              <a:rPr lang="en-US" sz="2400" dirty="0" smtClean="0"/>
              <a:t>carry the same upper example</a:t>
            </a:r>
            <a:r>
              <a:rPr lang="en-US" sz="2400" dirty="0"/>
              <a:t>( </a:t>
            </a:r>
            <a:r>
              <a:rPr lang="en-US" sz="2400" dirty="0" err="1"/>
              <a:t>Mov</a:t>
            </a:r>
            <a:r>
              <a:rPr lang="en-US" sz="2400" dirty="0"/>
              <a:t> ax,1234H</a:t>
            </a:r>
            <a:r>
              <a:rPr lang="en-US" sz="2400" dirty="0" smtClean="0"/>
              <a:t>) then now in that bit 12 will be saved </a:t>
            </a:r>
            <a:endParaRPr lang="en-US" sz="24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854184"/>
              </p:ext>
            </p:extLst>
          </p:nvPr>
        </p:nvGraphicFramePr>
        <p:xfrm>
          <a:off x="8008170" y="3568011"/>
          <a:ext cx="237285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852"/>
              </a:tblGrid>
              <a:tr h="4715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High-order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Operand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41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1028700"/>
            <a:ext cx="4949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Register Organization 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80210" y="2160270"/>
            <a:ext cx="89268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CPU must have some working space (temporary memory) called Registers.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 computer systems employs a hierarchy of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At the highest level of hierarchy memory is faster, efficient and smaller.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Within the </a:t>
            </a:r>
            <a:r>
              <a:rPr lang="en-US" sz="2400" dirty="0" err="1" smtClean="0"/>
              <a:t>cpu</a:t>
            </a:r>
            <a:r>
              <a:rPr lang="en-US" sz="2400" dirty="0" smtClean="0"/>
              <a:t> there is a set of registers which can be treated as a memory highest level of hierarchy.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9519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31870" y="605790"/>
            <a:ext cx="493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Register Organization 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25905" y="1497330"/>
            <a:ext cx="894969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The registers in the CPU can be categorized into two groups which are following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User-visible Registers: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-These enables the machine or assembly language programmer  		to minimize main memory by optimizing use of registers.</a:t>
            </a:r>
          </a:p>
          <a:p>
            <a:pPr marL="342900" indent="-342900">
              <a:buAutoNum type="arabicPeriod" startAt="2"/>
            </a:pPr>
            <a:r>
              <a:rPr lang="en-US" sz="2400" b="1" dirty="0" smtClean="0"/>
              <a:t>Control and status registers: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	-</a:t>
            </a:r>
            <a:r>
              <a:rPr lang="en-US" sz="2400" dirty="0" smtClean="0"/>
              <a:t>These are used by the control unit to control the operations 			of the CPU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-Operating systems programs also use them to control the 			execution of processes.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1104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37660" y="880110"/>
            <a:ext cx="4777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USER VISIBLE REGISTERS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125980" y="2240280"/>
            <a:ext cx="5349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General Purpose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1904125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8740" y="390524"/>
            <a:ext cx="5360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1.  General Purpose Registers: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091443" y="964191"/>
            <a:ext cx="784896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Used for variety of functions by programmers.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Sometimes used for holding data of an instruction.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8740" y="1891991"/>
            <a:ext cx="2903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2.  Data Registers: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091444" y="2575284"/>
            <a:ext cx="7509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Use only to hold and manipulate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Cannot be employed in calculation of an operand address.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1348740" y="3550443"/>
            <a:ext cx="3166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3.  Address Registers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1444" y="4217826"/>
            <a:ext cx="949095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Address registers only carry the address of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Segment pointers are use to carry the address of base of data further the segment pointer is used to carry the address of diff segments </a:t>
            </a:r>
            <a:r>
              <a:rPr lang="en-US" sz="2200" dirty="0" err="1" smtClean="0"/>
              <a:t>i.e</a:t>
            </a:r>
            <a:r>
              <a:rPr lang="en-US" sz="2200" dirty="0" smtClean="0"/>
              <a:t> address of code segment or address of data segment.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As SI is used to carry the address of first index of array.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59644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0370" y="617220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Control and Status Registers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40130" y="1201995"/>
            <a:ext cx="100241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-Four registers are essential for this: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</a:t>
            </a:r>
            <a:r>
              <a:rPr lang="en-US" sz="2400" b="1" dirty="0" smtClean="0"/>
              <a:t>1.  Program Counter(PC):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- Contains the address of instruction to be fetched.</a:t>
            </a:r>
          </a:p>
          <a:p>
            <a:pPr marL="342900" indent="-342900">
              <a:buAutoNum type="arabicPeriod" startAt="2"/>
            </a:pPr>
            <a:r>
              <a:rPr lang="en-US" sz="2400" b="1" dirty="0" smtClean="0"/>
              <a:t>Instruction Register(IR):</a:t>
            </a:r>
          </a:p>
          <a:p>
            <a:r>
              <a:rPr lang="en-US" sz="2400" dirty="0" smtClean="0"/>
              <a:t>		- Contains the instruction most recently fetched. </a:t>
            </a:r>
          </a:p>
          <a:p>
            <a:pPr marL="342900" indent="-342900">
              <a:buAutoNum type="arabicPeriod" startAt="3"/>
            </a:pPr>
            <a:r>
              <a:rPr lang="en-US" sz="2400" b="1" dirty="0" smtClean="0"/>
              <a:t>Memory Address Register(MAR):</a:t>
            </a:r>
          </a:p>
          <a:p>
            <a:r>
              <a:rPr lang="en-US" sz="2400" dirty="0" smtClean="0"/>
              <a:t>		- Contains the address of location of main memory from where the information has to be 			fetched or has to be stored.</a:t>
            </a:r>
          </a:p>
          <a:p>
            <a:pPr marL="342900" indent="-342900">
              <a:buAutoNum type="arabicPeriod" startAt="4"/>
            </a:pPr>
            <a:r>
              <a:rPr lang="en-US" sz="2400" b="1" dirty="0" smtClean="0"/>
              <a:t>Memory Buffer Register(MBR):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- Contains a word of data to be written or the word most recently used.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3201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0684" y="806245"/>
            <a:ext cx="6400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 smtClean="0"/>
              <a:t>Features of ARM instructions</a:t>
            </a:r>
            <a:endParaRPr lang="en-US" sz="3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52052" y="1976284"/>
            <a:ext cx="93111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All instructions are 32 bits long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Most instructions execute in single 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Every instruction can be conditionally executed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 load\store architecture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Data processing instructions acts only on registers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Three operand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Combined ALU and shifter for high speed bit manipulation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5290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5148" y="816077"/>
            <a:ext cx="440485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 smtClean="0"/>
              <a:t>Types of instructions</a:t>
            </a:r>
            <a:endParaRPr lang="en-US" sz="3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09136" y="2163097"/>
            <a:ext cx="5810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Data processing instructions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Data transfer instructions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Control flow instructions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4151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8026" y="432618"/>
            <a:ext cx="652861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 smtClean="0"/>
              <a:t>Data processing instructions</a:t>
            </a:r>
            <a:endParaRPr lang="en-US" sz="3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06244" y="1275234"/>
            <a:ext cx="74921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Arithmetic operations:</a:t>
            </a:r>
          </a:p>
          <a:p>
            <a:r>
              <a:rPr lang="en-US" sz="2400" dirty="0" smtClean="0"/>
              <a:t>	ADD r0,r1,r2			;r0=r1+r2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SUB   r0,r1,r2			;r0=r1-r2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SBC   r0,r1,r2			;r0=r1-r2+C-1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RSB   r0,r1,r2			;r0=r2-r1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75071" y="3519948"/>
            <a:ext cx="63319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Logical operations:</a:t>
            </a:r>
          </a:p>
          <a:p>
            <a:r>
              <a:rPr lang="en-US" sz="2400" dirty="0" smtClean="0"/>
              <a:t>	AND r0,r1,r2			;r0=r1ANDr2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ORR r0,r1,r2			;r0=r1ORr2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XOR r0,r1,r2			;r0=r1XORr2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6966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2722" y="353962"/>
            <a:ext cx="7669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Register movement operations: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MOV r0,r1		;r0=r2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MVN r0,r1		;r0= NOT r2 :: move 1’s complement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012722" y="2025445"/>
            <a:ext cx="10746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Compare operations: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it includes the compare instructions which we use to compare to values: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CMP r1,r2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2722" y="3972231"/>
            <a:ext cx="10333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Shift registers operands:</a:t>
            </a:r>
          </a:p>
          <a:p>
            <a:r>
              <a:rPr lang="en-US" dirty="0"/>
              <a:t>	</a:t>
            </a:r>
            <a:r>
              <a:rPr lang="en-US" dirty="0" smtClean="0"/>
              <a:t>	ADD r3,r2,LSL#3       :it shows that add r2 in r2 and shift it to 3 bits from left ad store it in r3.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03060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A4A536D-1291-4BA3-258D-C9C935D06C46}"/>
              </a:ext>
            </a:extLst>
          </p:cNvPr>
          <p:cNvSpPr txBox="1"/>
          <p:nvPr/>
        </p:nvSpPr>
        <p:spPr>
          <a:xfrm>
            <a:off x="1381539" y="748418"/>
            <a:ext cx="9790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8086 instruction format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640D352-592E-9985-1DE7-46CFFF1A8AEF}"/>
              </a:ext>
            </a:extLst>
          </p:cNvPr>
          <p:cNvSpPr txBox="1"/>
          <p:nvPr/>
        </p:nvSpPr>
        <p:spPr>
          <a:xfrm>
            <a:off x="1381539" y="1821346"/>
            <a:ext cx="92831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 byte to 6 byte in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Length of byte in dependent on addressing mode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Instruction byte contain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OP code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Addressing mode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2 byte for effective addressing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1 or 2 byte </a:t>
            </a:r>
            <a:r>
              <a:rPr lang="en-US" sz="2400" dirty="0" err="1" smtClean="0"/>
              <a:t>displacetment</a:t>
            </a:r>
            <a:endParaRPr lang="en-US" sz="2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1 or 2 byte immediate operand </a:t>
            </a:r>
          </a:p>
        </p:txBody>
      </p:sp>
    </p:spTree>
    <p:extLst>
      <p:ext uri="{BB962C8B-B14F-4D97-AF65-F5344CB8AC3E}">
        <p14:creationId xmlns:p14="http://schemas.microsoft.com/office/powerpoint/2010/main" val="2106815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2387" y="462115"/>
            <a:ext cx="5584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Data transfer instructions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32387" y="1130709"/>
            <a:ext cx="1003873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Three basic forms to move data between ARM </a:t>
            </a:r>
            <a:r>
              <a:rPr lang="en-US" sz="2200" dirty="0" err="1" smtClean="0"/>
              <a:t>reg</a:t>
            </a:r>
            <a:r>
              <a:rPr lang="en-US" sz="2200" dirty="0" smtClean="0"/>
              <a:t> and memory: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C00000"/>
                </a:solidFill>
              </a:rPr>
              <a:t>Single register load and store</a:t>
            </a:r>
            <a:r>
              <a:rPr lang="en-US" sz="2200" dirty="0" smtClean="0"/>
              <a:t> instruction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C00000"/>
                </a:solidFill>
              </a:rPr>
              <a:t>Multiple register load and store </a:t>
            </a:r>
            <a:r>
              <a:rPr lang="en-US" sz="2200" dirty="0" smtClean="0"/>
              <a:t>instruction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To save or restore workspace registers for procedure entry exit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Single </a:t>
            </a:r>
            <a:r>
              <a:rPr lang="en-US" sz="2200" dirty="0" smtClean="0">
                <a:solidFill>
                  <a:srgbClr val="C00000"/>
                </a:solidFill>
              </a:rPr>
              <a:t>registers swap </a:t>
            </a:r>
            <a:r>
              <a:rPr lang="en-US" sz="2200" dirty="0" smtClean="0"/>
              <a:t>instructions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It is used when you have to use the data present in memory then we will swap the data from memory to register to perform operations on it 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1032387" y="3676741"/>
            <a:ext cx="954712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Control flow instructions:</a:t>
            </a:r>
          </a:p>
          <a:p>
            <a:r>
              <a:rPr lang="en-US" sz="2400" dirty="0" smtClean="0"/>
              <a:t>	</a:t>
            </a:r>
            <a:r>
              <a:rPr lang="en-US" sz="2200" dirty="0" smtClean="0"/>
              <a:t>It includes the conditional statements: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	</a:t>
            </a:r>
            <a:r>
              <a:rPr lang="en-US" sz="2200" dirty="0" smtClean="0"/>
              <a:t>loop statements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Compare statements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73393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3263" y="306155"/>
            <a:ext cx="7659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Requirements placed on the processor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09368" y="1219200"/>
            <a:ext cx="89571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/>
              <a:t>Fetch instruction: </a:t>
            </a:r>
            <a:r>
              <a:rPr lang="en-US" sz="2200" dirty="0" smtClean="0"/>
              <a:t>The processor reads an instruction from memory</a:t>
            </a:r>
            <a:r>
              <a:rPr lang="en-US" dirty="0" smtClean="0"/>
              <a:t> 												(register, cache, main memory)</a:t>
            </a:r>
          </a:p>
          <a:p>
            <a:pPr marL="3943350" lvl="8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8528" y="2008721"/>
            <a:ext cx="8858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Interpret instruction:</a:t>
            </a:r>
            <a:r>
              <a:rPr lang="en-US" sz="2200" dirty="0"/>
              <a:t> The instruction </a:t>
            </a:r>
            <a:r>
              <a:rPr lang="en-US" sz="2200" dirty="0" smtClean="0"/>
              <a:t>is decoded to determine which action is required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1258528" y="3024384"/>
            <a:ext cx="91046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F</a:t>
            </a:r>
            <a:r>
              <a:rPr lang="en-US" sz="2200" b="1" dirty="0" smtClean="0"/>
              <a:t>etch data: </a:t>
            </a:r>
            <a:r>
              <a:rPr lang="en-US" sz="2200" dirty="0"/>
              <a:t>T</a:t>
            </a:r>
            <a:r>
              <a:rPr lang="en-US" sz="2200" dirty="0" smtClean="0"/>
              <a:t>he execution of an instruction may require reading data from memory</a:t>
            </a:r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1258528" y="4040047"/>
            <a:ext cx="8967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/>
              <a:t>Process data: </a:t>
            </a:r>
            <a:r>
              <a:rPr lang="en-US" sz="2200" dirty="0"/>
              <a:t>T</a:t>
            </a:r>
            <a:r>
              <a:rPr lang="en-US" sz="2200" dirty="0" smtClean="0"/>
              <a:t>he execution of any process requires some logical or arithmetic operations on data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1258528" y="5055710"/>
            <a:ext cx="85638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/>
              <a:t>Write </a:t>
            </a:r>
            <a:r>
              <a:rPr lang="en-US" sz="2200" b="1" dirty="0"/>
              <a:t>data</a:t>
            </a:r>
            <a:r>
              <a:rPr lang="en-US" b="1" dirty="0"/>
              <a:t>: </a:t>
            </a:r>
            <a:r>
              <a:rPr lang="en-US" sz="2200" dirty="0" smtClean="0"/>
              <a:t>The result </a:t>
            </a:r>
            <a:r>
              <a:rPr lang="en-US" sz="2200" dirty="0"/>
              <a:t>of any process requires </a:t>
            </a:r>
            <a:r>
              <a:rPr lang="en-US" sz="2200" dirty="0" err="1" smtClean="0"/>
              <a:t>riting</a:t>
            </a:r>
            <a:r>
              <a:rPr lang="en-US" sz="2200" dirty="0" smtClean="0"/>
              <a:t> data to memory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27577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08903" y="648929"/>
            <a:ext cx="7472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COMPONENTS OF PROCESSOR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50374" y="1641987"/>
            <a:ext cx="924232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The major components of the processor are an arithmetic and logical </a:t>
            </a:r>
            <a:r>
              <a:rPr lang="en-US" sz="2200" dirty="0" err="1" smtClean="0"/>
              <a:t>uni</a:t>
            </a:r>
            <a:r>
              <a:rPr lang="en-US" sz="2200" dirty="0"/>
              <a:t> </a:t>
            </a:r>
            <a:r>
              <a:rPr lang="en-US" sz="2200" b="1" dirty="0" smtClean="0"/>
              <a:t>(ALU) </a:t>
            </a:r>
            <a:r>
              <a:rPr lang="en-US" sz="2200" dirty="0" smtClean="0"/>
              <a:t>and a control unit </a:t>
            </a:r>
            <a:r>
              <a:rPr lang="en-US" sz="2200" b="1" dirty="0" smtClean="0"/>
              <a:t>(CU)</a:t>
            </a:r>
            <a:endParaRPr lang="en-US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The </a:t>
            </a:r>
            <a:r>
              <a:rPr lang="en-US" sz="2200" b="1" dirty="0" smtClean="0"/>
              <a:t>ALU</a:t>
            </a:r>
            <a:r>
              <a:rPr lang="en-US" sz="2200" dirty="0" smtClean="0"/>
              <a:t> does the actual computation or processing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The control unit controls the movement of instruction in and out of the processor and controls the operations of </a:t>
            </a:r>
            <a:r>
              <a:rPr lang="en-US" sz="2200" b="1" dirty="0" smtClean="0"/>
              <a:t>ALU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Registers consists of the set of storage locations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89878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BAC78B4-6A03-153D-375F-CDA4740902B1}"/>
              </a:ext>
            </a:extLst>
          </p:cNvPr>
          <p:cNvSpPr txBox="1"/>
          <p:nvPr/>
        </p:nvSpPr>
        <p:spPr>
          <a:xfrm>
            <a:off x="1214893" y="2578398"/>
            <a:ext cx="80374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upper block shows us the all six bytes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Every byte has 8 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Every byte has different functionality and is related to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385414"/>
              </p:ext>
            </p:extLst>
          </p:nvPr>
        </p:nvGraphicFramePr>
        <p:xfrm>
          <a:off x="2089150" y="1282276"/>
          <a:ext cx="812800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Byte 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Byte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Byte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Byte 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Byte 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Byte 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122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EE3DE8-17E9-1BEA-88EF-9BA7A3F860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2451" y="178698"/>
            <a:ext cx="3177071" cy="646249"/>
          </a:xfrm>
        </p:spPr>
        <p:txBody>
          <a:bodyPr/>
          <a:lstStyle/>
          <a:p>
            <a:r>
              <a:rPr lang="en-US" dirty="0"/>
              <a:t>Byte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4F2E25-EB3B-8557-0431-A10CAFC89DF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944354"/>
            <a:ext cx="8845826" cy="5188089"/>
          </a:xfrm>
        </p:spPr>
        <p:txBody>
          <a:bodyPr>
            <a:normAutofit/>
          </a:bodyPr>
          <a:lstStyle/>
          <a:p>
            <a:r>
              <a:rPr lang="en-US" dirty="0"/>
              <a:t>It has eight bits</a:t>
            </a:r>
          </a:p>
          <a:p>
            <a:r>
              <a:rPr lang="en-US" dirty="0"/>
              <a:t>First six bits are specified for op code which contain the basic instruction of the operation</a:t>
            </a:r>
          </a:p>
          <a:p>
            <a:pPr lvl="1"/>
            <a:r>
              <a:rPr lang="en-US" dirty="0"/>
              <a:t>OP stands for operation code</a:t>
            </a:r>
          </a:p>
          <a:p>
            <a:r>
              <a:rPr lang="en-US" dirty="0"/>
              <a:t>The seventh bit stores the direction of instruction</a:t>
            </a:r>
          </a:p>
          <a:p>
            <a:r>
              <a:rPr lang="en-US" dirty="0"/>
              <a:t>It has two condition</a:t>
            </a:r>
          </a:p>
          <a:p>
            <a:pPr lvl="1"/>
            <a:r>
              <a:rPr lang="en-US" dirty="0"/>
              <a:t>If D= 1 instruction source is in register </a:t>
            </a:r>
          </a:p>
          <a:p>
            <a:pPr lvl="1"/>
            <a:r>
              <a:rPr lang="en-US" dirty="0"/>
              <a:t>if  D= 0 instruction destination is in register</a:t>
            </a:r>
          </a:p>
          <a:p>
            <a:r>
              <a:rPr lang="en-US" dirty="0"/>
              <a:t>The eighth bit stores the type of instruction: it has also two condition</a:t>
            </a:r>
          </a:p>
          <a:p>
            <a:pPr lvl="1"/>
            <a:r>
              <a:rPr lang="en-US" dirty="0"/>
              <a:t> If W= 1 instruction operates on word data</a:t>
            </a:r>
          </a:p>
          <a:p>
            <a:pPr lvl="1"/>
            <a:r>
              <a:rPr lang="en-US" dirty="0"/>
              <a:t>If  W= 0 instruction operates on bytes data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174278"/>
              </p:ext>
            </p:extLst>
          </p:nvPr>
        </p:nvGraphicFramePr>
        <p:xfrm>
          <a:off x="8321040" y="2559896"/>
          <a:ext cx="3051812" cy="743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476"/>
                <a:gridCol w="381477"/>
                <a:gridCol w="381477"/>
                <a:gridCol w="381476"/>
                <a:gridCol w="381476"/>
                <a:gridCol w="332898"/>
                <a:gridCol w="430056"/>
                <a:gridCol w="381476"/>
              </a:tblGrid>
              <a:tr h="7433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797429"/>
              </p:ext>
            </p:extLst>
          </p:nvPr>
        </p:nvGraphicFramePr>
        <p:xfrm>
          <a:off x="8321040" y="3309798"/>
          <a:ext cx="305181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280"/>
                <a:gridCol w="434340"/>
                <a:gridCol w="377192"/>
              </a:tblGrid>
              <a:tr h="337793">
                <a:tc>
                  <a:txBody>
                    <a:bodyPr/>
                    <a:lstStyle/>
                    <a:p>
                      <a:pPr lvl="1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opcode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400" dirty="0" smtClean="0"/>
                        <a:t>w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000" dirty="0" smtClean="0"/>
                        <a:t>w</a:t>
                      </a:r>
                      <a:endParaRPr lang="en-US" sz="10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318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AC3FA96-071E-E553-B4DE-8C00DFAFF707}"/>
              </a:ext>
            </a:extLst>
          </p:cNvPr>
          <p:cNvSpPr txBox="1"/>
          <p:nvPr/>
        </p:nvSpPr>
        <p:spPr>
          <a:xfrm>
            <a:off x="4363278" y="395188"/>
            <a:ext cx="60728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Byte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02DEA85-BB15-84C9-84BD-649A0D57969E}"/>
              </a:ext>
            </a:extLst>
          </p:cNvPr>
          <p:cNvSpPr txBox="1"/>
          <p:nvPr/>
        </p:nvSpPr>
        <p:spPr>
          <a:xfrm>
            <a:off x="775252" y="1129032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OP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7F04C8A-137F-7312-2248-3C803961BC66}"/>
              </a:ext>
            </a:extLst>
          </p:cNvPr>
          <p:cNvSpPr txBox="1"/>
          <p:nvPr/>
        </p:nvSpPr>
        <p:spPr>
          <a:xfrm>
            <a:off x="685800" y="1713807"/>
            <a:ext cx="1008821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contains three bits which are S ,  V ,  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 is sign extension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If S=0 , no sign extension. It will continue with eight </a:t>
            </a:r>
            <a:r>
              <a:rPr lang="en-US" sz="2400" dirty="0" smtClean="0"/>
              <a:t>bits </a:t>
            </a:r>
            <a:r>
              <a:rPr lang="en-US" sz="2400" dirty="0" err="1" smtClean="0"/>
              <a:t>i.e</a:t>
            </a:r>
            <a:r>
              <a:rPr lang="en-US" sz="2400" dirty="0" smtClean="0"/>
              <a:t> no overflow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If S=1 sign extended eight bits immediate sixteen. If W=1 from the first byte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 is shift and rotate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If V=0 shift , rotate counts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If V=1 shift or rotate specified in CL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Z is for conditional or loop statement. It will compare bit with zero flag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If Z=0 repeat or loop for clear zero flag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If Z=1 set zero flag</a:t>
            </a:r>
          </a:p>
        </p:txBody>
      </p:sp>
    </p:spTree>
    <p:extLst>
      <p:ext uri="{BB962C8B-B14F-4D97-AF65-F5344CB8AC3E}">
        <p14:creationId xmlns:p14="http://schemas.microsoft.com/office/powerpoint/2010/main" val="1672035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524EEF3-B730-AFCD-E37E-755466F9FF2C}"/>
              </a:ext>
            </a:extLst>
          </p:cNvPr>
          <p:cNvSpPr txBox="1"/>
          <p:nvPr/>
        </p:nvSpPr>
        <p:spPr>
          <a:xfrm>
            <a:off x="775252" y="1129032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AFB87C7-E7BE-867B-A306-65135B75FF57}"/>
              </a:ext>
            </a:extLst>
          </p:cNvPr>
          <p:cNvSpPr txBox="1"/>
          <p:nvPr/>
        </p:nvSpPr>
        <p:spPr>
          <a:xfrm>
            <a:off x="685800" y="1713807"/>
            <a:ext cx="10088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contains two bits which are also called two operands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One operand is the memory or both operands are In 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CD3DF7CA-AE4B-82B2-D52C-BE506765E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917538"/>
              </p:ext>
            </p:extLst>
          </p:nvPr>
        </p:nvGraphicFramePr>
        <p:xfrm>
          <a:off x="1591685" y="2756210"/>
          <a:ext cx="7529443" cy="281483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03933">
                  <a:extLst>
                    <a:ext uri="{9D8B030D-6E8A-4147-A177-3AD203B41FA5}">
                      <a16:colId xmlns:a16="http://schemas.microsoft.com/office/drawing/2014/main" xmlns="" val="216620949"/>
                    </a:ext>
                  </a:extLst>
                </a:gridCol>
                <a:gridCol w="5825510">
                  <a:extLst>
                    <a:ext uri="{9D8B030D-6E8A-4147-A177-3AD203B41FA5}">
                      <a16:colId xmlns:a16="http://schemas.microsoft.com/office/drawing/2014/main" xmlns="" val="1739470208"/>
                    </a:ext>
                  </a:extLst>
                </a:gridCol>
              </a:tblGrid>
              <a:tr h="703708">
                <a:tc>
                  <a:txBody>
                    <a:bodyPr/>
                    <a:lstStyle/>
                    <a:p>
                      <a:r>
                        <a:rPr lang="en-US" b="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Memory </a:t>
                      </a:r>
                      <a:r>
                        <a:rPr lang="en-US" b="0" dirty="0" smtClean="0"/>
                        <a:t>mode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0807247"/>
                  </a:ext>
                </a:extLst>
              </a:tr>
              <a:tr h="703708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 </a:t>
                      </a:r>
                      <a:r>
                        <a:rPr lang="en-US" dirty="0" smtClean="0"/>
                        <a:t>mode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9073804"/>
                  </a:ext>
                </a:extLst>
              </a:tr>
              <a:tr h="703708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 </a:t>
                      </a:r>
                      <a:r>
                        <a:rPr lang="en-US" dirty="0" smtClean="0"/>
                        <a:t>mode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20409305"/>
                  </a:ext>
                </a:extLst>
              </a:tr>
              <a:tr h="703708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Register </a:t>
                      </a:r>
                      <a:r>
                        <a:rPr lang="en-US" dirty="0" smtClean="0"/>
                        <a:t>mode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7378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9684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41752B0-3D5A-9CD7-5AF1-1C644ABDF03A}"/>
              </a:ext>
            </a:extLst>
          </p:cNvPr>
          <p:cNvSpPr txBox="1"/>
          <p:nvPr/>
        </p:nvSpPr>
        <p:spPr>
          <a:xfrm>
            <a:off x="1433444" y="528358"/>
            <a:ext cx="790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/ 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8E15FAD-6EDC-619D-9BEC-BC8B4999C203}"/>
              </a:ext>
            </a:extLst>
          </p:cNvPr>
          <p:cNvSpPr txBox="1"/>
          <p:nvPr/>
        </p:nvSpPr>
        <p:spPr>
          <a:xfrm>
            <a:off x="606287" y="1053548"/>
            <a:ext cx="8438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depends upon the mode 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also called </a:t>
            </a:r>
            <a:r>
              <a:rPr lang="en-US" b="1" dirty="0"/>
              <a:t>effective addressing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8816DB28-2801-F0AE-8B88-76750FE86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323530"/>
              </p:ext>
            </p:extLst>
          </p:nvPr>
        </p:nvGraphicFramePr>
        <p:xfrm>
          <a:off x="1207053" y="2225069"/>
          <a:ext cx="8128000" cy="33375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15931286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36887655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42795616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931254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Mode=00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Mode=01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Mode=10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9129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Bx + </a:t>
                      </a:r>
                      <a:r>
                        <a:rPr lang="en-US" dirty="0" err="1"/>
                        <a:t>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Bx + </a:t>
                      </a:r>
                      <a:r>
                        <a:rPr lang="en-US" dirty="0" err="1"/>
                        <a:t>si</a:t>
                      </a:r>
                      <a:r>
                        <a:rPr lang="en-US" dirty="0"/>
                        <a:t>+ 8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Bx + </a:t>
                      </a:r>
                      <a:r>
                        <a:rPr lang="en-US" dirty="0" err="1"/>
                        <a:t>si</a:t>
                      </a:r>
                      <a:r>
                        <a:rPr lang="en-US" dirty="0"/>
                        <a:t> + 16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6741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Bx + 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Bx + di + 8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Bx + di + 16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3371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Bp+ </a:t>
                      </a:r>
                      <a:r>
                        <a:rPr lang="en-US" dirty="0" err="1"/>
                        <a:t>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Bp+ </a:t>
                      </a:r>
                      <a:r>
                        <a:rPr lang="en-US" dirty="0" err="1"/>
                        <a:t>si</a:t>
                      </a:r>
                      <a:r>
                        <a:rPr lang="en-US" dirty="0"/>
                        <a:t> + 8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Bp+ </a:t>
                      </a:r>
                      <a:r>
                        <a:rPr lang="en-US" dirty="0" err="1"/>
                        <a:t>si</a:t>
                      </a:r>
                      <a:r>
                        <a:rPr lang="en-US" dirty="0"/>
                        <a:t> + 16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14059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Bp + 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Bp + di + 8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Bp + di + 16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1006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 + 8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 + 16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67496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 + 8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 + 16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14513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Dir of address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Bp+ 8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Bp + 16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79705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Bx +8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Bx  + 16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88774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50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D7C9B81E-35A8-BD19-441C-96B1B02C5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397976"/>
              </p:ext>
            </p:extLst>
          </p:nvPr>
        </p:nvGraphicFramePr>
        <p:xfrm>
          <a:off x="1766529" y="1995947"/>
          <a:ext cx="8127999" cy="33324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47121991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23954529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1616231371"/>
                    </a:ext>
                  </a:extLst>
                </a:gridCol>
              </a:tblGrid>
              <a:tr h="2529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w=0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w=1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2165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978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1523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3487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6579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4691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63736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12325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034777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35276" y="924232"/>
            <a:ext cx="5142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mode values are 11 then we will do addressing using the following table: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40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9266" y="679142"/>
            <a:ext cx="139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Byte 3: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78195" y="1604317"/>
            <a:ext cx="7482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When the operation is being performed on the bytes means the w form the first byte equals to 0 then we will use the bytes </a:t>
            </a:r>
            <a:r>
              <a:rPr lang="en-US" sz="2400" dirty="0" err="1" smtClean="0"/>
              <a:t>upto</a:t>
            </a:r>
            <a:r>
              <a:rPr lang="en-US" sz="2400" dirty="0" smtClean="0"/>
              <a:t> 3 as it has 8 bit displacement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9206" y="3083490"/>
            <a:ext cx="1506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Byte 4: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65006" y="4008665"/>
            <a:ext cx="67645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When the operation is being performed on the </a:t>
            </a:r>
            <a:r>
              <a:rPr lang="en-US" sz="2400" dirty="0" smtClean="0"/>
              <a:t>whole word </a:t>
            </a:r>
            <a:r>
              <a:rPr lang="en-US" sz="2400" dirty="0"/>
              <a:t>means the w form the first byte equals to </a:t>
            </a:r>
            <a:r>
              <a:rPr lang="en-US" sz="2400" dirty="0" smtClean="0"/>
              <a:t>1 </a:t>
            </a:r>
            <a:r>
              <a:rPr lang="en-US" sz="2400" dirty="0"/>
              <a:t>then we will use the bits </a:t>
            </a:r>
            <a:r>
              <a:rPr lang="en-US" sz="2400" dirty="0" err="1"/>
              <a:t>upto</a:t>
            </a:r>
            <a:r>
              <a:rPr lang="en-US" sz="2400" dirty="0"/>
              <a:t> </a:t>
            </a:r>
            <a:r>
              <a:rPr lang="en-US" sz="2400" dirty="0" smtClean="0"/>
              <a:t>4 </a:t>
            </a:r>
            <a:r>
              <a:rPr lang="en-US" sz="2400" dirty="0"/>
              <a:t>as it has </a:t>
            </a:r>
            <a:r>
              <a:rPr lang="en-US" sz="2400" dirty="0" smtClean="0"/>
              <a:t>16 </a:t>
            </a:r>
            <a:r>
              <a:rPr lang="en-US" sz="2400" dirty="0"/>
              <a:t>bit displacement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366110"/>
              </p:ext>
            </p:extLst>
          </p:nvPr>
        </p:nvGraphicFramePr>
        <p:xfrm>
          <a:off x="8773980" y="2031930"/>
          <a:ext cx="237285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852"/>
              </a:tblGrid>
              <a:tr h="4715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low-order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Displacement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055803"/>
              </p:ext>
            </p:extLst>
          </p:nvPr>
        </p:nvGraphicFramePr>
        <p:xfrm>
          <a:off x="8860544" y="4150290"/>
          <a:ext cx="237285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852"/>
              </a:tblGrid>
              <a:tr h="4715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High-order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Displacement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35619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586</TotalTime>
  <Words>1131</Words>
  <Application>Microsoft Office PowerPoint</Application>
  <PresentationFormat>Widescreen</PresentationFormat>
  <Paragraphs>232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Gill Sans MT</vt:lpstr>
      <vt:lpstr>Gallery</vt:lpstr>
      <vt:lpstr>Instruction format of x86</vt:lpstr>
      <vt:lpstr>PowerPoint Presentation</vt:lpstr>
      <vt:lpstr>PowerPoint Presentation</vt:lpstr>
      <vt:lpstr>Byte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 format of x86</dc:title>
  <dc:creator>Muhammad Yasin</dc:creator>
  <cp:lastModifiedBy>Windows User</cp:lastModifiedBy>
  <cp:revision>25</cp:revision>
  <dcterms:created xsi:type="dcterms:W3CDTF">2023-05-22T10:00:12Z</dcterms:created>
  <dcterms:modified xsi:type="dcterms:W3CDTF">2023-05-29T22:07:21Z</dcterms:modified>
</cp:coreProperties>
</file>