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0"/>
  </p:notesMasterIdLst>
  <p:sldIdLst>
    <p:sldId id="256" r:id="rId5"/>
    <p:sldId id="257" r:id="rId6"/>
    <p:sldId id="266" r:id="rId7"/>
    <p:sldId id="265" r:id="rId8"/>
    <p:sldId id="258" r:id="rId9"/>
    <p:sldId id="259" r:id="rId10"/>
    <p:sldId id="260" r:id="rId11"/>
    <p:sldId id="261" r:id="rId12"/>
    <p:sldId id="262" r:id="rId13"/>
    <p:sldId id="263" r:id="rId14"/>
    <p:sldId id="267" r:id="rId15"/>
    <p:sldId id="268" r:id="rId16"/>
    <p:sldId id="269" r:id="rId17"/>
    <p:sldId id="270"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5/2/2023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5/2/2023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5/2/2023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5/2/2023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5/2/2023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5/2/2023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5/2/2023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96F347-1B2F-4097-AEB5-4A26FB45D67A}" type="datetime1">
              <a:rPr lang="en-US" smtClean="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5/2/2023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75B4BE-627A-4EC1-99E1-6F1AA97AB802}" type="datetime1">
              <a:rPr lang="en-US" smtClean="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5/2/2023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BED6AC-4FBA-40BD-BE75-20DB64DA4BAD}" type="datetime1">
              <a:rPr lang="en-US" smtClean="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933C87-D201-458A-93C0-8EDD9AC92D93}" type="datetime1">
              <a:rPr lang="en-US" smtClean="0"/>
              <a:t>5/2/2023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CE6829-5A25-485A-91B1-5D6D58BB9F23}" type="datetime1">
              <a:rPr lang="en-US" smtClean="0"/>
              <a:t>5/2/2023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5/2/2023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5/2/2023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r>
              <a:rPr lang="en-US" sz="5400" dirty="0" smtClean="0">
                <a:latin typeface="Elephant" panose="02020904090505020303" pitchFamily="18" charset="0"/>
              </a:rPr>
              <a:t>Title:</a:t>
            </a:r>
            <a:r>
              <a:rPr lang="en-US" sz="5400" dirty="0">
                <a:latin typeface="Elephant" panose="02020904090505020303" pitchFamily="18" charset="0"/>
              </a:rPr>
              <a:t/>
            </a:r>
            <a:br>
              <a:rPr lang="en-US" sz="5400" dirty="0">
                <a:latin typeface="Elephant" panose="02020904090505020303" pitchFamily="18" charset="0"/>
              </a:rPr>
            </a:br>
            <a:r>
              <a:rPr lang="en-US" sz="4400" dirty="0" smtClean="0">
                <a:latin typeface="Elephant" panose="02020904090505020303" pitchFamily="18" charset="0"/>
              </a:rPr>
              <a:t>masking ( AND , OR, XOR, TEST )</a:t>
            </a:r>
            <a:endParaRPr lang="en-US" sz="5400" dirty="0">
              <a:latin typeface="Elephant" panose="02020904090505020303" pitchFamily="18" charset="0"/>
            </a:endParaRPr>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r>
              <a:rPr lang="en-US" b="1" dirty="0" smtClean="0">
                <a:latin typeface="Baskerville Old Face" panose="02020602080505020303" pitchFamily="18" charset="0"/>
              </a:rPr>
              <a:t>ABDULLAH ZAFAR</a:t>
            </a:r>
          </a:p>
          <a:p>
            <a:r>
              <a:rPr lang="en-US" b="1" dirty="0" smtClean="0">
                <a:latin typeface="Baskerville Old Face" panose="02020602080505020303" pitchFamily="18" charset="0"/>
              </a:rPr>
              <a:t>AKMAL HUSSAIN </a:t>
            </a:r>
          </a:p>
          <a:p>
            <a:r>
              <a:rPr lang="en-US" b="1" dirty="0" smtClean="0">
                <a:latin typeface="Baskerville Old Face" panose="02020602080505020303" pitchFamily="18" charset="0"/>
              </a:rPr>
              <a:t>UMME-ROMAN</a:t>
            </a:r>
            <a:endParaRPr lang="en-US" b="1" dirty="0">
              <a:latin typeface="Baskerville Old Face" panose="02020602080505020303" pitchFamily="18" charset="0"/>
            </a:endParaRPr>
          </a:p>
        </p:txBody>
      </p:sp>
      <p:pic>
        <p:nvPicPr>
          <p:cNvPr id="21" name="Picture 20">
            <a:extLst>
              <a:ext uri="{FF2B5EF4-FFF2-40B4-BE49-F238E27FC236}">
                <a16:creationId xmlns:a16="http://schemas.microsoft.com/office/drawing/2014/main" id="{D912EF34-0253-41FD-9940-D8FBB7DE74B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573271" y="0"/>
            <a:ext cx="7434070" cy="1474330"/>
          </a:xfrm>
        </p:spPr>
        <p:txBody>
          <a:bodyPr>
            <a:normAutofit/>
          </a:bodyPr>
          <a:lstStyle/>
          <a:p>
            <a:pPr algn="l"/>
            <a:r>
              <a:rPr lang="en-US" dirty="0" smtClean="0"/>
              <a:t>Selective bit testing</a:t>
            </a: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573271" y="1173018"/>
            <a:ext cx="7971313" cy="5045667"/>
          </a:xfrm>
        </p:spPr>
        <p:txBody>
          <a:bodyPr>
            <a:normAutofit/>
          </a:bodyPr>
          <a:lstStyle/>
          <a:p>
            <a:pPr>
              <a:lnSpc>
                <a:spcPct val="100000"/>
              </a:lnSpc>
            </a:pPr>
            <a:r>
              <a:rPr lang="en-US" sz="2800" dirty="0" smtClean="0"/>
              <a:t>i.e:110</a:t>
            </a:r>
            <a:r>
              <a:rPr lang="en-US" sz="2800" u="sng" dirty="0" smtClean="0"/>
              <a:t>1</a:t>
            </a:r>
            <a:r>
              <a:rPr lang="en-US" sz="2800" dirty="0" smtClean="0"/>
              <a:t>0001</a:t>
            </a:r>
          </a:p>
          <a:p>
            <a:pPr>
              <a:lnSpc>
                <a:spcPct val="100000"/>
              </a:lnSpc>
            </a:pPr>
            <a:r>
              <a:rPr lang="en-US" sz="2800" dirty="0" smtClean="0"/>
              <a:t>Mask:00010000</a:t>
            </a:r>
          </a:p>
          <a:p>
            <a:pPr>
              <a:lnSpc>
                <a:spcPct val="100000"/>
              </a:lnSpc>
            </a:pPr>
            <a:r>
              <a:rPr lang="en-US" sz="2800" dirty="0" smtClean="0"/>
              <a:t>Now we want to locate the 4</a:t>
            </a:r>
            <a:r>
              <a:rPr lang="en-US" sz="2800" baseline="30000" dirty="0" smtClean="0"/>
              <a:t>th</a:t>
            </a:r>
            <a:r>
              <a:rPr lang="en-US" sz="2800" dirty="0" smtClean="0"/>
              <a:t> position is either zero or one so , we will take AND </a:t>
            </a:r>
            <a:r>
              <a:rPr lang="en-US" sz="2800" dirty="0"/>
              <a:t>o</a:t>
            </a:r>
            <a:r>
              <a:rPr lang="en-US" sz="2800" dirty="0" smtClean="0"/>
              <a:t>peration between mask and the given bits</a:t>
            </a:r>
          </a:p>
          <a:p>
            <a:pPr marL="0" indent="0">
              <a:lnSpc>
                <a:spcPct val="100000"/>
              </a:lnSpc>
              <a:buNone/>
            </a:pPr>
            <a:r>
              <a:rPr lang="en-US" sz="2800" dirty="0"/>
              <a:t> </a:t>
            </a:r>
            <a:r>
              <a:rPr lang="en-US" sz="2800" dirty="0" smtClean="0"/>
              <a:t>we can get: 00010000</a:t>
            </a:r>
          </a:p>
          <a:p>
            <a:pPr marL="0" indent="0">
              <a:lnSpc>
                <a:spcPct val="100000"/>
              </a:lnSpc>
              <a:buNone/>
            </a:pPr>
            <a:r>
              <a:rPr lang="en-US" sz="2800" dirty="0" smtClean="0"/>
              <a:t>Now zero flag is OFF that means 1 is placed at 4</a:t>
            </a:r>
            <a:r>
              <a:rPr lang="en-US" sz="2800" baseline="30000" dirty="0" smtClean="0"/>
              <a:t>th</a:t>
            </a:r>
            <a:r>
              <a:rPr lang="en-US" sz="2800" dirty="0" smtClean="0"/>
              <a:t> position.</a:t>
            </a:r>
          </a:p>
        </p:txBody>
      </p:sp>
    </p:spTree>
    <p:extLst>
      <p:ext uri="{BB962C8B-B14F-4D97-AF65-F5344CB8AC3E}">
        <p14:creationId xmlns:p14="http://schemas.microsoft.com/office/powerpoint/2010/main" val="350173570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573271" y="0"/>
            <a:ext cx="7434070" cy="1474330"/>
          </a:xfrm>
        </p:spPr>
        <p:txBody>
          <a:bodyPr>
            <a:normAutofit fontScale="90000"/>
          </a:bodyPr>
          <a:lstStyle/>
          <a:p>
            <a:pPr algn="l"/>
            <a:r>
              <a:rPr lang="en-US" dirty="0" smtClean="0"/>
              <a:t>According to programming point of view</a:t>
            </a: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573271" y="1173018"/>
            <a:ext cx="7971313" cy="5045667"/>
          </a:xfrm>
        </p:spPr>
        <p:txBody>
          <a:bodyPr>
            <a:normAutofit/>
          </a:bodyPr>
          <a:lstStyle/>
          <a:p>
            <a:pPr>
              <a:lnSpc>
                <a:spcPct val="100000"/>
              </a:lnSpc>
            </a:pPr>
            <a:r>
              <a:rPr lang="en-US" sz="2800" u="sng" dirty="0" smtClean="0"/>
              <a:t>1: selective bit clearing</a:t>
            </a:r>
          </a:p>
          <a:p>
            <a:r>
              <a:rPr lang="en-US" dirty="0"/>
              <a:t>Example:</a:t>
            </a:r>
          </a:p>
          <a:p>
            <a:r>
              <a:rPr lang="en-US" dirty="0"/>
              <a:t>Clear the sign bit of AL while leaving the other bits unchanged.</a:t>
            </a:r>
          </a:p>
          <a:p>
            <a:r>
              <a:rPr lang="en-US" dirty="0"/>
              <a:t>Solution:</a:t>
            </a:r>
          </a:p>
          <a:p>
            <a:r>
              <a:rPr lang="en-US" dirty="0"/>
              <a:t>Use the AND instruction with 01111111b = 7Fh as the mask.</a:t>
            </a:r>
          </a:p>
          <a:p>
            <a:r>
              <a:rPr lang="en-US" dirty="0"/>
              <a:t>Thus:</a:t>
            </a:r>
          </a:p>
          <a:p>
            <a:r>
              <a:rPr lang="en-US" dirty="0"/>
              <a:t>AND AL,7Fh</a:t>
            </a:r>
          </a:p>
          <a:p>
            <a:pPr>
              <a:lnSpc>
                <a:spcPct val="100000"/>
              </a:lnSpc>
            </a:pPr>
            <a:endParaRPr lang="en-US" sz="2800" dirty="0" smtClean="0"/>
          </a:p>
        </p:txBody>
      </p:sp>
    </p:spTree>
    <p:extLst>
      <p:ext uri="{BB962C8B-B14F-4D97-AF65-F5344CB8AC3E}">
        <p14:creationId xmlns:p14="http://schemas.microsoft.com/office/powerpoint/2010/main" val="387475393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573271" y="0"/>
            <a:ext cx="7434070" cy="1474330"/>
          </a:xfrm>
        </p:spPr>
        <p:txBody>
          <a:bodyPr>
            <a:normAutofit/>
          </a:bodyPr>
          <a:lstStyle/>
          <a:p>
            <a:pPr algn="l"/>
            <a:r>
              <a:rPr lang="en-US" dirty="0" smtClean="0"/>
              <a:t>2.Selective bit setting</a:t>
            </a: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573271" y="1173018"/>
            <a:ext cx="7971313" cy="5045667"/>
          </a:xfrm>
        </p:spPr>
        <p:txBody>
          <a:bodyPr>
            <a:normAutofit/>
          </a:bodyPr>
          <a:lstStyle/>
          <a:p>
            <a:r>
              <a:rPr lang="en-US" dirty="0"/>
              <a:t>Example:</a:t>
            </a:r>
          </a:p>
          <a:p>
            <a:r>
              <a:rPr lang="en-US" dirty="0"/>
              <a:t>Set the most significant and least significant bits of AL while preserving the other bits.</a:t>
            </a:r>
          </a:p>
          <a:p>
            <a:r>
              <a:rPr lang="en-US" dirty="0"/>
              <a:t>Solution:</a:t>
            </a:r>
          </a:p>
          <a:p>
            <a:r>
              <a:rPr lang="en-US" dirty="0"/>
              <a:t>Use the OR instruction with 10000001b = 81h as the mask. Thus:</a:t>
            </a:r>
          </a:p>
          <a:p>
            <a:r>
              <a:rPr lang="en-US" dirty="0"/>
              <a:t>OR     AL, 81h</a:t>
            </a:r>
          </a:p>
          <a:p>
            <a:pPr>
              <a:lnSpc>
                <a:spcPct val="100000"/>
              </a:lnSpc>
            </a:pPr>
            <a:endParaRPr lang="en-US" sz="2800" dirty="0" smtClean="0"/>
          </a:p>
        </p:txBody>
      </p:sp>
    </p:spTree>
    <p:extLst>
      <p:ext uri="{BB962C8B-B14F-4D97-AF65-F5344CB8AC3E}">
        <p14:creationId xmlns:p14="http://schemas.microsoft.com/office/powerpoint/2010/main" val="204806481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573271" y="0"/>
            <a:ext cx="7434070" cy="1474330"/>
          </a:xfrm>
        </p:spPr>
        <p:txBody>
          <a:bodyPr>
            <a:normAutofit/>
          </a:bodyPr>
          <a:lstStyle/>
          <a:p>
            <a:pPr algn="l"/>
            <a:r>
              <a:rPr lang="en-US" dirty="0" smtClean="0"/>
              <a:t>3.Selective bit inversion</a:t>
            </a: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573271" y="1173018"/>
            <a:ext cx="7971313" cy="5045667"/>
          </a:xfrm>
        </p:spPr>
        <p:txBody>
          <a:bodyPr>
            <a:normAutofit/>
          </a:bodyPr>
          <a:lstStyle/>
          <a:p>
            <a:r>
              <a:rPr lang="en-US" dirty="0"/>
              <a:t>Example:</a:t>
            </a:r>
          </a:p>
          <a:p>
            <a:r>
              <a:rPr lang="en-US" dirty="0"/>
              <a:t>Change the sign bit of DX.</a:t>
            </a:r>
          </a:p>
          <a:p>
            <a:r>
              <a:rPr lang="en-US" dirty="0"/>
              <a:t>Solution:</a:t>
            </a:r>
          </a:p>
          <a:p>
            <a:r>
              <a:rPr lang="en-US" dirty="0"/>
              <a:t>Use the XOR instruction with a mask of 8000h. Thus:</a:t>
            </a:r>
          </a:p>
          <a:p>
            <a:r>
              <a:rPr lang="en-US" dirty="0"/>
              <a:t>XOR   DX, 8000h</a:t>
            </a:r>
          </a:p>
          <a:p>
            <a:pPr>
              <a:lnSpc>
                <a:spcPct val="100000"/>
              </a:lnSpc>
            </a:pPr>
            <a:endParaRPr lang="en-US" sz="2800" dirty="0" smtClean="0"/>
          </a:p>
        </p:txBody>
      </p:sp>
    </p:spTree>
    <p:extLst>
      <p:ext uri="{BB962C8B-B14F-4D97-AF65-F5344CB8AC3E}">
        <p14:creationId xmlns:p14="http://schemas.microsoft.com/office/powerpoint/2010/main" val="70409116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573271" y="0"/>
            <a:ext cx="7434070" cy="1474330"/>
          </a:xfrm>
        </p:spPr>
        <p:txBody>
          <a:bodyPr>
            <a:normAutofit/>
          </a:bodyPr>
          <a:lstStyle/>
          <a:p>
            <a:pPr algn="l"/>
            <a:r>
              <a:rPr lang="en-US" dirty="0" smtClean="0"/>
              <a:t>4.Selective bit testing</a:t>
            </a: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573271" y="1173018"/>
            <a:ext cx="7971313" cy="5045667"/>
          </a:xfrm>
        </p:spPr>
        <p:txBody>
          <a:bodyPr>
            <a:normAutofit fontScale="92500" lnSpcReduction="10000"/>
          </a:bodyPr>
          <a:lstStyle/>
          <a:p>
            <a:r>
              <a:rPr lang="en-US" dirty="0"/>
              <a:t>The TEST instruction can be used to examine individual bits in an operand. The mask should contain 1's In the bit positions to be tested and 0's elsewhere. Because 1 AND b = b, 0 AND b = 0, the result of TEST destination, mask will have l's in the tested bit positions if and only if the destination has l's in these positions; it will have 0's elsewhere. If destination has 0's in all the tested position, the result will be 0 and so ZF = 1.</a:t>
            </a:r>
          </a:p>
          <a:p>
            <a:r>
              <a:rPr lang="en-US" dirty="0"/>
              <a:t> </a:t>
            </a:r>
          </a:p>
          <a:p>
            <a:r>
              <a:rPr lang="en-US" dirty="0"/>
              <a:t>Example:</a:t>
            </a:r>
          </a:p>
          <a:p>
            <a:r>
              <a:rPr lang="en-US" dirty="0"/>
              <a:t>Jump to label BELOW if AL contains an even number.</a:t>
            </a:r>
          </a:p>
          <a:p>
            <a:r>
              <a:rPr lang="en-US" dirty="0"/>
              <a:t>Solution: </a:t>
            </a:r>
          </a:p>
          <a:p>
            <a:r>
              <a:rPr lang="en-US" dirty="0"/>
              <a:t>Even numbers have a 0 in bit 0. Thus, the mask is 00000001b= 1.</a:t>
            </a:r>
          </a:p>
          <a:p>
            <a:r>
              <a:rPr lang="en-US" dirty="0"/>
              <a:t>TEST AL, 1				; is AL even?</a:t>
            </a:r>
          </a:p>
          <a:p>
            <a:r>
              <a:rPr lang="en-US" dirty="0"/>
              <a:t>JZ   BELOW				; yes, go to BELOW</a:t>
            </a:r>
          </a:p>
          <a:p>
            <a:r>
              <a:rPr lang="en-US" dirty="0"/>
              <a:t> </a:t>
            </a:r>
          </a:p>
          <a:p>
            <a:pPr>
              <a:lnSpc>
                <a:spcPct val="100000"/>
              </a:lnSpc>
            </a:pPr>
            <a:endParaRPr lang="en-US" sz="2800" dirty="0" smtClean="0"/>
          </a:p>
        </p:txBody>
      </p:sp>
    </p:spTree>
    <p:extLst>
      <p:ext uri="{BB962C8B-B14F-4D97-AF65-F5344CB8AC3E}">
        <p14:creationId xmlns:p14="http://schemas.microsoft.com/office/powerpoint/2010/main" val="73760836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573271" y="1173018"/>
            <a:ext cx="7971313" cy="5045667"/>
          </a:xfrm>
        </p:spPr>
        <p:txBody>
          <a:bodyPr>
            <a:normAutofit/>
          </a:bodyPr>
          <a:lstStyle/>
          <a:p>
            <a:pPr marL="0" indent="0" algn="ctr">
              <a:lnSpc>
                <a:spcPct val="100000"/>
              </a:lnSpc>
              <a:buNone/>
            </a:pPr>
            <a:r>
              <a:rPr lang="en-US" sz="8000" dirty="0" smtClean="0"/>
              <a:t>THANK YOU</a:t>
            </a:r>
          </a:p>
          <a:p>
            <a:pPr marL="0" indent="0" algn="ctr">
              <a:lnSpc>
                <a:spcPct val="100000"/>
              </a:lnSpc>
              <a:buNone/>
            </a:pPr>
            <a:r>
              <a:rPr lang="en-US" sz="4700" dirty="0" smtClean="0"/>
              <a:t>I HOPE YOU ALL UNDERSTAND </a:t>
            </a:r>
          </a:p>
          <a:p>
            <a:pPr marL="0" indent="0" algn="ctr">
              <a:lnSpc>
                <a:spcPct val="100000"/>
              </a:lnSpc>
              <a:buNone/>
            </a:pPr>
            <a:r>
              <a:rPr lang="en-US" sz="4700" dirty="0" smtClean="0"/>
              <a:t>ASK THE QUESTION IF ANY QUERY!</a:t>
            </a:r>
          </a:p>
        </p:txBody>
      </p:sp>
    </p:spTree>
    <p:extLst>
      <p:ext uri="{BB962C8B-B14F-4D97-AF65-F5344CB8AC3E}">
        <p14:creationId xmlns:p14="http://schemas.microsoft.com/office/powerpoint/2010/main" val="124579329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US" dirty="0" smtClean="0"/>
              <a:t>What is masking?</a:t>
            </a: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a:lnSpc>
                <a:spcPct val="100000"/>
              </a:lnSpc>
            </a:pPr>
            <a:r>
              <a:rPr lang="en-US" sz="2800" dirty="0"/>
              <a:t>A mask is a value used to force certain bits to </a:t>
            </a:r>
            <a:r>
              <a:rPr lang="en-US" sz="2800" dirty="0" smtClean="0"/>
              <a:t>zero(0) </a:t>
            </a:r>
            <a:r>
              <a:rPr lang="en-US" sz="2800" dirty="0"/>
              <a:t>or </a:t>
            </a:r>
            <a:r>
              <a:rPr lang="en-US" sz="2800" dirty="0" smtClean="0"/>
              <a:t>one(1) </a:t>
            </a:r>
            <a:r>
              <a:rPr lang="en-US" sz="2800" dirty="0"/>
              <a:t>within some other value. A mask typically affects certain bits in an operand (forcing them to zero or one) and leaves other bits </a:t>
            </a:r>
            <a:r>
              <a:rPr lang="en-US" sz="2800" dirty="0" smtClean="0"/>
              <a:t>unaffected.</a:t>
            </a:r>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fontScale="90000"/>
          </a:bodyPr>
          <a:lstStyle/>
          <a:p>
            <a:pPr algn="l"/>
            <a:r>
              <a:rPr lang="en-US" dirty="0" smtClean="0"/>
              <a:t>Before moving to the masking operation lets take an overview of basic logic operations !</a:t>
            </a:r>
            <a:endParaRPr lang="en-US" dirty="0"/>
          </a:p>
        </p:txBody>
      </p:sp>
      <p:pic>
        <p:nvPicPr>
          <p:cNvPr id="1026" name="Picture 1"/>
          <p:cNvPicPr>
            <a:picLocks noChangeAspect="1" noChangeArrowheads="1"/>
          </p:cNvPicPr>
          <p:nvPr/>
        </p:nvPicPr>
        <p:blipFill>
          <a:blip r:embed="rId3">
            <a:extLst>
              <a:ext uri="{28A0092B-C50C-407E-A947-70E740481C1C}">
                <a14:useLocalDpi xmlns:a14="http://schemas.microsoft.com/office/drawing/2010/main" val="0"/>
              </a:ext>
            </a:extLst>
          </a:blip>
          <a:srcRect l="47505" t="5579" r="5914" b="5975"/>
          <a:stretch>
            <a:fillRect/>
          </a:stretch>
        </p:blipFill>
        <p:spPr bwMode="auto">
          <a:xfrm>
            <a:off x="4090507" y="2542106"/>
            <a:ext cx="6826875" cy="3904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253177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482109" y="1"/>
            <a:ext cx="8042468" cy="1265382"/>
          </a:xfrm>
        </p:spPr>
        <p:txBody>
          <a:bodyPr>
            <a:normAutofit/>
          </a:bodyPr>
          <a:lstStyle/>
          <a:p>
            <a:pPr algn="l"/>
            <a:r>
              <a:rPr lang="en-US" dirty="0" smtClean="0"/>
              <a:t>Why we use mask?</a:t>
            </a: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602183" y="1108364"/>
            <a:ext cx="7942402" cy="5110321"/>
          </a:xfrm>
        </p:spPr>
        <p:txBody>
          <a:bodyPr>
            <a:normAutofit/>
          </a:bodyPr>
          <a:lstStyle/>
          <a:p>
            <a:r>
              <a:rPr lang="en-US" dirty="0"/>
              <a:t>There are several reasons why we might use masks in assembly language:</a:t>
            </a:r>
          </a:p>
          <a:p>
            <a:r>
              <a:rPr lang="en-US" dirty="0"/>
              <a:t>Bit manipulation: Masks can be used to manipulate individual bits within a binary value. For example, we might use a mask to set or clear a specific bit within a register or memory location.</a:t>
            </a:r>
          </a:p>
          <a:p>
            <a:r>
              <a:rPr lang="en-US" dirty="0"/>
              <a:t>Data extraction: Masks can be used to extract specific bits or groups of bits from a binary value. For example, we might use a mask to extract the lower 8 bits of a 16-bit value.</a:t>
            </a:r>
          </a:p>
          <a:p>
            <a:r>
              <a:rPr lang="en-US" dirty="0"/>
              <a:t>Data masking: Masks can be used to mask or hide certain bits within a binary value. This can be useful for security purposes, such as when encrypting data.</a:t>
            </a:r>
          </a:p>
        </p:txBody>
      </p:sp>
    </p:spTree>
    <p:extLst>
      <p:ext uri="{BB962C8B-B14F-4D97-AF65-F5344CB8AC3E}">
        <p14:creationId xmlns:p14="http://schemas.microsoft.com/office/powerpoint/2010/main" val="56205636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US" dirty="0" smtClean="0"/>
              <a:t>Operations of masking </a:t>
            </a: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a:lnSpc>
                <a:spcPct val="100000"/>
              </a:lnSpc>
            </a:pPr>
            <a:r>
              <a:rPr lang="en-US" sz="2800" dirty="0" smtClean="0"/>
              <a:t>Selective Bit Clearing.</a:t>
            </a:r>
          </a:p>
          <a:p>
            <a:pPr>
              <a:lnSpc>
                <a:spcPct val="100000"/>
              </a:lnSpc>
            </a:pPr>
            <a:r>
              <a:rPr lang="en-US" sz="2800" dirty="0" smtClean="0"/>
              <a:t>Selective Bit Setting.</a:t>
            </a:r>
          </a:p>
          <a:p>
            <a:pPr>
              <a:lnSpc>
                <a:spcPct val="100000"/>
              </a:lnSpc>
            </a:pPr>
            <a:r>
              <a:rPr lang="en-US" sz="2800" dirty="0" smtClean="0"/>
              <a:t>Selective Bit Inversion.</a:t>
            </a:r>
          </a:p>
          <a:p>
            <a:pPr>
              <a:lnSpc>
                <a:spcPct val="100000"/>
              </a:lnSpc>
            </a:pPr>
            <a:r>
              <a:rPr lang="en-US" sz="2800" dirty="0" smtClean="0"/>
              <a:t>Selective Bit Testing.</a:t>
            </a:r>
          </a:p>
        </p:txBody>
      </p:sp>
    </p:spTree>
    <p:extLst>
      <p:ext uri="{BB962C8B-B14F-4D97-AF65-F5344CB8AC3E}">
        <p14:creationId xmlns:p14="http://schemas.microsoft.com/office/powerpoint/2010/main" val="11063565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711816" y="108591"/>
            <a:ext cx="7434070" cy="1474330"/>
          </a:xfrm>
        </p:spPr>
        <p:txBody>
          <a:bodyPr>
            <a:normAutofit/>
          </a:bodyPr>
          <a:lstStyle/>
          <a:p>
            <a:pPr algn="l"/>
            <a:r>
              <a:rPr lang="en-US" dirty="0" smtClean="0"/>
              <a:t>Selective bit clearing(and)</a:t>
            </a: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711816" y="1487056"/>
            <a:ext cx="7832768" cy="4879412"/>
          </a:xfrm>
        </p:spPr>
        <p:txBody>
          <a:bodyPr>
            <a:normAutofit fontScale="92500" lnSpcReduction="20000"/>
          </a:bodyPr>
          <a:lstStyle/>
          <a:p>
            <a:pPr>
              <a:lnSpc>
                <a:spcPct val="100000"/>
              </a:lnSpc>
            </a:pPr>
            <a:r>
              <a:rPr lang="en-US" sz="2800" dirty="0" smtClean="0"/>
              <a:t>We use AND operation on selective bit clearing </a:t>
            </a:r>
          </a:p>
          <a:p>
            <a:pPr>
              <a:lnSpc>
                <a:spcPct val="100000"/>
              </a:lnSpc>
            </a:pPr>
            <a:r>
              <a:rPr lang="en-US" sz="2800" dirty="0" smtClean="0"/>
              <a:t>If you want place 0 on selective bits you can create a mask according to the bits </a:t>
            </a:r>
          </a:p>
          <a:p>
            <a:pPr>
              <a:lnSpc>
                <a:spcPct val="100000"/>
              </a:lnSpc>
            </a:pPr>
            <a:r>
              <a:rPr lang="en-US" sz="2800" dirty="0" err="1"/>
              <a:t>i</a:t>
            </a:r>
            <a:r>
              <a:rPr lang="en-US" sz="2800" dirty="0" smtClean="0"/>
              <a:t>. e: </a:t>
            </a:r>
          </a:p>
          <a:p>
            <a:r>
              <a:rPr lang="en-US" dirty="0"/>
              <a:t>1010</a:t>
            </a:r>
            <a:r>
              <a:rPr lang="en-US" u="sng" dirty="0"/>
              <a:t>1010 </a:t>
            </a:r>
            <a:endParaRPr lang="en-US" dirty="0"/>
          </a:p>
          <a:p>
            <a:r>
              <a:rPr lang="en-US" dirty="0"/>
              <a:t>Mask: 11110000</a:t>
            </a:r>
          </a:p>
          <a:p>
            <a:pPr>
              <a:lnSpc>
                <a:spcPct val="100000"/>
              </a:lnSpc>
            </a:pPr>
            <a:r>
              <a:rPr lang="en-US" sz="2800" dirty="0" smtClean="0"/>
              <a:t>Doing AND operation: we can get:       1010 </a:t>
            </a:r>
            <a:r>
              <a:rPr lang="en-US" sz="2800" u="sng" dirty="0" smtClean="0"/>
              <a:t>0000</a:t>
            </a:r>
            <a:r>
              <a:rPr lang="en-US" sz="2800" dirty="0" smtClean="0"/>
              <a:t>.</a:t>
            </a:r>
          </a:p>
          <a:p>
            <a:pPr>
              <a:lnSpc>
                <a:spcPct val="100000"/>
              </a:lnSpc>
            </a:pPr>
            <a:r>
              <a:rPr lang="en-US" sz="2800" dirty="0" smtClean="0"/>
              <a:t>Now we can clearly see that the bits we want to be 0 are 0 and the other bits are same as it is .</a:t>
            </a:r>
          </a:p>
          <a:p>
            <a:pPr marL="0" indent="0">
              <a:lnSpc>
                <a:spcPct val="100000"/>
              </a:lnSpc>
              <a:buNone/>
            </a:pPr>
            <a:endParaRPr lang="en-US" sz="2800" dirty="0" smtClean="0"/>
          </a:p>
          <a:p>
            <a:pPr>
              <a:lnSpc>
                <a:spcPct val="100000"/>
              </a:lnSpc>
            </a:pPr>
            <a:endParaRPr lang="en-US" sz="2800" dirty="0" smtClean="0"/>
          </a:p>
        </p:txBody>
      </p:sp>
    </p:spTree>
    <p:extLst>
      <p:ext uri="{BB962C8B-B14F-4D97-AF65-F5344CB8AC3E}">
        <p14:creationId xmlns:p14="http://schemas.microsoft.com/office/powerpoint/2010/main" val="303157830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573271" y="0"/>
            <a:ext cx="7434070" cy="1474330"/>
          </a:xfrm>
        </p:spPr>
        <p:txBody>
          <a:bodyPr>
            <a:normAutofit/>
          </a:bodyPr>
          <a:lstStyle/>
          <a:p>
            <a:pPr algn="l"/>
            <a:r>
              <a:rPr lang="en-US" dirty="0" smtClean="0"/>
              <a:t>Selective bit setting</a:t>
            </a: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573271" y="1173018"/>
            <a:ext cx="7971313" cy="5045667"/>
          </a:xfrm>
        </p:spPr>
        <p:txBody>
          <a:bodyPr>
            <a:normAutofit/>
          </a:bodyPr>
          <a:lstStyle/>
          <a:p>
            <a:pPr>
              <a:lnSpc>
                <a:spcPct val="100000"/>
              </a:lnSpc>
            </a:pPr>
            <a:r>
              <a:rPr lang="en-US" sz="2800" dirty="0" smtClean="0"/>
              <a:t>We use OR operator in selective bit setting .</a:t>
            </a:r>
          </a:p>
          <a:p>
            <a:pPr>
              <a:lnSpc>
                <a:spcPct val="100000"/>
              </a:lnSpc>
            </a:pPr>
            <a:r>
              <a:rPr lang="en-US" sz="2800" dirty="0" smtClean="0"/>
              <a:t>Opposite to the previous one as selective bit setting is used to place 1 on the given bits .</a:t>
            </a:r>
          </a:p>
          <a:p>
            <a:r>
              <a:rPr lang="en-US" sz="2800" dirty="0" err="1" smtClean="0"/>
              <a:t>i.e</a:t>
            </a:r>
            <a:r>
              <a:rPr lang="en-US" sz="2800" dirty="0" smtClean="0"/>
              <a:t>:   </a:t>
            </a:r>
            <a:r>
              <a:rPr lang="en-US" dirty="0"/>
              <a:t>1010</a:t>
            </a:r>
            <a:r>
              <a:rPr lang="en-US" u="sng" dirty="0"/>
              <a:t>1010 </a:t>
            </a:r>
            <a:endParaRPr lang="en-US" dirty="0"/>
          </a:p>
          <a:p>
            <a:r>
              <a:rPr lang="en-US" dirty="0"/>
              <a:t>Mask: 00001111</a:t>
            </a:r>
          </a:p>
          <a:p>
            <a:pPr>
              <a:lnSpc>
                <a:spcPct val="100000"/>
              </a:lnSpc>
            </a:pPr>
            <a:r>
              <a:rPr lang="en-US" sz="2800" dirty="0" smtClean="0"/>
              <a:t>By doing OR operation we can get 10101111. so we can clearly see that 1 is placed on the selective bits and other bits are as it is .</a:t>
            </a:r>
          </a:p>
        </p:txBody>
      </p:sp>
    </p:spTree>
    <p:extLst>
      <p:ext uri="{BB962C8B-B14F-4D97-AF65-F5344CB8AC3E}">
        <p14:creationId xmlns:p14="http://schemas.microsoft.com/office/powerpoint/2010/main" val="64481742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573271" y="0"/>
            <a:ext cx="7434070" cy="1474330"/>
          </a:xfrm>
        </p:spPr>
        <p:txBody>
          <a:bodyPr>
            <a:normAutofit/>
          </a:bodyPr>
          <a:lstStyle/>
          <a:p>
            <a:pPr algn="l"/>
            <a:r>
              <a:rPr lang="en-US" dirty="0" smtClean="0"/>
              <a:t>Selective bit inversion</a:t>
            </a: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573271" y="1173018"/>
            <a:ext cx="7971313" cy="5045667"/>
          </a:xfrm>
        </p:spPr>
        <p:txBody>
          <a:bodyPr>
            <a:normAutofit lnSpcReduction="10000"/>
          </a:bodyPr>
          <a:lstStyle/>
          <a:p>
            <a:pPr>
              <a:lnSpc>
                <a:spcPct val="100000"/>
              </a:lnSpc>
            </a:pPr>
            <a:r>
              <a:rPr lang="en-US" sz="2800" dirty="0" smtClean="0"/>
              <a:t>We use XOR operation in </a:t>
            </a:r>
            <a:r>
              <a:rPr lang="en-US" sz="2800" dirty="0" smtClean="0"/>
              <a:t>selective </a:t>
            </a:r>
            <a:r>
              <a:rPr lang="en-US" sz="2800" dirty="0" smtClean="0"/>
              <a:t>bit inversion .</a:t>
            </a:r>
          </a:p>
          <a:p>
            <a:pPr>
              <a:lnSpc>
                <a:spcPct val="100000"/>
              </a:lnSpc>
            </a:pPr>
            <a:r>
              <a:rPr lang="en-US" sz="2800" dirty="0" smtClean="0"/>
              <a:t>It is used to inverse a selective bit and mask will be created according to the bits .</a:t>
            </a:r>
          </a:p>
          <a:p>
            <a:r>
              <a:rPr lang="en-US" sz="2800" dirty="0" err="1" smtClean="0"/>
              <a:t>i.e</a:t>
            </a:r>
            <a:r>
              <a:rPr lang="en-US" sz="2800" dirty="0" smtClean="0"/>
              <a:t> :</a:t>
            </a:r>
            <a:r>
              <a:rPr lang="en-US" dirty="0"/>
              <a:t>11010001</a:t>
            </a:r>
            <a:r>
              <a:rPr lang="en-US" u="sng" dirty="0"/>
              <a:t> </a:t>
            </a:r>
            <a:endParaRPr lang="en-US" dirty="0"/>
          </a:p>
          <a:p>
            <a:r>
              <a:rPr lang="en-US" dirty="0"/>
              <a:t>Mask: 10101010</a:t>
            </a:r>
          </a:p>
          <a:p>
            <a:pPr>
              <a:lnSpc>
                <a:spcPct val="100000"/>
              </a:lnSpc>
            </a:pPr>
            <a:r>
              <a:rPr lang="en-US" sz="2800" dirty="0" smtClean="0"/>
              <a:t>Now we want to place 1 on the even places in bit value so by doing XOR operation we can get :01111011</a:t>
            </a:r>
          </a:p>
          <a:p>
            <a:pPr>
              <a:lnSpc>
                <a:spcPct val="100000"/>
              </a:lnSpc>
            </a:pPr>
            <a:r>
              <a:rPr lang="en-US" sz="2800" dirty="0" smtClean="0"/>
              <a:t>We can see that on the even places bits are 1 .</a:t>
            </a:r>
          </a:p>
          <a:p>
            <a:pPr>
              <a:lnSpc>
                <a:spcPct val="100000"/>
              </a:lnSpc>
            </a:pPr>
            <a:endParaRPr lang="en-US" sz="2800" dirty="0" smtClean="0"/>
          </a:p>
        </p:txBody>
      </p:sp>
    </p:spTree>
    <p:extLst>
      <p:ext uri="{BB962C8B-B14F-4D97-AF65-F5344CB8AC3E}">
        <p14:creationId xmlns:p14="http://schemas.microsoft.com/office/powerpoint/2010/main" val="421132784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573271" y="0"/>
            <a:ext cx="7434070" cy="1474330"/>
          </a:xfrm>
        </p:spPr>
        <p:txBody>
          <a:bodyPr>
            <a:normAutofit/>
          </a:bodyPr>
          <a:lstStyle/>
          <a:p>
            <a:pPr algn="l"/>
            <a:r>
              <a:rPr lang="en-US" dirty="0" smtClean="0"/>
              <a:t>Selective bit testing</a:t>
            </a: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573271" y="1173018"/>
            <a:ext cx="7971313" cy="5045667"/>
          </a:xfrm>
        </p:spPr>
        <p:txBody>
          <a:bodyPr>
            <a:normAutofit lnSpcReduction="10000"/>
          </a:bodyPr>
          <a:lstStyle/>
          <a:p>
            <a:pPr>
              <a:lnSpc>
                <a:spcPct val="100000"/>
              </a:lnSpc>
            </a:pPr>
            <a:r>
              <a:rPr lang="en-US" sz="2800" dirty="0" smtClean="0"/>
              <a:t>We use AND operation in selective bit testing .</a:t>
            </a:r>
          </a:p>
          <a:p>
            <a:pPr>
              <a:lnSpc>
                <a:spcPct val="100000"/>
              </a:lnSpc>
            </a:pPr>
            <a:r>
              <a:rPr lang="en-US" sz="2800" dirty="0" smtClean="0"/>
              <a:t>If we want to test the location either that location contains zero or one we use selective bit testing . And we also use zero flag on this operation as we know that when zero flag is ONN the answer is zero and when the flag is OFF the answer is one</a:t>
            </a:r>
          </a:p>
          <a:p>
            <a:pPr>
              <a:lnSpc>
                <a:spcPct val="100000"/>
              </a:lnSpc>
            </a:pPr>
            <a:r>
              <a:rPr lang="en-US" sz="2800" dirty="0" smtClean="0"/>
              <a:t>But in this operation if zero flag is ONN it means there is a zero(0) on that place and if zero flag is OFF it means one (1) is placed at that position .</a:t>
            </a:r>
          </a:p>
        </p:txBody>
      </p:sp>
    </p:spTree>
    <p:extLst>
      <p:ext uri="{BB962C8B-B14F-4D97-AF65-F5344CB8AC3E}">
        <p14:creationId xmlns:p14="http://schemas.microsoft.com/office/powerpoint/2010/main" val="3094385891"/>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3.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Vapor Trail design</Template>
  <TotalTime>0</TotalTime>
  <Words>767</Words>
  <Application>Microsoft Office PowerPoint</Application>
  <PresentationFormat>Widescreen</PresentationFormat>
  <Paragraphs>81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Baskerville Old Face</vt:lpstr>
      <vt:lpstr>Calibri</vt:lpstr>
      <vt:lpstr>Century Gothic</vt:lpstr>
      <vt:lpstr>Elephant</vt:lpstr>
      <vt:lpstr>Vapor Trail</vt:lpstr>
      <vt:lpstr>Title: masking ( AND , OR, XOR, TEST )</vt:lpstr>
      <vt:lpstr>What is masking?</vt:lpstr>
      <vt:lpstr>Before moving to the masking operation lets take an overview of basic logic operations !</vt:lpstr>
      <vt:lpstr>Why we use mask?</vt:lpstr>
      <vt:lpstr>Operations of masking </vt:lpstr>
      <vt:lpstr>Selective bit clearing(and)</vt:lpstr>
      <vt:lpstr>Selective bit setting</vt:lpstr>
      <vt:lpstr>Selective bit inversion</vt:lpstr>
      <vt:lpstr>Selective bit testing</vt:lpstr>
      <vt:lpstr>Selective bit testing</vt:lpstr>
      <vt:lpstr>According to programming point of view</vt:lpstr>
      <vt:lpstr>2.Selective bit setting</vt:lpstr>
      <vt:lpstr>3.Selective bit inversion</vt:lpstr>
      <vt:lpstr>4.Selective bit testing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2023-05-01T16:25:16Z</dcterms:created>
  <dcterms:modified xsi:type="dcterms:W3CDTF">2023-05-02T16:46:05Z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