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fi Ullah" initials="SU" lastIdx="1" clrIdx="0">
    <p:extLst>
      <p:ext uri="{19B8F6BF-5375-455C-9EA6-DF929625EA0E}">
        <p15:presenceInfo xmlns:p15="http://schemas.microsoft.com/office/powerpoint/2012/main" userId="b5fbdbeb2c0ae7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2T07:21:41.536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E6E6-20B2-66BC-18C4-E81C5FEE0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98290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Shift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35BB-6279-317C-6829-F830C3B9C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4978484"/>
            <a:ext cx="8825657" cy="86142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MUHAMMAD SAFI ULLAH (21-ARID-471)</a:t>
            </a:r>
          </a:p>
          <a:p>
            <a:pPr algn="ctr"/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Asneef (21-ARID-)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C25B1-7B00-9BAF-E6B3-76DB0B2BAEB8}"/>
              </a:ext>
            </a:extLst>
          </p:cNvPr>
          <p:cNvSpPr txBox="1"/>
          <p:nvPr/>
        </p:nvSpPr>
        <p:spPr>
          <a:xfrm>
            <a:off x="1683170" y="4448016"/>
            <a:ext cx="882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06759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9A19-15C1-256C-4AF5-96950A3B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Rotate Left Through Carry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D71EEB-618F-F50A-DE71-8CFCE958E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316654"/>
              </p:ext>
            </p:extLst>
          </p:nvPr>
        </p:nvGraphicFramePr>
        <p:xfrm>
          <a:off x="2380967" y="3812370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13018-3BB4-79AC-F2D1-7BC2CF196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488176"/>
              </p:ext>
            </p:extLst>
          </p:nvPr>
        </p:nvGraphicFramePr>
        <p:xfrm>
          <a:off x="2380967" y="4677692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0DA3AE-18CD-C0CB-264A-C63790F456E8}"/>
              </a:ext>
            </a:extLst>
          </p:cNvPr>
          <p:cNvCxnSpPr>
            <a:cxnSpLocks/>
          </p:cNvCxnSpPr>
          <p:nvPr/>
        </p:nvCxnSpPr>
        <p:spPr>
          <a:xfrm flipH="1">
            <a:off x="1938790" y="4183210"/>
            <a:ext cx="959387" cy="48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C31B9-7AB7-1AC7-2CD9-74E379C2416B}"/>
              </a:ext>
            </a:extLst>
          </p:cNvPr>
          <p:cNvCxnSpPr>
            <a:cxnSpLocks/>
          </p:cNvCxnSpPr>
          <p:nvPr/>
        </p:nvCxnSpPr>
        <p:spPr>
          <a:xfrm flipH="1">
            <a:off x="3152519" y="4183210"/>
            <a:ext cx="92353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8CE19-1B11-74C5-258A-94861C56567B}"/>
              </a:ext>
            </a:extLst>
          </p:cNvPr>
          <p:cNvCxnSpPr>
            <a:cxnSpLocks/>
          </p:cNvCxnSpPr>
          <p:nvPr/>
        </p:nvCxnSpPr>
        <p:spPr>
          <a:xfrm flipH="1">
            <a:off x="4268398" y="4183210"/>
            <a:ext cx="817809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CE3D3-9519-9080-F216-FCF1EF48C387}"/>
              </a:ext>
            </a:extLst>
          </p:cNvPr>
          <p:cNvCxnSpPr>
            <a:cxnSpLocks/>
          </p:cNvCxnSpPr>
          <p:nvPr/>
        </p:nvCxnSpPr>
        <p:spPr>
          <a:xfrm flipH="1">
            <a:off x="5356042" y="4183210"/>
            <a:ext cx="87427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029B4-C2B7-0DAE-2728-1ABD67EEC67D}"/>
              </a:ext>
            </a:extLst>
          </p:cNvPr>
          <p:cNvCxnSpPr>
            <a:cxnSpLocks/>
          </p:cNvCxnSpPr>
          <p:nvPr/>
        </p:nvCxnSpPr>
        <p:spPr>
          <a:xfrm flipH="1">
            <a:off x="6484654" y="4183210"/>
            <a:ext cx="84604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001587-B7C6-0FC6-DF09-DFE2548377E0}"/>
              </a:ext>
            </a:extLst>
          </p:cNvPr>
          <p:cNvCxnSpPr>
            <a:cxnSpLocks/>
          </p:cNvCxnSpPr>
          <p:nvPr/>
        </p:nvCxnSpPr>
        <p:spPr>
          <a:xfrm flipH="1">
            <a:off x="7600532" y="4183210"/>
            <a:ext cx="861539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D91DFF-CFB2-79C0-C972-F77B2F7C3603}"/>
              </a:ext>
            </a:extLst>
          </p:cNvPr>
          <p:cNvCxnSpPr>
            <a:cxnSpLocks/>
          </p:cNvCxnSpPr>
          <p:nvPr/>
        </p:nvCxnSpPr>
        <p:spPr>
          <a:xfrm flipH="1">
            <a:off x="8599391" y="4183210"/>
            <a:ext cx="89530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2EBBF9D-6283-842B-AA06-5FF706C9D817}"/>
              </a:ext>
            </a:extLst>
          </p:cNvPr>
          <p:cNvSpPr txBox="1">
            <a:spLocks/>
          </p:cNvSpPr>
          <p:nvPr/>
        </p:nvSpPr>
        <p:spPr>
          <a:xfrm>
            <a:off x="772332" y="2815507"/>
            <a:ext cx="10647336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In a left shift, the bits of a binary number are shifted towards the left.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1828-2CCA-8C28-A04B-51C2EFC5FDAE}"/>
              </a:ext>
            </a:extLst>
          </p:cNvPr>
          <p:cNvSpPr txBox="1">
            <a:spLocks/>
          </p:cNvSpPr>
          <p:nvPr/>
        </p:nvSpPr>
        <p:spPr>
          <a:xfrm>
            <a:off x="662552" y="5618111"/>
            <a:ext cx="10866895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But the carry move to the end.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5193D-F9CC-810D-9905-9EFE5D1EBE7C}"/>
              </a:ext>
            </a:extLst>
          </p:cNvPr>
          <p:cNvCxnSpPr>
            <a:cxnSpLocks/>
          </p:cNvCxnSpPr>
          <p:nvPr/>
        </p:nvCxnSpPr>
        <p:spPr>
          <a:xfrm flipH="1">
            <a:off x="929894" y="5269424"/>
            <a:ext cx="973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A32589-B704-F62B-825C-249157979A04}"/>
              </a:ext>
            </a:extLst>
          </p:cNvPr>
          <p:cNvCxnSpPr/>
          <p:nvPr/>
        </p:nvCxnSpPr>
        <p:spPr>
          <a:xfrm>
            <a:off x="929894" y="3975292"/>
            <a:ext cx="0" cy="130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C9674F-4C66-0E30-F786-36A3D40923AA}"/>
              </a:ext>
            </a:extLst>
          </p:cNvPr>
          <p:cNvCxnSpPr>
            <a:cxnSpLocks/>
          </p:cNvCxnSpPr>
          <p:nvPr/>
        </p:nvCxnSpPr>
        <p:spPr>
          <a:xfrm>
            <a:off x="932426" y="3967566"/>
            <a:ext cx="293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6B0CCC-9FD2-AD66-32FA-1F59C66BD298}"/>
              </a:ext>
            </a:extLst>
          </p:cNvPr>
          <p:cNvCxnSpPr/>
          <p:nvPr/>
        </p:nvCxnSpPr>
        <p:spPr>
          <a:xfrm flipV="1">
            <a:off x="10662836" y="5048529"/>
            <a:ext cx="0" cy="22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FE8BE56-1AF5-C2A1-1438-D89354DBF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56271"/>
              </p:ext>
            </p:extLst>
          </p:nvPr>
        </p:nvGraphicFramePr>
        <p:xfrm>
          <a:off x="1226292" y="3808376"/>
          <a:ext cx="974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71">
                  <a:extLst>
                    <a:ext uri="{9D8B030D-6E8A-4147-A177-3AD203B41FA5}">
                      <a16:colId xmlns:a16="http://schemas.microsoft.com/office/drawing/2014/main" val="196606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22522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798DBFB9-8572-10F3-F8E8-BF404B627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06853"/>
              </p:ext>
            </p:extLst>
          </p:nvPr>
        </p:nvGraphicFramePr>
        <p:xfrm>
          <a:off x="1253537" y="4673698"/>
          <a:ext cx="974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71">
                  <a:extLst>
                    <a:ext uri="{9D8B030D-6E8A-4147-A177-3AD203B41FA5}">
                      <a16:colId xmlns:a16="http://schemas.microsoft.com/office/drawing/2014/main" val="196606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22522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B077A2-0C55-5F9B-140C-41F753A5F573}"/>
              </a:ext>
            </a:extLst>
          </p:cNvPr>
          <p:cNvCxnSpPr>
            <a:cxnSpLocks/>
          </p:cNvCxnSpPr>
          <p:nvPr/>
        </p:nvCxnSpPr>
        <p:spPr>
          <a:xfrm flipH="1">
            <a:off x="9718045" y="4163611"/>
            <a:ext cx="92353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8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A7179-4886-94C6-5DD7-8645D06C78AE}"/>
              </a:ext>
            </a:extLst>
          </p:cNvPr>
          <p:cNvSpPr txBox="1"/>
          <p:nvPr/>
        </p:nvSpPr>
        <p:spPr>
          <a:xfrm>
            <a:off x="1570495" y="2644170"/>
            <a:ext cx="9051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806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E10A-84CB-34E5-9E36-DB0DC2BF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Shift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F3DE-C72C-2D35-4854-19E82EE7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32" y="2990957"/>
            <a:ext cx="10647336" cy="341630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400" dirty="0"/>
              <a:t>The shift instruction is used to shift the bits of a binary number to the left or right.</a:t>
            </a:r>
          </a:p>
          <a:p>
            <a:r>
              <a:rPr lang="en-US" sz="2400" dirty="0"/>
              <a:t>shift instruction is used when we load the data into the registers.</a:t>
            </a:r>
          </a:p>
        </p:txBody>
      </p:sp>
    </p:spTree>
    <p:extLst>
      <p:ext uri="{BB962C8B-B14F-4D97-AF65-F5344CB8AC3E}">
        <p14:creationId xmlns:p14="http://schemas.microsoft.com/office/powerpoint/2010/main" val="20384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9A19-15C1-256C-4AF5-96950A3B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Logical Shift Left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D71EEB-618F-F50A-DE71-8CFCE958E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14590"/>
              </p:ext>
            </p:extLst>
          </p:nvPr>
        </p:nvGraphicFramePr>
        <p:xfrm>
          <a:off x="1683544" y="3905357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13018-3BB4-79AC-F2D1-7BC2CF196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324258"/>
              </p:ext>
            </p:extLst>
          </p:nvPr>
        </p:nvGraphicFramePr>
        <p:xfrm>
          <a:off x="1683544" y="4770679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0DA3AE-18CD-C0CB-264A-C63790F456E8}"/>
              </a:ext>
            </a:extLst>
          </p:cNvPr>
          <p:cNvCxnSpPr/>
          <p:nvPr/>
        </p:nvCxnSpPr>
        <p:spPr>
          <a:xfrm flipH="1">
            <a:off x="2402237" y="4276197"/>
            <a:ext cx="88340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C31B9-7AB7-1AC7-2CD9-74E379C2416B}"/>
              </a:ext>
            </a:extLst>
          </p:cNvPr>
          <p:cNvCxnSpPr>
            <a:cxnSpLocks/>
          </p:cNvCxnSpPr>
          <p:nvPr/>
        </p:nvCxnSpPr>
        <p:spPr>
          <a:xfrm flipH="1">
            <a:off x="3539980" y="4276197"/>
            <a:ext cx="92353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8CE19-1B11-74C5-258A-94861C56567B}"/>
              </a:ext>
            </a:extLst>
          </p:cNvPr>
          <p:cNvCxnSpPr>
            <a:cxnSpLocks/>
          </p:cNvCxnSpPr>
          <p:nvPr/>
        </p:nvCxnSpPr>
        <p:spPr>
          <a:xfrm flipH="1">
            <a:off x="4717851" y="4276197"/>
            <a:ext cx="817809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CE3D3-9519-9080-F216-FCF1EF48C387}"/>
              </a:ext>
            </a:extLst>
          </p:cNvPr>
          <p:cNvCxnSpPr>
            <a:cxnSpLocks/>
          </p:cNvCxnSpPr>
          <p:nvPr/>
        </p:nvCxnSpPr>
        <p:spPr>
          <a:xfrm flipH="1">
            <a:off x="5789999" y="4276197"/>
            <a:ext cx="87427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029B4-C2B7-0DAE-2728-1ABD67EEC67D}"/>
              </a:ext>
            </a:extLst>
          </p:cNvPr>
          <p:cNvCxnSpPr>
            <a:cxnSpLocks/>
          </p:cNvCxnSpPr>
          <p:nvPr/>
        </p:nvCxnSpPr>
        <p:spPr>
          <a:xfrm flipH="1">
            <a:off x="6918610" y="4276197"/>
            <a:ext cx="84604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001587-B7C6-0FC6-DF09-DFE2548377E0}"/>
              </a:ext>
            </a:extLst>
          </p:cNvPr>
          <p:cNvCxnSpPr>
            <a:cxnSpLocks/>
          </p:cNvCxnSpPr>
          <p:nvPr/>
        </p:nvCxnSpPr>
        <p:spPr>
          <a:xfrm flipH="1">
            <a:off x="8018990" y="4276197"/>
            <a:ext cx="861539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D91DFF-CFB2-79C0-C972-F77B2F7C3603}"/>
              </a:ext>
            </a:extLst>
          </p:cNvPr>
          <p:cNvCxnSpPr>
            <a:cxnSpLocks/>
          </p:cNvCxnSpPr>
          <p:nvPr/>
        </p:nvCxnSpPr>
        <p:spPr>
          <a:xfrm flipH="1">
            <a:off x="9126338" y="4276197"/>
            <a:ext cx="89530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2EBBF9D-6283-842B-AA06-5FF706C9D817}"/>
              </a:ext>
            </a:extLst>
          </p:cNvPr>
          <p:cNvSpPr txBox="1">
            <a:spLocks/>
          </p:cNvSpPr>
          <p:nvPr/>
        </p:nvSpPr>
        <p:spPr>
          <a:xfrm>
            <a:off x="772332" y="2970489"/>
            <a:ext cx="10647336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In a left shift, the bits of a binary number are shifted towards the left.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6229EF1-B54F-ADD7-4236-BFE00A131653}"/>
              </a:ext>
            </a:extLst>
          </p:cNvPr>
          <p:cNvSpPr txBox="1">
            <a:spLocks/>
          </p:cNvSpPr>
          <p:nvPr/>
        </p:nvSpPr>
        <p:spPr>
          <a:xfrm>
            <a:off x="862740" y="5463132"/>
            <a:ext cx="10647336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A left shift generally denotes multiplication of 2</a:t>
            </a:r>
          </a:p>
        </p:txBody>
      </p:sp>
    </p:spTree>
    <p:extLst>
      <p:ext uri="{BB962C8B-B14F-4D97-AF65-F5344CB8AC3E}">
        <p14:creationId xmlns:p14="http://schemas.microsoft.com/office/powerpoint/2010/main" val="383416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9A19-15C1-256C-4AF5-96950A3B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Logical Shift right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D71EEB-618F-F50A-DE71-8CFCE958E9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83544" y="3905357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13018-3BB4-79AC-F2D1-7BC2CF196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132920"/>
              </p:ext>
            </p:extLst>
          </p:nvPr>
        </p:nvGraphicFramePr>
        <p:xfrm>
          <a:off x="1683544" y="4770679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0DA3AE-18CD-C0CB-264A-C63790F456E8}"/>
              </a:ext>
            </a:extLst>
          </p:cNvPr>
          <p:cNvCxnSpPr>
            <a:cxnSpLocks/>
          </p:cNvCxnSpPr>
          <p:nvPr/>
        </p:nvCxnSpPr>
        <p:spPr>
          <a:xfrm>
            <a:off x="3285641" y="4260699"/>
            <a:ext cx="99189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C31B9-7AB7-1AC7-2CD9-74E379C2416B}"/>
              </a:ext>
            </a:extLst>
          </p:cNvPr>
          <p:cNvCxnSpPr>
            <a:cxnSpLocks/>
          </p:cNvCxnSpPr>
          <p:nvPr/>
        </p:nvCxnSpPr>
        <p:spPr>
          <a:xfrm>
            <a:off x="4463512" y="4260699"/>
            <a:ext cx="83501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8CE19-1B11-74C5-258A-94861C56567B}"/>
              </a:ext>
            </a:extLst>
          </p:cNvPr>
          <p:cNvCxnSpPr>
            <a:cxnSpLocks/>
          </p:cNvCxnSpPr>
          <p:nvPr/>
        </p:nvCxnSpPr>
        <p:spPr>
          <a:xfrm>
            <a:off x="5535660" y="4260699"/>
            <a:ext cx="834143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CE3D3-9519-9080-F216-FCF1EF48C387}"/>
              </a:ext>
            </a:extLst>
          </p:cNvPr>
          <p:cNvCxnSpPr>
            <a:cxnSpLocks/>
          </p:cNvCxnSpPr>
          <p:nvPr/>
        </p:nvCxnSpPr>
        <p:spPr>
          <a:xfrm>
            <a:off x="6664271" y="4276197"/>
            <a:ext cx="80591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029B4-C2B7-0DAE-2728-1ABD67EEC67D}"/>
              </a:ext>
            </a:extLst>
          </p:cNvPr>
          <p:cNvCxnSpPr>
            <a:cxnSpLocks/>
          </p:cNvCxnSpPr>
          <p:nvPr/>
        </p:nvCxnSpPr>
        <p:spPr>
          <a:xfrm>
            <a:off x="7764651" y="4260699"/>
            <a:ext cx="821410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001587-B7C6-0FC6-DF09-DFE2548377E0}"/>
              </a:ext>
            </a:extLst>
          </p:cNvPr>
          <p:cNvCxnSpPr>
            <a:cxnSpLocks/>
          </p:cNvCxnSpPr>
          <p:nvPr/>
        </p:nvCxnSpPr>
        <p:spPr>
          <a:xfrm>
            <a:off x="8896027" y="4260699"/>
            <a:ext cx="90923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2EBBF9D-6283-842B-AA06-5FF706C9D817}"/>
              </a:ext>
            </a:extLst>
          </p:cNvPr>
          <p:cNvSpPr txBox="1">
            <a:spLocks/>
          </p:cNvSpPr>
          <p:nvPr/>
        </p:nvSpPr>
        <p:spPr>
          <a:xfrm>
            <a:off x="662552" y="2961080"/>
            <a:ext cx="10866895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In a right shift, the bits of a binary number are shifted towards the right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6229EF1-B54F-ADD7-4236-BFE00A131653}"/>
              </a:ext>
            </a:extLst>
          </p:cNvPr>
          <p:cNvSpPr txBox="1">
            <a:spLocks/>
          </p:cNvSpPr>
          <p:nvPr/>
        </p:nvSpPr>
        <p:spPr>
          <a:xfrm>
            <a:off x="662552" y="5571619"/>
            <a:ext cx="10866895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A right shift generally denotes division of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DE169-D780-0072-E9B8-F188B9B2AE32}"/>
              </a:ext>
            </a:extLst>
          </p:cNvPr>
          <p:cNvCxnSpPr>
            <a:cxnSpLocks/>
          </p:cNvCxnSpPr>
          <p:nvPr/>
        </p:nvCxnSpPr>
        <p:spPr>
          <a:xfrm>
            <a:off x="2129242" y="4256706"/>
            <a:ext cx="99189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9A19-15C1-256C-4AF5-96950A3B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Arithmetic Shift right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D71EEB-618F-F50A-DE71-8CFCE958E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226286"/>
              </p:ext>
            </p:extLst>
          </p:nvPr>
        </p:nvGraphicFramePr>
        <p:xfrm>
          <a:off x="1683544" y="3781373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13018-3BB4-79AC-F2D1-7BC2CF196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982084"/>
              </p:ext>
            </p:extLst>
          </p:nvPr>
        </p:nvGraphicFramePr>
        <p:xfrm>
          <a:off x="1683544" y="4646695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0DA3AE-18CD-C0CB-264A-C63790F456E8}"/>
              </a:ext>
            </a:extLst>
          </p:cNvPr>
          <p:cNvCxnSpPr>
            <a:cxnSpLocks/>
          </p:cNvCxnSpPr>
          <p:nvPr/>
        </p:nvCxnSpPr>
        <p:spPr>
          <a:xfrm>
            <a:off x="3285641" y="4136715"/>
            <a:ext cx="99189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C31B9-7AB7-1AC7-2CD9-74E379C2416B}"/>
              </a:ext>
            </a:extLst>
          </p:cNvPr>
          <p:cNvCxnSpPr>
            <a:cxnSpLocks/>
          </p:cNvCxnSpPr>
          <p:nvPr/>
        </p:nvCxnSpPr>
        <p:spPr>
          <a:xfrm>
            <a:off x="4463512" y="4136715"/>
            <a:ext cx="83501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8CE19-1B11-74C5-258A-94861C56567B}"/>
              </a:ext>
            </a:extLst>
          </p:cNvPr>
          <p:cNvCxnSpPr>
            <a:cxnSpLocks/>
          </p:cNvCxnSpPr>
          <p:nvPr/>
        </p:nvCxnSpPr>
        <p:spPr>
          <a:xfrm>
            <a:off x="5535660" y="4136715"/>
            <a:ext cx="834143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CE3D3-9519-9080-F216-FCF1EF48C387}"/>
              </a:ext>
            </a:extLst>
          </p:cNvPr>
          <p:cNvCxnSpPr>
            <a:cxnSpLocks/>
          </p:cNvCxnSpPr>
          <p:nvPr/>
        </p:nvCxnSpPr>
        <p:spPr>
          <a:xfrm>
            <a:off x="6664271" y="4152213"/>
            <a:ext cx="80591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029B4-C2B7-0DAE-2728-1ABD67EEC67D}"/>
              </a:ext>
            </a:extLst>
          </p:cNvPr>
          <p:cNvCxnSpPr>
            <a:cxnSpLocks/>
          </p:cNvCxnSpPr>
          <p:nvPr/>
        </p:nvCxnSpPr>
        <p:spPr>
          <a:xfrm>
            <a:off x="7764651" y="4136715"/>
            <a:ext cx="821410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001587-B7C6-0FC6-DF09-DFE2548377E0}"/>
              </a:ext>
            </a:extLst>
          </p:cNvPr>
          <p:cNvCxnSpPr>
            <a:cxnSpLocks/>
          </p:cNvCxnSpPr>
          <p:nvPr/>
        </p:nvCxnSpPr>
        <p:spPr>
          <a:xfrm>
            <a:off x="8896027" y="4136715"/>
            <a:ext cx="90923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2EBBF9D-6283-842B-AA06-5FF706C9D817}"/>
              </a:ext>
            </a:extLst>
          </p:cNvPr>
          <p:cNvSpPr txBox="1">
            <a:spLocks/>
          </p:cNvSpPr>
          <p:nvPr/>
        </p:nvSpPr>
        <p:spPr>
          <a:xfrm>
            <a:off x="662552" y="2837096"/>
            <a:ext cx="10866895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200" dirty="0"/>
              <a:t>In a right shift, the bits of a binary number are shifted towards the right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6229EF1-B54F-ADD7-4236-BFE00A131653}"/>
              </a:ext>
            </a:extLst>
          </p:cNvPr>
          <p:cNvSpPr txBox="1">
            <a:spLocks/>
          </p:cNvSpPr>
          <p:nvPr/>
        </p:nvSpPr>
        <p:spPr>
          <a:xfrm>
            <a:off x="662552" y="5494129"/>
            <a:ext cx="10866895" cy="944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sz="2400" dirty="0"/>
              <a:t>A left first bit denotes the sign and we copy the first bit into the second bit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DE169-D780-0072-E9B8-F188B9B2AE32}"/>
              </a:ext>
            </a:extLst>
          </p:cNvPr>
          <p:cNvCxnSpPr>
            <a:cxnSpLocks/>
          </p:cNvCxnSpPr>
          <p:nvPr/>
        </p:nvCxnSpPr>
        <p:spPr>
          <a:xfrm>
            <a:off x="2262753" y="4152213"/>
            <a:ext cx="0" cy="47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82218C-7E6A-06FE-72E1-37BB678086EC}"/>
              </a:ext>
            </a:extLst>
          </p:cNvPr>
          <p:cNvSpPr/>
          <p:nvPr/>
        </p:nvSpPr>
        <p:spPr>
          <a:xfrm rot="21392282">
            <a:off x="2247254" y="5036951"/>
            <a:ext cx="1053885" cy="356717"/>
          </a:xfrm>
          <a:custGeom>
            <a:avLst/>
            <a:gdLst>
              <a:gd name="connsiteX0" fmla="*/ 0 w 1053885"/>
              <a:gd name="connsiteY0" fmla="*/ 0 h 356717"/>
              <a:gd name="connsiteX1" fmla="*/ 542441 w 1053885"/>
              <a:gd name="connsiteY1" fmla="*/ 356461 h 356717"/>
              <a:gd name="connsiteX2" fmla="*/ 1053885 w 1053885"/>
              <a:gd name="connsiteY2" fmla="*/ 61993 h 356717"/>
              <a:gd name="connsiteX3" fmla="*/ 1053885 w 1053885"/>
              <a:gd name="connsiteY3" fmla="*/ 61993 h 35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3885" h="356717">
                <a:moveTo>
                  <a:pt x="0" y="0"/>
                </a:moveTo>
                <a:cubicBezTo>
                  <a:pt x="183397" y="173064"/>
                  <a:pt x="366794" y="346129"/>
                  <a:pt x="542441" y="356461"/>
                </a:cubicBezTo>
                <a:cubicBezTo>
                  <a:pt x="718088" y="366793"/>
                  <a:pt x="1053885" y="61993"/>
                  <a:pt x="1053885" y="61993"/>
                </a:cubicBezTo>
                <a:lnTo>
                  <a:pt x="1053885" y="619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4FFC63-0A21-637D-BD9F-80E0B7B6ABD3}"/>
              </a:ext>
            </a:extLst>
          </p:cNvPr>
          <p:cNvCxnSpPr/>
          <p:nvPr/>
        </p:nvCxnSpPr>
        <p:spPr>
          <a:xfrm flipH="1" flipV="1">
            <a:off x="1154954" y="4355026"/>
            <a:ext cx="906321" cy="44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7A3A406-FC66-5998-D5D8-EC2E3E8B5887}"/>
              </a:ext>
            </a:extLst>
          </p:cNvPr>
          <p:cNvSpPr/>
          <p:nvPr/>
        </p:nvSpPr>
        <p:spPr>
          <a:xfrm>
            <a:off x="257699" y="3781373"/>
            <a:ext cx="897255" cy="7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</a:t>
            </a:r>
          </a:p>
        </p:txBody>
      </p:sp>
    </p:spTree>
    <p:extLst>
      <p:ext uri="{BB962C8B-B14F-4D97-AF65-F5344CB8AC3E}">
        <p14:creationId xmlns:p14="http://schemas.microsoft.com/office/powerpoint/2010/main" val="329473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9A19-15C1-256C-4AF5-96950A3B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Arithmetic Shift Left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D71EEB-618F-F50A-DE71-8CFCE958E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151988"/>
              </p:ext>
            </p:extLst>
          </p:nvPr>
        </p:nvGraphicFramePr>
        <p:xfrm>
          <a:off x="1683544" y="4246321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13018-3BB4-79AC-F2D1-7BC2CF196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290663"/>
              </p:ext>
            </p:extLst>
          </p:nvPr>
        </p:nvGraphicFramePr>
        <p:xfrm>
          <a:off x="1683544" y="5111643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0DA3AE-18CD-C0CB-264A-C63790F456E8}"/>
              </a:ext>
            </a:extLst>
          </p:cNvPr>
          <p:cNvCxnSpPr/>
          <p:nvPr/>
        </p:nvCxnSpPr>
        <p:spPr>
          <a:xfrm flipH="1">
            <a:off x="2402237" y="4617161"/>
            <a:ext cx="88340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C31B9-7AB7-1AC7-2CD9-74E379C2416B}"/>
              </a:ext>
            </a:extLst>
          </p:cNvPr>
          <p:cNvCxnSpPr>
            <a:cxnSpLocks/>
          </p:cNvCxnSpPr>
          <p:nvPr/>
        </p:nvCxnSpPr>
        <p:spPr>
          <a:xfrm flipH="1">
            <a:off x="3539980" y="4617161"/>
            <a:ext cx="92353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8CE19-1B11-74C5-258A-94861C56567B}"/>
              </a:ext>
            </a:extLst>
          </p:cNvPr>
          <p:cNvCxnSpPr>
            <a:cxnSpLocks/>
          </p:cNvCxnSpPr>
          <p:nvPr/>
        </p:nvCxnSpPr>
        <p:spPr>
          <a:xfrm flipH="1">
            <a:off x="4717851" y="4617161"/>
            <a:ext cx="817809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CE3D3-9519-9080-F216-FCF1EF48C387}"/>
              </a:ext>
            </a:extLst>
          </p:cNvPr>
          <p:cNvCxnSpPr>
            <a:cxnSpLocks/>
          </p:cNvCxnSpPr>
          <p:nvPr/>
        </p:nvCxnSpPr>
        <p:spPr>
          <a:xfrm flipH="1">
            <a:off x="5789999" y="4617161"/>
            <a:ext cx="87427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029B4-C2B7-0DAE-2728-1ABD67EEC67D}"/>
              </a:ext>
            </a:extLst>
          </p:cNvPr>
          <p:cNvCxnSpPr>
            <a:cxnSpLocks/>
          </p:cNvCxnSpPr>
          <p:nvPr/>
        </p:nvCxnSpPr>
        <p:spPr>
          <a:xfrm flipH="1">
            <a:off x="6918610" y="4617161"/>
            <a:ext cx="84604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001587-B7C6-0FC6-DF09-DFE2548377E0}"/>
              </a:ext>
            </a:extLst>
          </p:cNvPr>
          <p:cNvCxnSpPr>
            <a:cxnSpLocks/>
          </p:cNvCxnSpPr>
          <p:nvPr/>
        </p:nvCxnSpPr>
        <p:spPr>
          <a:xfrm flipH="1">
            <a:off x="8018990" y="4617161"/>
            <a:ext cx="861539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D91DFF-CFB2-79C0-C972-F77B2F7C3603}"/>
              </a:ext>
            </a:extLst>
          </p:cNvPr>
          <p:cNvCxnSpPr>
            <a:cxnSpLocks/>
          </p:cNvCxnSpPr>
          <p:nvPr/>
        </p:nvCxnSpPr>
        <p:spPr>
          <a:xfrm flipH="1">
            <a:off x="9126338" y="4617161"/>
            <a:ext cx="89530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2EBBF9D-6283-842B-AA06-5FF706C9D817}"/>
              </a:ext>
            </a:extLst>
          </p:cNvPr>
          <p:cNvSpPr txBox="1">
            <a:spLocks/>
          </p:cNvSpPr>
          <p:nvPr/>
        </p:nvSpPr>
        <p:spPr>
          <a:xfrm>
            <a:off x="772332" y="2970489"/>
            <a:ext cx="10647336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Arithmetic shift left is same as logical shift left</a:t>
            </a:r>
          </a:p>
        </p:txBody>
      </p:sp>
    </p:spTree>
    <p:extLst>
      <p:ext uri="{BB962C8B-B14F-4D97-AF65-F5344CB8AC3E}">
        <p14:creationId xmlns:p14="http://schemas.microsoft.com/office/powerpoint/2010/main" val="149262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9A19-15C1-256C-4AF5-96950A3B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Rotate Right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D71EEB-618F-F50A-DE71-8CFCE958E9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83544" y="3905357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13018-3BB4-79AC-F2D1-7BC2CF196E7A}"/>
              </a:ext>
            </a:extLst>
          </p:cNvPr>
          <p:cNvGraphicFramePr>
            <a:graphicFrameLocks/>
          </p:cNvGraphicFramePr>
          <p:nvPr/>
        </p:nvGraphicFramePr>
        <p:xfrm>
          <a:off x="1683544" y="4770679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0DA3AE-18CD-C0CB-264A-C63790F456E8}"/>
              </a:ext>
            </a:extLst>
          </p:cNvPr>
          <p:cNvCxnSpPr>
            <a:cxnSpLocks/>
          </p:cNvCxnSpPr>
          <p:nvPr/>
        </p:nvCxnSpPr>
        <p:spPr>
          <a:xfrm>
            <a:off x="3285641" y="4260699"/>
            <a:ext cx="99189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C31B9-7AB7-1AC7-2CD9-74E379C2416B}"/>
              </a:ext>
            </a:extLst>
          </p:cNvPr>
          <p:cNvCxnSpPr>
            <a:cxnSpLocks/>
          </p:cNvCxnSpPr>
          <p:nvPr/>
        </p:nvCxnSpPr>
        <p:spPr>
          <a:xfrm>
            <a:off x="4463512" y="4260699"/>
            <a:ext cx="83501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8CE19-1B11-74C5-258A-94861C56567B}"/>
              </a:ext>
            </a:extLst>
          </p:cNvPr>
          <p:cNvCxnSpPr>
            <a:cxnSpLocks/>
          </p:cNvCxnSpPr>
          <p:nvPr/>
        </p:nvCxnSpPr>
        <p:spPr>
          <a:xfrm>
            <a:off x="5535660" y="4260699"/>
            <a:ext cx="834143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CE3D3-9519-9080-F216-FCF1EF48C387}"/>
              </a:ext>
            </a:extLst>
          </p:cNvPr>
          <p:cNvCxnSpPr>
            <a:cxnSpLocks/>
          </p:cNvCxnSpPr>
          <p:nvPr/>
        </p:nvCxnSpPr>
        <p:spPr>
          <a:xfrm>
            <a:off x="6664271" y="4276197"/>
            <a:ext cx="80591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029B4-C2B7-0DAE-2728-1ABD67EEC67D}"/>
              </a:ext>
            </a:extLst>
          </p:cNvPr>
          <p:cNvCxnSpPr>
            <a:cxnSpLocks/>
          </p:cNvCxnSpPr>
          <p:nvPr/>
        </p:nvCxnSpPr>
        <p:spPr>
          <a:xfrm>
            <a:off x="7764651" y="4260699"/>
            <a:ext cx="821410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001587-B7C6-0FC6-DF09-DFE2548377E0}"/>
              </a:ext>
            </a:extLst>
          </p:cNvPr>
          <p:cNvCxnSpPr>
            <a:cxnSpLocks/>
          </p:cNvCxnSpPr>
          <p:nvPr/>
        </p:nvCxnSpPr>
        <p:spPr>
          <a:xfrm>
            <a:off x="8896027" y="4260699"/>
            <a:ext cx="90923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2EBBF9D-6283-842B-AA06-5FF706C9D817}"/>
              </a:ext>
            </a:extLst>
          </p:cNvPr>
          <p:cNvSpPr txBox="1">
            <a:spLocks/>
          </p:cNvSpPr>
          <p:nvPr/>
        </p:nvSpPr>
        <p:spPr>
          <a:xfrm>
            <a:off x="662552" y="2868092"/>
            <a:ext cx="10866895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In a Rotate right, the bits of a binary number are shifted towards the right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6229EF1-B54F-ADD7-4236-BFE00A131653}"/>
              </a:ext>
            </a:extLst>
          </p:cNvPr>
          <p:cNvSpPr txBox="1">
            <a:spLocks/>
          </p:cNvSpPr>
          <p:nvPr/>
        </p:nvSpPr>
        <p:spPr>
          <a:xfrm>
            <a:off x="662552" y="5571619"/>
            <a:ext cx="10866895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But the last bit is not wasted and it move to the start.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DE169-D780-0072-E9B8-F188B9B2AE32}"/>
              </a:ext>
            </a:extLst>
          </p:cNvPr>
          <p:cNvCxnSpPr>
            <a:cxnSpLocks/>
          </p:cNvCxnSpPr>
          <p:nvPr/>
        </p:nvCxnSpPr>
        <p:spPr>
          <a:xfrm>
            <a:off x="2129242" y="4256706"/>
            <a:ext cx="99189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320701-0591-6F52-EE77-C9C028B80E71}"/>
              </a:ext>
            </a:extLst>
          </p:cNvPr>
          <p:cNvCxnSpPr>
            <a:cxnSpLocks/>
          </p:cNvCxnSpPr>
          <p:nvPr/>
        </p:nvCxnSpPr>
        <p:spPr>
          <a:xfrm>
            <a:off x="10492958" y="4060556"/>
            <a:ext cx="293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0B674D-1D47-8C83-FD2E-C93D0B88D221}"/>
              </a:ext>
            </a:extLst>
          </p:cNvPr>
          <p:cNvCxnSpPr/>
          <p:nvPr/>
        </p:nvCxnSpPr>
        <p:spPr>
          <a:xfrm>
            <a:off x="10786824" y="4060556"/>
            <a:ext cx="0" cy="130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4A3FD4-C447-D264-4A02-66344BB644DF}"/>
              </a:ext>
            </a:extLst>
          </p:cNvPr>
          <p:cNvCxnSpPr>
            <a:cxnSpLocks/>
          </p:cNvCxnSpPr>
          <p:nvPr/>
        </p:nvCxnSpPr>
        <p:spPr>
          <a:xfrm flipH="1">
            <a:off x="2293749" y="5362414"/>
            <a:ext cx="8493075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868FFF-2B61-3BF8-3DC6-2FD295797EBD}"/>
              </a:ext>
            </a:extLst>
          </p:cNvPr>
          <p:cNvCxnSpPr/>
          <p:nvPr/>
        </p:nvCxnSpPr>
        <p:spPr>
          <a:xfrm flipV="1">
            <a:off x="2293749" y="5141519"/>
            <a:ext cx="0" cy="22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5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9A19-15C1-256C-4AF5-96950A3B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Rotate Left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D71EEB-618F-F50A-DE71-8CFCE958E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529070"/>
              </p:ext>
            </p:extLst>
          </p:nvPr>
        </p:nvGraphicFramePr>
        <p:xfrm>
          <a:off x="1683544" y="3812370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13018-3BB4-79AC-F2D1-7BC2CF196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078649"/>
              </p:ext>
            </p:extLst>
          </p:nvPr>
        </p:nvGraphicFramePr>
        <p:xfrm>
          <a:off x="1683544" y="4677692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0DA3AE-18CD-C0CB-264A-C63790F456E8}"/>
              </a:ext>
            </a:extLst>
          </p:cNvPr>
          <p:cNvCxnSpPr/>
          <p:nvPr/>
        </p:nvCxnSpPr>
        <p:spPr>
          <a:xfrm flipH="1">
            <a:off x="2402237" y="4183210"/>
            <a:ext cx="88340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C31B9-7AB7-1AC7-2CD9-74E379C2416B}"/>
              </a:ext>
            </a:extLst>
          </p:cNvPr>
          <p:cNvCxnSpPr>
            <a:cxnSpLocks/>
          </p:cNvCxnSpPr>
          <p:nvPr/>
        </p:nvCxnSpPr>
        <p:spPr>
          <a:xfrm flipH="1">
            <a:off x="3539980" y="4183210"/>
            <a:ext cx="92353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8CE19-1B11-74C5-258A-94861C56567B}"/>
              </a:ext>
            </a:extLst>
          </p:cNvPr>
          <p:cNvCxnSpPr>
            <a:cxnSpLocks/>
          </p:cNvCxnSpPr>
          <p:nvPr/>
        </p:nvCxnSpPr>
        <p:spPr>
          <a:xfrm flipH="1">
            <a:off x="4717851" y="4183210"/>
            <a:ext cx="817809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CE3D3-9519-9080-F216-FCF1EF48C387}"/>
              </a:ext>
            </a:extLst>
          </p:cNvPr>
          <p:cNvCxnSpPr>
            <a:cxnSpLocks/>
          </p:cNvCxnSpPr>
          <p:nvPr/>
        </p:nvCxnSpPr>
        <p:spPr>
          <a:xfrm flipH="1">
            <a:off x="5789999" y="4183210"/>
            <a:ext cx="87427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029B4-C2B7-0DAE-2728-1ABD67EEC67D}"/>
              </a:ext>
            </a:extLst>
          </p:cNvPr>
          <p:cNvCxnSpPr>
            <a:cxnSpLocks/>
          </p:cNvCxnSpPr>
          <p:nvPr/>
        </p:nvCxnSpPr>
        <p:spPr>
          <a:xfrm flipH="1">
            <a:off x="6918610" y="4183210"/>
            <a:ext cx="84604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001587-B7C6-0FC6-DF09-DFE2548377E0}"/>
              </a:ext>
            </a:extLst>
          </p:cNvPr>
          <p:cNvCxnSpPr>
            <a:cxnSpLocks/>
          </p:cNvCxnSpPr>
          <p:nvPr/>
        </p:nvCxnSpPr>
        <p:spPr>
          <a:xfrm flipH="1">
            <a:off x="8018990" y="4183210"/>
            <a:ext cx="861539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D91DFF-CFB2-79C0-C972-F77B2F7C3603}"/>
              </a:ext>
            </a:extLst>
          </p:cNvPr>
          <p:cNvCxnSpPr>
            <a:cxnSpLocks/>
          </p:cNvCxnSpPr>
          <p:nvPr/>
        </p:nvCxnSpPr>
        <p:spPr>
          <a:xfrm flipH="1">
            <a:off x="9126338" y="4183210"/>
            <a:ext cx="89530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2EBBF9D-6283-842B-AA06-5FF706C9D817}"/>
              </a:ext>
            </a:extLst>
          </p:cNvPr>
          <p:cNvSpPr txBox="1">
            <a:spLocks/>
          </p:cNvSpPr>
          <p:nvPr/>
        </p:nvSpPr>
        <p:spPr>
          <a:xfrm>
            <a:off x="772332" y="2815507"/>
            <a:ext cx="10647336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In a left shift, the bits of a binary number are shifted towards the left.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1828-2CCA-8C28-A04B-51C2EFC5FDAE}"/>
              </a:ext>
            </a:extLst>
          </p:cNvPr>
          <p:cNvSpPr txBox="1">
            <a:spLocks/>
          </p:cNvSpPr>
          <p:nvPr/>
        </p:nvSpPr>
        <p:spPr>
          <a:xfrm>
            <a:off x="662552" y="5618111"/>
            <a:ext cx="10866895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But the first bit is not wasted and it move to the end.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5193D-F9CC-810D-9905-9EFE5D1EBE7C}"/>
              </a:ext>
            </a:extLst>
          </p:cNvPr>
          <p:cNvCxnSpPr>
            <a:cxnSpLocks/>
          </p:cNvCxnSpPr>
          <p:nvPr/>
        </p:nvCxnSpPr>
        <p:spPr>
          <a:xfrm flipH="1">
            <a:off x="1487834" y="5269424"/>
            <a:ext cx="8493075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A32589-B704-F62B-825C-249157979A04}"/>
              </a:ext>
            </a:extLst>
          </p:cNvPr>
          <p:cNvCxnSpPr/>
          <p:nvPr/>
        </p:nvCxnSpPr>
        <p:spPr>
          <a:xfrm>
            <a:off x="1487834" y="3967566"/>
            <a:ext cx="0" cy="130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C9674F-4C66-0E30-F786-36A3D40923AA}"/>
              </a:ext>
            </a:extLst>
          </p:cNvPr>
          <p:cNvCxnSpPr>
            <a:cxnSpLocks/>
          </p:cNvCxnSpPr>
          <p:nvPr/>
        </p:nvCxnSpPr>
        <p:spPr>
          <a:xfrm>
            <a:off x="1487834" y="3967566"/>
            <a:ext cx="293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6B0CCC-9FD2-AD66-32FA-1F59C66BD298}"/>
              </a:ext>
            </a:extLst>
          </p:cNvPr>
          <p:cNvCxnSpPr/>
          <p:nvPr/>
        </p:nvCxnSpPr>
        <p:spPr>
          <a:xfrm flipV="1">
            <a:off x="9980909" y="5048529"/>
            <a:ext cx="0" cy="22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1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9A19-15C1-256C-4AF5-96950A3B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Rotate Right	 Through Carry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D71EEB-618F-F50A-DE71-8CFCE958E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777548"/>
              </p:ext>
            </p:extLst>
          </p:nvPr>
        </p:nvGraphicFramePr>
        <p:xfrm>
          <a:off x="2256986" y="3843365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13018-3BB4-79AC-F2D1-7BC2CF196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139498"/>
              </p:ext>
            </p:extLst>
          </p:nvPr>
        </p:nvGraphicFramePr>
        <p:xfrm>
          <a:off x="2256986" y="4708687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19560635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56004112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1930433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47456669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91143585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8804657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42062304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380387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5236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0DA3AE-18CD-C0CB-264A-C63790F456E8}"/>
              </a:ext>
            </a:extLst>
          </p:cNvPr>
          <p:cNvCxnSpPr>
            <a:cxnSpLocks/>
          </p:cNvCxnSpPr>
          <p:nvPr/>
        </p:nvCxnSpPr>
        <p:spPr>
          <a:xfrm>
            <a:off x="3859083" y="4198707"/>
            <a:ext cx="99189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C31B9-7AB7-1AC7-2CD9-74E379C2416B}"/>
              </a:ext>
            </a:extLst>
          </p:cNvPr>
          <p:cNvCxnSpPr>
            <a:cxnSpLocks/>
          </p:cNvCxnSpPr>
          <p:nvPr/>
        </p:nvCxnSpPr>
        <p:spPr>
          <a:xfrm>
            <a:off x="5036954" y="4198707"/>
            <a:ext cx="83501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8CE19-1B11-74C5-258A-94861C56567B}"/>
              </a:ext>
            </a:extLst>
          </p:cNvPr>
          <p:cNvCxnSpPr>
            <a:cxnSpLocks/>
          </p:cNvCxnSpPr>
          <p:nvPr/>
        </p:nvCxnSpPr>
        <p:spPr>
          <a:xfrm>
            <a:off x="6109102" y="4198707"/>
            <a:ext cx="834143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CE3D3-9519-9080-F216-FCF1EF48C387}"/>
              </a:ext>
            </a:extLst>
          </p:cNvPr>
          <p:cNvCxnSpPr>
            <a:cxnSpLocks/>
          </p:cNvCxnSpPr>
          <p:nvPr/>
        </p:nvCxnSpPr>
        <p:spPr>
          <a:xfrm>
            <a:off x="7237713" y="4214205"/>
            <a:ext cx="805912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029B4-C2B7-0DAE-2728-1ABD67EEC67D}"/>
              </a:ext>
            </a:extLst>
          </p:cNvPr>
          <p:cNvCxnSpPr>
            <a:cxnSpLocks/>
          </p:cNvCxnSpPr>
          <p:nvPr/>
        </p:nvCxnSpPr>
        <p:spPr>
          <a:xfrm>
            <a:off x="8338093" y="4198707"/>
            <a:ext cx="821410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001587-B7C6-0FC6-DF09-DFE2548377E0}"/>
              </a:ext>
            </a:extLst>
          </p:cNvPr>
          <p:cNvCxnSpPr>
            <a:cxnSpLocks/>
          </p:cNvCxnSpPr>
          <p:nvPr/>
        </p:nvCxnSpPr>
        <p:spPr>
          <a:xfrm>
            <a:off x="9469469" y="4198707"/>
            <a:ext cx="909234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2EBBF9D-6283-842B-AA06-5FF706C9D817}"/>
              </a:ext>
            </a:extLst>
          </p:cNvPr>
          <p:cNvSpPr txBox="1">
            <a:spLocks/>
          </p:cNvSpPr>
          <p:nvPr/>
        </p:nvSpPr>
        <p:spPr>
          <a:xfrm>
            <a:off x="662552" y="2961080"/>
            <a:ext cx="10866895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In a right shift, the bits of a binary number are shifted towards the right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6229EF1-B54F-ADD7-4236-BFE00A131653}"/>
              </a:ext>
            </a:extLst>
          </p:cNvPr>
          <p:cNvSpPr txBox="1">
            <a:spLocks/>
          </p:cNvSpPr>
          <p:nvPr/>
        </p:nvSpPr>
        <p:spPr>
          <a:xfrm>
            <a:off x="662552" y="5571619"/>
            <a:ext cx="10866895" cy="94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2400" dirty="0"/>
              <a:t>Last bit move to carry.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DE169-D780-0072-E9B8-F188B9B2AE32}"/>
              </a:ext>
            </a:extLst>
          </p:cNvPr>
          <p:cNvCxnSpPr>
            <a:cxnSpLocks/>
          </p:cNvCxnSpPr>
          <p:nvPr/>
        </p:nvCxnSpPr>
        <p:spPr>
          <a:xfrm>
            <a:off x="2702684" y="4194714"/>
            <a:ext cx="991891" cy="4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8059FE1-E14D-4CD1-2917-DB1963E80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6540"/>
              </p:ext>
            </p:extLst>
          </p:nvPr>
        </p:nvGraphicFramePr>
        <p:xfrm>
          <a:off x="1086810" y="3839372"/>
          <a:ext cx="974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71">
                  <a:extLst>
                    <a:ext uri="{9D8B030D-6E8A-4147-A177-3AD203B41FA5}">
                      <a16:colId xmlns:a16="http://schemas.microsoft.com/office/drawing/2014/main" val="196606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2252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3BCEDA-98A0-01D1-CEFB-D9934AD2B93D}"/>
              </a:ext>
            </a:extLst>
          </p:cNvPr>
          <p:cNvCxnSpPr>
            <a:cxnSpLocks/>
          </p:cNvCxnSpPr>
          <p:nvPr/>
        </p:nvCxnSpPr>
        <p:spPr>
          <a:xfrm>
            <a:off x="1534545" y="4172770"/>
            <a:ext cx="1131169" cy="53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36EA8FF-FE3E-0839-E5A0-64FF40470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56532"/>
              </p:ext>
            </p:extLst>
          </p:nvPr>
        </p:nvGraphicFramePr>
        <p:xfrm>
          <a:off x="1114055" y="4704694"/>
          <a:ext cx="974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71">
                  <a:extLst>
                    <a:ext uri="{9D8B030D-6E8A-4147-A177-3AD203B41FA5}">
                      <a16:colId xmlns:a16="http://schemas.microsoft.com/office/drawing/2014/main" val="196606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22522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ECB64-26C2-9078-DE82-DD62CF3B27FA}"/>
              </a:ext>
            </a:extLst>
          </p:cNvPr>
          <p:cNvCxnSpPr>
            <a:cxnSpLocks/>
          </p:cNvCxnSpPr>
          <p:nvPr/>
        </p:nvCxnSpPr>
        <p:spPr>
          <a:xfrm>
            <a:off x="11050897" y="4027982"/>
            <a:ext cx="293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2958A-EDFE-D625-3557-FA38DDB05622}"/>
              </a:ext>
            </a:extLst>
          </p:cNvPr>
          <p:cNvCxnSpPr>
            <a:cxnSpLocks/>
          </p:cNvCxnSpPr>
          <p:nvPr/>
        </p:nvCxnSpPr>
        <p:spPr>
          <a:xfrm>
            <a:off x="11344763" y="4027982"/>
            <a:ext cx="0" cy="130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C2C924-9524-2569-C6DD-EEB85B8374F1}"/>
              </a:ext>
            </a:extLst>
          </p:cNvPr>
          <p:cNvCxnSpPr>
            <a:cxnSpLocks/>
          </p:cNvCxnSpPr>
          <p:nvPr/>
        </p:nvCxnSpPr>
        <p:spPr>
          <a:xfrm flipH="1">
            <a:off x="1565328" y="5329840"/>
            <a:ext cx="9779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47D34C-3B25-EC5D-0BD4-CAF496F0CCB3}"/>
              </a:ext>
            </a:extLst>
          </p:cNvPr>
          <p:cNvCxnSpPr/>
          <p:nvPr/>
        </p:nvCxnSpPr>
        <p:spPr>
          <a:xfrm flipV="1">
            <a:off x="1565328" y="5095025"/>
            <a:ext cx="0" cy="22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414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Shift Instructions</vt:lpstr>
      <vt:lpstr>Shift Instructions</vt:lpstr>
      <vt:lpstr>Logical Shift Left </vt:lpstr>
      <vt:lpstr>Logical Shift right </vt:lpstr>
      <vt:lpstr>Arithmetic Shift right </vt:lpstr>
      <vt:lpstr>Arithmetic Shift Left </vt:lpstr>
      <vt:lpstr>Rotate Right </vt:lpstr>
      <vt:lpstr>Rotate Left </vt:lpstr>
      <vt:lpstr>Rotate Right  Through Carry</vt:lpstr>
      <vt:lpstr>Rotate Left Through Carry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 Instructions</dc:title>
  <dc:creator>Safi Ullah</dc:creator>
  <cp:lastModifiedBy>Safi Ullah</cp:lastModifiedBy>
  <cp:revision>20</cp:revision>
  <dcterms:created xsi:type="dcterms:W3CDTF">2023-05-02T01:48:51Z</dcterms:created>
  <dcterms:modified xsi:type="dcterms:W3CDTF">2023-05-02T02:54:35Z</dcterms:modified>
</cp:coreProperties>
</file>