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80" r:id="rId4"/>
    <p:sldId id="259" r:id="rId5"/>
    <p:sldId id="260" r:id="rId6"/>
    <p:sldId id="261" r:id="rId7"/>
    <p:sldId id="263" r:id="rId8"/>
    <p:sldId id="264" r:id="rId9"/>
    <p:sldId id="265" r:id="rId10"/>
    <p:sldId id="266" r:id="rId11"/>
    <p:sldId id="267" r:id="rId12"/>
    <p:sldId id="268" r:id="rId13"/>
    <p:sldId id="269" r:id="rId14"/>
    <p:sldId id="270" r:id="rId15"/>
    <p:sldId id="271" r:id="rId16"/>
    <p:sldId id="273" r:id="rId17"/>
    <p:sldId id="275"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73" d="100"/>
          <a:sy n="73" d="100"/>
        </p:scale>
        <p:origin x="486" y="78"/>
      </p:cViewPr>
      <p:guideLst>
        <p:guide orient="horz" pos="2160"/>
        <p:guide pos="3840"/>
      </p:guideLst>
    </p:cSldViewPr>
  </p:slideViewPr>
  <p:notesTextViewPr>
    <p:cViewPr>
      <p:scale>
        <a:sx n="1" d="1"/>
        <a:sy n="1" d="1"/>
      </p:scale>
      <p:origin x="0" y="0"/>
    </p:cViewPr>
  </p:notesTextViewPr>
  <p:sorterViewPr>
    <p:cViewPr>
      <p:scale>
        <a:sx n="100" d="100"/>
        <a:sy n="100" d="100"/>
      </p:scale>
      <p:origin x="0" y="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lideshare.net/Usamaahmad37/assembly-language-87780490#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8DC34E-6019-731B-1E0F-58C26A8698E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COMPUTER ORGANIZATION AND ASSEMBLY LANGUAGE (COA)</a:t>
            </a:r>
          </a:p>
        </p:txBody>
      </p:sp>
      <p:sp>
        <p:nvSpPr>
          <p:cNvPr id="5" name="Text Placeholder 4">
            <a:extLst>
              <a:ext uri="{FF2B5EF4-FFF2-40B4-BE49-F238E27FC236}">
                <a16:creationId xmlns:a16="http://schemas.microsoft.com/office/drawing/2014/main" id="{B3298ABF-C413-9AFC-6058-1F69CB7B66CC}"/>
              </a:ext>
            </a:extLst>
          </p:cNvPr>
          <p:cNvSpPr>
            <a:spLocks noGrp="1"/>
          </p:cNvSpPr>
          <p:nvPr>
            <p:ph type="body" sz="half" idx="2"/>
          </p:nvPr>
        </p:nvSpPr>
        <p:spPr>
          <a:xfrm>
            <a:off x="352697" y="4823670"/>
            <a:ext cx="10055543" cy="1530557"/>
          </a:xfrm>
        </p:spPr>
        <p:txBody>
          <a:bodyPr>
            <a:normAutofit/>
          </a:bodyPr>
          <a:lstStyle/>
          <a:p>
            <a:r>
              <a:rPr lang="en-US" dirty="0">
                <a:latin typeface="Times New Roman" panose="02020603050405020304" pitchFamily="18" charset="0"/>
                <a:cs typeface="Times New Roman" panose="02020603050405020304" pitchFamily="18" charset="0"/>
              </a:rPr>
              <a:t>PRESENTED BY:                                                                                                                           PRESENTED TO :</a:t>
            </a:r>
          </a:p>
          <a:p>
            <a:r>
              <a:rPr lang="en-US"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Muhammad Junaid</a:t>
            </a:r>
            <a:r>
              <a:rPr lang="en-US" sz="1600" dirty="0" smtClean="0">
                <a:latin typeface="Times New Roman" panose="02020603050405020304" pitchFamily="18" charset="0"/>
                <a:cs typeface="Times New Roman" panose="02020603050405020304" pitchFamily="18" charset="0"/>
              </a:rPr>
              <a:t>                                                                                                    MR. H. M. FAISAL</a:t>
            </a:r>
          </a:p>
          <a:p>
            <a:r>
              <a:rPr lang="en-US"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Tayyab Tahir</a:t>
            </a:r>
            <a:endParaRPr lang="en-US" sz="1600" dirty="0" smtClean="0">
              <a:latin typeface="Times New Roman" panose="02020603050405020304" pitchFamily="18" charset="0"/>
              <a:cs typeface="Times New Roman" panose="02020603050405020304" pitchFamily="18" charset="0"/>
            </a:endParaRPr>
          </a:p>
          <a:p>
            <a:pPr algn="just"/>
            <a:r>
              <a:rPr lang="en-US"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Aimen</a:t>
            </a:r>
            <a:endParaRPr lang="en-US" dirty="0">
              <a:latin typeface="Times New Roman" panose="02020603050405020304" pitchFamily="18" charset="0"/>
              <a:cs typeface="Times New Roman" panose="02020603050405020304" pitchFamily="18" charset="0"/>
            </a:endParaRPr>
          </a:p>
        </p:txBody>
      </p:sp>
      <p:sp>
        <p:nvSpPr>
          <p:cNvPr id="7" name="Text Placeholder 4">
            <a:extLst>
              <a:ext uri="{FF2B5EF4-FFF2-40B4-BE49-F238E27FC236}">
                <a16:creationId xmlns:a16="http://schemas.microsoft.com/office/drawing/2014/main" id="{348129FB-1783-7A9D-CA1B-5571D1CFD38C}"/>
              </a:ext>
            </a:extLst>
          </p:cNvPr>
          <p:cNvSpPr txBox="1">
            <a:spLocks/>
          </p:cNvSpPr>
          <p:nvPr/>
        </p:nvSpPr>
        <p:spPr>
          <a:xfrm>
            <a:off x="1581878" y="2913487"/>
            <a:ext cx="9244897" cy="1530557"/>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200" b="0"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000" b="0"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9pPr>
          </a:lstStyle>
          <a:p>
            <a:r>
              <a:rPr lang="en-US" sz="2000" dirty="0">
                <a:solidFill>
                  <a:schemeClr val="bg1"/>
                </a:solidFill>
                <a:latin typeface="Times New Roman" panose="02020603050405020304" pitchFamily="18" charset="0"/>
                <a:cs typeface="Times New Roman" panose="02020603050405020304" pitchFamily="18" charset="0"/>
              </a:rPr>
              <a:t>PRESENTATION TITLE :</a:t>
            </a:r>
          </a:p>
          <a:p>
            <a:r>
              <a:rPr lang="en-US" sz="2000" dirty="0">
                <a:solidFill>
                  <a:schemeClr val="bg1"/>
                </a:solidFill>
                <a:latin typeface="Times New Roman" panose="02020603050405020304" pitchFamily="18" charset="0"/>
                <a:cs typeface="Times New Roman" panose="02020603050405020304" pitchFamily="18" charset="0"/>
              </a:rPr>
              <a:t>SIGNED VS UNSIGNED MULTIPLICATION</a:t>
            </a:r>
          </a:p>
        </p:txBody>
      </p:sp>
    </p:spTree>
    <p:extLst>
      <p:ext uri="{BB962C8B-B14F-4D97-AF65-F5344CB8AC3E}">
        <p14:creationId xmlns:p14="http://schemas.microsoft.com/office/powerpoint/2010/main" val="1139848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B1543-0087-DE54-3270-DD95AF9D13E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Examples for practice</a:t>
            </a:r>
          </a:p>
        </p:txBody>
      </p:sp>
      <p:sp>
        <p:nvSpPr>
          <p:cNvPr id="3" name="Text Placeholder 2">
            <a:extLst>
              <a:ext uri="{FF2B5EF4-FFF2-40B4-BE49-F238E27FC236}">
                <a16:creationId xmlns:a16="http://schemas.microsoft.com/office/drawing/2014/main" id="{9E9A5651-CDA6-F04D-82B2-812E1A729103}"/>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No#01</a:t>
            </a:r>
          </a:p>
        </p:txBody>
      </p:sp>
      <p:sp>
        <p:nvSpPr>
          <p:cNvPr id="4" name="Text Placeholder 3">
            <a:extLst>
              <a:ext uri="{FF2B5EF4-FFF2-40B4-BE49-F238E27FC236}">
                <a16:creationId xmlns:a16="http://schemas.microsoft.com/office/drawing/2014/main" id="{93D64FB8-0794-844D-0B10-6A2BC563C9F1}"/>
              </a:ext>
            </a:extLst>
          </p:cNvPr>
          <p:cNvSpPr>
            <a:spLocks noGrp="1"/>
          </p:cNvSpPr>
          <p:nvPr>
            <p:ph type="body" sz="half" idx="15"/>
          </p:nvPr>
        </p:nvSpPr>
        <p:spPr>
          <a:xfrm>
            <a:off x="1154953" y="3179764"/>
            <a:ext cx="3141879" cy="1081843"/>
          </a:xfrm>
        </p:spPr>
        <p:txBody>
          <a:bodyPr/>
          <a:lstStyle/>
          <a:p>
            <a:r>
              <a:rPr lang="en-US" dirty="0">
                <a:latin typeface="Times New Roman" panose="02020603050405020304" pitchFamily="18" charset="0"/>
                <a:cs typeface="Times New Roman" panose="02020603050405020304" pitchFamily="18" charset="0"/>
              </a:rPr>
              <a:t> What's the multiplication of Two unsigned 4 bit Integers yielding an 8 –bit Result ?</a:t>
            </a:r>
          </a:p>
          <a:p>
            <a:r>
              <a:rPr lang="en-US" dirty="0">
                <a:latin typeface="Times New Roman" panose="02020603050405020304" pitchFamily="18" charset="0"/>
                <a:cs typeface="Times New Roman" panose="02020603050405020304" pitchFamily="18" charset="0"/>
                <a:sym typeface="Wingdings" panose="05000000000000000000" pitchFamily="2" charset="2"/>
              </a:rPr>
              <a:t> 1011 x 1101=…?</a:t>
            </a:r>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9995E202-072D-8989-35FA-76B376D6E486}"/>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NO#02</a:t>
            </a:r>
          </a:p>
        </p:txBody>
      </p:sp>
      <p:sp>
        <p:nvSpPr>
          <p:cNvPr id="6" name="Text Placeholder 5">
            <a:extLst>
              <a:ext uri="{FF2B5EF4-FFF2-40B4-BE49-F238E27FC236}">
                <a16:creationId xmlns:a16="http://schemas.microsoft.com/office/drawing/2014/main" id="{E932CF64-1641-A0AD-1B30-28CB373B425E}"/>
              </a:ext>
            </a:extLst>
          </p:cNvPr>
          <p:cNvSpPr>
            <a:spLocks noGrp="1"/>
          </p:cNvSpPr>
          <p:nvPr>
            <p:ph type="body" sz="half" idx="16"/>
          </p:nvPr>
        </p:nvSpPr>
        <p:spPr/>
        <p:txBody>
          <a:bodyPr/>
          <a:lstStyle/>
          <a:p>
            <a:r>
              <a:rPr lang="en-US" dirty="0">
                <a:latin typeface="Times New Roman" panose="02020603050405020304" pitchFamily="18" charset="0"/>
                <a:cs typeface="Times New Roman" panose="02020603050405020304" pitchFamily="18" charset="0"/>
              </a:rPr>
              <a:t>What's the multiplication of Two unsigned 4 bit Integers yielding an 8 –bit Result ?</a:t>
            </a:r>
          </a:p>
          <a:p>
            <a:r>
              <a:rPr lang="en-US" dirty="0">
                <a:latin typeface="Times New Roman" panose="02020603050405020304" pitchFamily="18" charset="0"/>
                <a:cs typeface="Times New Roman" panose="02020603050405020304" pitchFamily="18" charset="0"/>
                <a:sym typeface="Wingdings" panose="05000000000000000000" pitchFamily="2" charset="2"/>
              </a:rPr>
              <a:t> 1001 x 0011= …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60069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248F1-C97F-B1CB-DFE3-9D4C6D69FFB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Signed Instructions</a:t>
            </a:r>
          </a:p>
        </p:txBody>
      </p:sp>
      <p:sp>
        <p:nvSpPr>
          <p:cNvPr id="3" name="Content Placeholder 2">
            <a:extLst>
              <a:ext uri="{FF2B5EF4-FFF2-40B4-BE49-F238E27FC236}">
                <a16:creationId xmlns:a16="http://schemas.microsoft.com/office/drawing/2014/main" id="{A0E086D0-CA5F-FA71-1BA8-FE22BC1BA828}"/>
              </a:ext>
            </a:extLst>
          </p:cNvPr>
          <p:cNvSpPr>
            <a:spLocks noGrp="1"/>
          </p:cNvSpPr>
          <p:nvPr>
            <p:ph idx="1"/>
          </p:nvPr>
        </p:nvSpPr>
        <p:spPr>
          <a:xfrm>
            <a:off x="1154954" y="2603500"/>
            <a:ext cx="9054448" cy="3948302"/>
          </a:xfrm>
        </p:spPr>
        <p:txBody>
          <a:bodyPr>
            <a:normAutofit lnSpcReduction="10000"/>
          </a:bodyPr>
          <a:lstStyle/>
          <a:p>
            <a:pPr>
              <a:lnSpc>
                <a:spcPct val="150000"/>
              </a:lnSpc>
            </a:pPr>
            <a:r>
              <a:rPr lang="en-US" sz="1600" b="0" i="0" dirty="0">
                <a:solidFill>
                  <a:schemeClr val="tx1"/>
                </a:solidFill>
                <a:effectLst/>
                <a:latin typeface="Times New Roman" panose="02020603050405020304" pitchFamily="18" charset="0"/>
                <a:cs typeface="Times New Roman" panose="02020603050405020304" pitchFamily="18" charset="0"/>
              </a:rPr>
              <a:t>To perform signed multiplication, you can use the "IMUL" instruction, which multiplies two signed operands and stores the result in a 16 or 32-bit register, depending on the size of the operands.</a:t>
            </a:r>
          </a:p>
          <a:p>
            <a:pPr>
              <a:lnSpc>
                <a:spcPct val="150000"/>
              </a:lnSpc>
            </a:pPr>
            <a:r>
              <a:rPr lang="en-US" sz="1600" dirty="0">
                <a:solidFill>
                  <a:schemeClr val="tx1"/>
                </a:solidFill>
                <a:latin typeface="Times New Roman" panose="02020603050405020304" pitchFamily="18" charset="0"/>
                <a:cs typeface="Times New Roman" panose="02020603050405020304" pitchFamily="18" charset="0"/>
              </a:rPr>
              <a:t>The format is similar to Mul instructions </a:t>
            </a:r>
          </a:p>
          <a:p>
            <a:pPr>
              <a:lnSpc>
                <a:spcPct val="150000"/>
              </a:lnSpc>
            </a:pPr>
            <a:r>
              <a:rPr lang="en-US" sz="1600" dirty="0">
                <a:solidFill>
                  <a:schemeClr val="tx1"/>
                </a:solidFill>
                <a:latin typeface="Times New Roman" panose="02020603050405020304" pitchFamily="18" charset="0"/>
                <a:cs typeface="Times New Roman" panose="02020603050405020304" pitchFamily="18" charset="0"/>
              </a:rPr>
              <a:t>Syntax : IMUL Multiplier(source)</a:t>
            </a:r>
          </a:p>
          <a:p>
            <a:pPr>
              <a:lnSpc>
                <a:spcPct val="150000"/>
              </a:lnSpc>
            </a:pPr>
            <a:r>
              <a:rPr lang="en-US" sz="1600" dirty="0">
                <a:solidFill>
                  <a:schemeClr val="tx1"/>
                </a:solidFill>
                <a:latin typeface="Times New Roman" panose="02020603050405020304" pitchFamily="18" charset="0"/>
                <a:cs typeface="Times New Roman" panose="02020603050405020304" pitchFamily="18" charset="0"/>
              </a:rPr>
              <a:t>Note that when using the IMUL instruction, the sign extension of the operands is important. In general, you should use the "IMUL reg16, reg/mem16" or "IMUL reg32, reg/mem32" form of the instruction, which takes one signed operand in a register and one signed operand in memory or another register. This ensures that the sign extension is performed correctly. If you use the "IMUL reg16, imm8" or "IMUL reg32, imm8" form of the instruction, you need to ensure that the sign extension is performed correctly for the immediate value.</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664559"/>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93D84-1C28-269B-0C38-B74723EB29C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8EA646AD-D52C-FFEE-D842-9D555DE59376}"/>
              </a:ext>
            </a:extLst>
          </p:cNvPr>
          <p:cNvSpPr>
            <a:spLocks noGrp="1"/>
          </p:cNvSpPr>
          <p:nvPr>
            <p:ph idx="1"/>
          </p:nvPr>
        </p:nvSpPr>
        <p:spPr/>
        <p:txBody>
          <a:bodyPr>
            <a:normAutofit/>
          </a:bodyPr>
          <a:lstStyle/>
          <a:p>
            <a:pPr marL="0" indent="0">
              <a:buNone/>
            </a:pPr>
            <a:r>
              <a:rPr lang="en-US" b="1" i="0" u="none" strike="noStrike" dirty="0">
                <a:solidFill>
                  <a:srgbClr val="8F8F8F"/>
                </a:solidFill>
                <a:effectLst/>
                <a:latin typeface="Source Sans Pro" panose="020B0503030403020204" pitchFamily="34" charset="0"/>
                <a:hlinkClick r:id="rId2">
                  <a:extLst>
                    <a:ext uri="{A12FA001-AC4F-418D-AE19-62706E023703}">
                      <ahyp:hlinkClr xmlns:ahyp="http://schemas.microsoft.com/office/drawing/2018/hyperlinkcolor" xmlns="" val="tx"/>
                    </a:ext>
                  </a:extLst>
                </a:hlinkClick>
              </a:rPr>
              <a:t> </a:t>
            </a:r>
            <a:r>
              <a:rPr lang="en-US" i="0" u="sng" strike="noStrike" dirty="0">
                <a:solidFill>
                  <a:schemeClr val="tx1"/>
                </a:solidFill>
                <a:effectLst/>
                <a:latin typeface="Source Sans Pro" panose="020B0503030403020204" pitchFamily="34" charset="0"/>
                <a:hlinkClick r:id="rId2">
                  <a:extLst>
                    <a:ext uri="{A12FA001-AC4F-418D-AE19-62706E023703}">
                      <ahyp:hlinkClr xmlns:ahyp="http://schemas.microsoft.com/office/drawing/2018/hyperlinkcolor" xmlns="" val="tx"/>
                    </a:ext>
                  </a:extLst>
                </a:hlinkClick>
              </a:rPr>
              <a:t>&lt;Multiply two signed bit operand &gt;</a:t>
            </a:r>
          </a:p>
          <a:p>
            <a:r>
              <a:rPr lang="en-US" b="0" i="0" dirty="0">
                <a:solidFill>
                  <a:srgbClr val="000000"/>
                </a:solidFill>
                <a:effectLst/>
                <a:latin typeface="Times New Roman" panose="02020603050405020304" pitchFamily="18" charset="0"/>
                <a:cs typeface="Times New Roman" panose="02020603050405020304" pitchFamily="18" charset="0"/>
              </a:rPr>
              <a:t>Mov al, -5</a:t>
            </a:r>
          </a:p>
          <a:p>
            <a:r>
              <a:rPr lang="en-US" b="0" i="0" dirty="0">
                <a:solidFill>
                  <a:srgbClr val="000000"/>
                </a:solidFill>
                <a:effectLst/>
                <a:latin typeface="Times New Roman" panose="02020603050405020304" pitchFamily="18" charset="0"/>
                <a:cs typeface="Times New Roman" panose="02020603050405020304" pitchFamily="18" charset="0"/>
              </a:rPr>
              <a:t> Mov bl, -7</a:t>
            </a:r>
          </a:p>
          <a:p>
            <a:r>
              <a:rPr lang="en-US" b="0" i="0" dirty="0">
                <a:solidFill>
                  <a:srgbClr val="000000"/>
                </a:solidFill>
                <a:effectLst/>
                <a:latin typeface="Times New Roman" panose="02020603050405020304" pitchFamily="18" charset="0"/>
                <a:cs typeface="Times New Roman" panose="02020603050405020304" pitchFamily="18" charset="0"/>
              </a:rPr>
              <a:t>IMUL bl ;</a:t>
            </a:r>
          </a:p>
          <a:p>
            <a:r>
              <a:rPr lang="en-US" dirty="0">
                <a:solidFill>
                  <a:srgbClr val="000000"/>
                </a:solidFill>
                <a:latin typeface="Times New Roman" panose="02020603050405020304" pitchFamily="18" charset="0"/>
                <a:cs typeface="Times New Roman" panose="02020603050405020304" pitchFamily="18" charset="0"/>
              </a:rPr>
              <a:t>Result:</a:t>
            </a: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                  Ax=0035h </a:t>
            </a:r>
          </a:p>
          <a:p>
            <a:pPr marL="0" indent="0">
              <a:buNone/>
            </a:pPr>
            <a:endParaRPr lang="en-US" dirty="0"/>
          </a:p>
        </p:txBody>
      </p:sp>
    </p:spTree>
    <p:extLst>
      <p:ext uri="{BB962C8B-B14F-4D97-AF65-F5344CB8AC3E}">
        <p14:creationId xmlns:p14="http://schemas.microsoft.com/office/powerpoint/2010/main" val="3185011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7537E-47AD-7AAB-438E-9FFA623342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1E12EDDF-43A5-2641-BD0C-86F05F03F5B7}"/>
              </a:ext>
            </a:extLst>
          </p:cNvPr>
          <p:cNvSpPr>
            <a:spLocks noGrp="1"/>
          </p:cNvSpPr>
          <p:nvPr>
            <p:ph idx="1"/>
          </p:nvPr>
        </p:nvSpPr>
        <p:spPr>
          <a:xfrm>
            <a:off x="1154954" y="2603499"/>
            <a:ext cx="10195351" cy="4174805"/>
          </a:xfrm>
        </p:spPr>
        <p:txBody>
          <a:bodyPr/>
          <a:lstStyle/>
          <a:p>
            <a:r>
              <a:rPr lang="en-US" dirty="0">
                <a:latin typeface="Times New Roman" panose="02020603050405020304" pitchFamily="18" charset="0"/>
                <a:cs typeface="Times New Roman" panose="02020603050405020304" pitchFamily="18" charset="0"/>
              </a:rPr>
              <a:t>AL: -5    (1011)                                                </a:t>
            </a:r>
          </a:p>
          <a:p>
            <a:r>
              <a:rPr lang="en-US" dirty="0">
                <a:latin typeface="Times New Roman" panose="02020603050405020304" pitchFamily="18" charset="0"/>
                <a:cs typeface="Times New Roman" panose="02020603050405020304" pitchFamily="18" charset="0"/>
              </a:rPr>
              <a:t>BL: -7     (1001)</a:t>
            </a:r>
          </a:p>
          <a:p>
            <a:pPr marL="0" indent="0">
              <a:buNone/>
            </a:pPr>
            <a:r>
              <a:rPr lang="en-US" dirty="0">
                <a:latin typeface="Times New Roman" panose="02020603050405020304" pitchFamily="18" charset="0"/>
                <a:cs typeface="Times New Roman" panose="02020603050405020304" pitchFamily="18" charset="0"/>
              </a:rPr>
              <a:t>                        </a:t>
            </a:r>
            <a:endParaRPr lang="en-US" u="sng"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0FA650C-06FA-12CC-D1F1-36FF35B6C81C}"/>
              </a:ext>
            </a:extLst>
          </p:cNvPr>
          <p:cNvSpPr/>
          <p:nvPr/>
        </p:nvSpPr>
        <p:spPr>
          <a:xfrm>
            <a:off x="8313490" y="2603500"/>
            <a:ext cx="2625754" cy="13644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When there is – sign in </a:t>
            </a:r>
          </a:p>
          <a:p>
            <a:pPr algn="ctr"/>
            <a:r>
              <a:rPr lang="en-US" dirty="0">
                <a:latin typeface="Times New Roman" panose="02020603050405020304" pitchFamily="18" charset="0"/>
                <a:cs typeface="Times New Roman" panose="02020603050405020304" pitchFamily="18" charset="0"/>
              </a:rPr>
              <a:t>Multiplier then two 2’s</a:t>
            </a:r>
          </a:p>
          <a:p>
            <a:pPr algn="ctr"/>
            <a:r>
              <a:rPr lang="en-US" dirty="0">
                <a:latin typeface="Times New Roman" panose="02020603050405020304" pitchFamily="18" charset="0"/>
                <a:cs typeface="Times New Roman" panose="02020603050405020304" pitchFamily="18" charset="0"/>
              </a:rPr>
              <a:t>Compliment when reach to its msb bit.</a:t>
            </a:r>
          </a:p>
        </p:txBody>
      </p:sp>
      <p:sp>
        <p:nvSpPr>
          <p:cNvPr id="6" name="Rectangle 5">
            <a:extLst>
              <a:ext uri="{FF2B5EF4-FFF2-40B4-BE49-F238E27FC236}">
                <a16:creationId xmlns:a16="http://schemas.microsoft.com/office/drawing/2014/main" id="{C3A293F8-3F20-0DCA-5043-6303296F4538}"/>
              </a:ext>
            </a:extLst>
          </p:cNvPr>
          <p:cNvSpPr/>
          <p:nvPr/>
        </p:nvSpPr>
        <p:spPr>
          <a:xfrm>
            <a:off x="5670958" y="2386668"/>
            <a:ext cx="2416029" cy="11996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Two’s compliment of -7 is: </a:t>
            </a:r>
          </a:p>
          <a:p>
            <a:pPr algn="ct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0111</a:t>
            </a:r>
          </a:p>
        </p:txBody>
      </p:sp>
      <p:pic>
        <p:nvPicPr>
          <p:cNvPr id="8" name="Picture 7">
            <a:extLst>
              <a:ext uri="{FF2B5EF4-FFF2-40B4-BE49-F238E27FC236}">
                <a16:creationId xmlns:a16="http://schemas.microsoft.com/office/drawing/2014/main" id="{2166725F-4775-B608-92D8-6F40921E5406}"/>
              </a:ext>
            </a:extLst>
          </p:cNvPr>
          <p:cNvPicPr>
            <a:picLocks noChangeAspect="1"/>
          </p:cNvPicPr>
          <p:nvPr/>
        </p:nvPicPr>
        <p:blipFill>
          <a:blip r:embed="rId2"/>
          <a:stretch>
            <a:fillRect/>
          </a:stretch>
        </p:blipFill>
        <p:spPr>
          <a:xfrm>
            <a:off x="1252756" y="3803124"/>
            <a:ext cx="4555223" cy="2548892"/>
          </a:xfrm>
          <a:prstGeom prst="rect">
            <a:avLst/>
          </a:prstGeom>
        </p:spPr>
      </p:pic>
    </p:spTree>
    <p:extLst>
      <p:ext uri="{BB962C8B-B14F-4D97-AF65-F5344CB8AC3E}">
        <p14:creationId xmlns:p14="http://schemas.microsoft.com/office/powerpoint/2010/main" val="113028707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0B1E-5C01-F33D-A9CD-C00CD55EFBEB}"/>
              </a:ext>
            </a:extLst>
          </p:cNvPr>
          <p:cNvSpPr>
            <a:spLocks noGrp="1"/>
          </p:cNvSpPr>
          <p:nvPr>
            <p:ph type="title"/>
          </p:nvPr>
        </p:nvSpPr>
        <p:spPr>
          <a:xfrm>
            <a:off x="1154954" y="704675"/>
            <a:ext cx="8761413" cy="1166069"/>
          </a:xfrm>
        </p:spPr>
        <p:txBody>
          <a:bodyPr/>
          <a:lstStyle/>
          <a:p>
            <a:r>
              <a:rPr lang="en-US" dirty="0">
                <a:latin typeface="Times New Roman" panose="02020603050405020304" pitchFamily="18" charset="0"/>
                <a:cs typeface="Times New Roman" panose="02020603050405020304" pitchFamily="18" charset="0"/>
              </a:rPr>
              <a:t>Best approach for signed multiplication</a:t>
            </a:r>
          </a:p>
        </p:txBody>
      </p:sp>
      <p:sp>
        <p:nvSpPr>
          <p:cNvPr id="3" name="Content Placeholder 2">
            <a:extLst>
              <a:ext uri="{FF2B5EF4-FFF2-40B4-BE49-F238E27FC236}">
                <a16:creationId xmlns:a16="http://schemas.microsoft.com/office/drawing/2014/main" id="{E4CD2991-F8D8-0057-9385-D7398B852E64}"/>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Booth’s algorithm</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The booth algorithm is a multiplication algorithm that allows us to multiply the two signed binary integers in 2's complement, respectively. It is also used to speed up the performance of the multiplication process. It is very efficient too. </a:t>
            </a:r>
          </a:p>
        </p:txBody>
      </p:sp>
    </p:spTree>
    <p:extLst>
      <p:ext uri="{BB962C8B-B14F-4D97-AF65-F5344CB8AC3E}">
        <p14:creationId xmlns:p14="http://schemas.microsoft.com/office/powerpoint/2010/main" val="63408042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Binary Multiplication _ Partial Sum Approach</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For every bit in Q(from  right to left),</a:t>
            </a:r>
          </a:p>
          <a:p>
            <a:pPr marL="400050" indent="-400050">
              <a:buFont typeface="+mj-lt"/>
              <a:buAutoNum type="romanUcPeriod"/>
            </a:pPr>
            <a:r>
              <a:rPr lang="en-US" dirty="0">
                <a:latin typeface="Times New Roman" panose="02020603050405020304" pitchFamily="18" charset="0"/>
                <a:cs typeface="Times New Roman" panose="02020603050405020304" pitchFamily="18" charset="0"/>
              </a:rPr>
              <a:t>If the bit is 0, perform right shift one's on the register content.</a:t>
            </a:r>
          </a:p>
          <a:p>
            <a:pPr marL="400050" indent="-400050">
              <a:buFont typeface="+mj-lt"/>
              <a:buAutoNum type="romanUcPeriod"/>
            </a:pPr>
            <a:r>
              <a:rPr lang="en-US" dirty="0">
                <a:latin typeface="Times New Roman" panose="02020603050405020304" pitchFamily="18" charset="0"/>
                <a:cs typeface="Times New Roman" panose="02020603050405020304" pitchFamily="18" charset="0"/>
              </a:rPr>
              <a:t>If the  bit is one, first add M with the most significant register content , then perform the right shift one.</a:t>
            </a:r>
          </a:p>
          <a:p>
            <a:pPr marL="0" indent="0">
              <a:buNone/>
            </a:pPr>
            <a:r>
              <a:rPr lang="en-US" dirty="0">
                <a:latin typeface="Times New Roman" panose="02020603050405020304" pitchFamily="18" charset="0"/>
                <a:cs typeface="Times New Roman" panose="02020603050405020304" pitchFamily="18" charset="0"/>
              </a:rPr>
              <a:t>Multiplicand(M): 1010</a:t>
            </a:r>
          </a:p>
          <a:p>
            <a:pPr marL="0" indent="0">
              <a:buNone/>
            </a:pPr>
            <a:r>
              <a:rPr lang="en-US" dirty="0">
                <a:latin typeface="Times New Roman" panose="02020603050405020304" pitchFamily="18" charset="0"/>
                <a:cs typeface="Times New Roman" panose="02020603050405020304" pitchFamily="18" charset="0"/>
              </a:rPr>
              <a:t>Multiplier(Q):0110</a:t>
            </a:r>
          </a:p>
          <a:p>
            <a:pPr>
              <a:buFont typeface="Wingdings" pitchFamily="2" charset="2"/>
              <a:buChar char="Ø"/>
            </a:pPr>
            <a:r>
              <a:rPr lang="en-US" dirty="0">
                <a:latin typeface="Times New Roman" panose="02020603050405020304" pitchFamily="18" charset="0"/>
                <a:cs typeface="Times New Roman" panose="02020603050405020304" pitchFamily="18" charset="0"/>
              </a:rPr>
              <a:t>Formula : 2</a:t>
            </a:r>
            <a:r>
              <a:rPr lang="en-US" baseline="30000" dirty="0">
                <a:latin typeface="Times New Roman" panose="02020603050405020304" pitchFamily="18" charset="0"/>
                <a:cs typeface="Times New Roman" panose="02020603050405020304" pitchFamily="18" charset="0"/>
              </a:rPr>
              <a:t>j+1</a:t>
            </a:r>
            <a:r>
              <a:rPr lang="en-US" dirty="0">
                <a:latin typeface="Times New Roman" panose="02020603050405020304" pitchFamily="18" charset="0"/>
                <a:cs typeface="Times New Roman" panose="02020603050405020304" pitchFamily="18" charset="0"/>
              </a:rPr>
              <a:t>_2</a:t>
            </a:r>
            <a:r>
              <a:rPr lang="en-US" baseline="30000" dirty="0">
                <a:latin typeface="Times New Roman" panose="02020603050405020304" pitchFamily="18" charset="0"/>
                <a:cs typeface="Times New Roman" panose="02020603050405020304" pitchFamily="18" charset="0"/>
              </a:rPr>
              <a:t>i</a:t>
            </a:r>
            <a:endParaRPr lang="en-US" dirty="0">
              <a:latin typeface="Times New Roman" panose="02020603050405020304" pitchFamily="18" charset="0"/>
              <a:cs typeface="Times New Roman" panose="02020603050405020304" pitchFamily="18" charset="0"/>
            </a:endParaRPr>
          </a:p>
          <a:p>
            <a:pPr>
              <a:buFont typeface="Wingdings" pitchFamily="2" charset="2"/>
              <a:buChar char="Ø"/>
            </a:pPr>
            <a:endParaRPr lang="en-US" baseline="300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400050" indent="-400050">
              <a:buFont typeface="+mj-lt"/>
              <a:buAutoNum type="romanU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50912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288925"/>
            <a:ext cx="10726738" cy="595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56533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795338"/>
            <a:ext cx="9919840" cy="526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5413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Performs signed multiplications.</a:t>
            </a:r>
          </a:p>
          <a:p>
            <a:r>
              <a:rPr lang="en-US" dirty="0">
                <a:latin typeface="Times New Roman" panose="02020603050405020304" pitchFamily="18" charset="0"/>
                <a:cs typeface="Times New Roman" panose="02020603050405020304" pitchFamily="18" charset="0"/>
              </a:rPr>
              <a:t>Perform better if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number are involved.</a:t>
            </a:r>
          </a:p>
          <a:p>
            <a:pPr marL="0" indent="0">
              <a:buNone/>
            </a:pP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1111111111oo1         -7</a:t>
            </a:r>
          </a:p>
          <a:p>
            <a:r>
              <a:rPr lang="en-US" dirty="0">
                <a:latin typeface="Times New Roman" panose="02020603050405020304" pitchFamily="18" charset="0"/>
                <a:cs typeface="Times New Roman" panose="02020603050405020304" pitchFamily="18" charset="0"/>
              </a:rPr>
              <a:t>Reduced number of operations.</a:t>
            </a:r>
          </a:p>
          <a:p>
            <a:pPr marL="0" indent="0">
              <a:buNone/>
            </a:pPr>
            <a:endParaRPr lang="en-US" dirty="0">
              <a:latin typeface="Times New Roman" panose="02020603050405020304" pitchFamily="18" charset="0"/>
              <a:cs typeface="Times New Roman" panose="02020603050405020304" pitchFamily="18" charset="0"/>
            </a:endParaRPr>
          </a:p>
        </p:txBody>
      </p:sp>
      <p:cxnSp>
        <p:nvCxnSpPr>
          <p:cNvPr id="9" name="Straight Arrow Connector 8"/>
          <p:cNvCxnSpPr/>
          <p:nvPr/>
        </p:nvCxnSpPr>
        <p:spPr>
          <a:xfrm>
            <a:off x="3634154" y="3579446"/>
            <a:ext cx="3985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48304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disadvantages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Performance decreases , </a:t>
            </a:r>
          </a:p>
          <a:p>
            <a:pPr marL="0" indent="0">
              <a:buNone/>
            </a:pPr>
            <a:r>
              <a:rPr lang="en-US" dirty="0">
                <a:latin typeface="Times New Roman" panose="02020603050405020304" pitchFamily="18" charset="0"/>
                <a:cs typeface="Times New Roman" panose="02020603050405020304" pitchFamily="18" charset="0"/>
              </a:rPr>
              <a:t>if the Q:1010101010……….</a:t>
            </a:r>
          </a:p>
          <a:p>
            <a:r>
              <a:rPr lang="en-US" dirty="0">
                <a:latin typeface="Times New Roman" panose="02020603050405020304" pitchFamily="18" charset="0"/>
                <a:cs typeface="Times New Roman" panose="02020603050405020304" pitchFamily="18" charset="0"/>
              </a:rPr>
              <a:t>So it is little bit difficult or tricky to solve this question.</a:t>
            </a:r>
          </a:p>
        </p:txBody>
      </p:sp>
    </p:spTree>
    <p:extLst>
      <p:ext uri="{BB962C8B-B14F-4D97-AF65-F5344CB8AC3E}">
        <p14:creationId xmlns:p14="http://schemas.microsoft.com/office/powerpoint/2010/main" val="11898753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07071FDC-AA5B-3A79-74C6-3B644C8C0C87}"/>
              </a:ext>
            </a:extLst>
          </p:cNvPr>
          <p:cNvPicPr>
            <a:picLocks noGrp="1" noChangeAspect="1"/>
          </p:cNvPicPr>
          <p:nvPr>
            <p:ph type="pic" idx="1"/>
          </p:nvPr>
        </p:nvPicPr>
        <p:blipFill>
          <a:blip r:embed="rId2"/>
          <a:srcRect t="11144" b="11144"/>
          <a:stretch>
            <a:fillRect/>
          </a:stretch>
        </p:blipFill>
        <p:spPr>
          <a:xfrm>
            <a:off x="1347901" y="794857"/>
            <a:ext cx="8825659" cy="4221760"/>
          </a:xfrm>
        </p:spPr>
      </p:pic>
    </p:spTree>
    <p:extLst>
      <p:ext uri="{BB962C8B-B14F-4D97-AF65-F5344CB8AC3E}">
        <p14:creationId xmlns:p14="http://schemas.microsoft.com/office/powerpoint/2010/main" val="1541915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248" y="1396348"/>
            <a:ext cx="8825658" cy="2677648"/>
          </a:xfrm>
        </p:spPr>
        <p:txBody>
          <a:bodyPr/>
          <a:lstStyle/>
          <a:p>
            <a:r>
              <a:rPr lang="en-US" dirty="0">
                <a:latin typeface="Times New Roman" panose="02020603050405020304" pitchFamily="18" charset="0"/>
                <a:cs typeface="Times New Roman" panose="02020603050405020304" pitchFamily="18" charset="0"/>
              </a:rPr>
              <a:t>							Thanks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700757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57BF-F687-AD8E-076A-DAEA0C5CCC6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B57CDE1F-35E1-33FA-1310-B79B292B3A23}"/>
              </a:ext>
            </a:extLst>
          </p:cNvPr>
          <p:cNvSpPr>
            <a:spLocks noGrp="1"/>
          </p:cNvSpPr>
          <p:nvPr>
            <p:ph idx="1"/>
          </p:nvPr>
        </p:nvSpPr>
        <p:spPr>
          <a:xfrm>
            <a:off x="1154954" y="2603500"/>
            <a:ext cx="8679159" cy="2028885"/>
          </a:xfrm>
        </p:spPr>
        <p:txBody>
          <a:bodyPr/>
          <a:lstStyle/>
          <a:p>
            <a:r>
              <a:rPr lang="en-US" dirty="0">
                <a:latin typeface="Times New Roman" panose="02020603050405020304" pitchFamily="18" charset="0"/>
                <a:cs typeface="Times New Roman" panose="02020603050405020304" pitchFamily="18" charset="0"/>
              </a:rPr>
              <a:t>Why multiplication is difficulty from other arithematic operations ?</a:t>
            </a:r>
          </a:p>
          <a:p>
            <a:r>
              <a:rPr lang="en-US" dirty="0">
                <a:latin typeface="Times New Roman" panose="02020603050405020304" pitchFamily="18" charset="0"/>
                <a:cs typeface="Times New Roman" panose="02020603050405020304" pitchFamily="18" charset="0"/>
              </a:rPr>
              <a:t>Use of MUL and IMUL</a:t>
            </a:r>
          </a:p>
          <a:p>
            <a:r>
              <a:rPr lang="en-US" dirty="0">
                <a:latin typeface="Times New Roman" panose="02020603050405020304" pitchFamily="18" charset="0"/>
                <a:cs typeface="Times New Roman" panose="02020603050405020304" pitchFamily="18" charset="0"/>
              </a:rPr>
              <a:t>Related examples</a:t>
            </a:r>
          </a:p>
          <a:p>
            <a:r>
              <a:rPr lang="en-US" dirty="0">
                <a:latin typeface="Times New Roman" panose="02020603050405020304" pitchFamily="18" charset="0"/>
                <a:cs typeface="Times New Roman" panose="02020603050405020304" pitchFamily="18" charset="0"/>
              </a:rPr>
              <a:t>Related Approach</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25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84853B-0963-CF02-CD92-303119DF925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Multiplication Instructions (cntd…)</a:t>
            </a:r>
          </a:p>
        </p:txBody>
      </p:sp>
      <p:sp>
        <p:nvSpPr>
          <p:cNvPr id="6" name="Content Placeholder 5">
            <a:extLst>
              <a:ext uri="{FF2B5EF4-FFF2-40B4-BE49-F238E27FC236}">
                <a16:creationId xmlns:a16="http://schemas.microsoft.com/office/drawing/2014/main" id="{8C8769CD-DC5E-EE87-7B41-5B9876225CB8}"/>
              </a:ext>
            </a:extLst>
          </p:cNvPr>
          <p:cNvSpPr>
            <a:spLocks noGrp="1"/>
          </p:cNvSpPr>
          <p:nvPr>
            <p:ph sz="half" idx="1"/>
          </p:nvPr>
        </p:nvSpPr>
        <p:spPr>
          <a:xfrm>
            <a:off x="2329412" y="2603500"/>
            <a:ext cx="7678653" cy="3416301"/>
          </a:xfrm>
        </p:spPr>
        <p:txBody>
          <a:bodyPr/>
          <a:lstStyle/>
          <a:p>
            <a:pPr marL="0" indent="0" algn="l">
              <a:buNone/>
            </a:pPr>
            <a:r>
              <a:rPr lang="en-US" b="0" i="0" dirty="0">
                <a:solidFill>
                  <a:srgbClr val="000000"/>
                </a:solidFill>
                <a:effectLst/>
                <a:latin typeface="Times New Roman" panose="02020603050405020304" pitchFamily="18" charset="0"/>
                <a:cs typeface="Times New Roman" panose="02020603050405020304" pitchFamily="18" charset="0"/>
              </a:rPr>
              <a:t>Multiplication is more complicated than the addition and subtraction operations for two reasons:</a:t>
            </a:r>
          </a:p>
          <a:p>
            <a:pPr lvl="1" algn="l">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  First, multiplication produces double-length results:</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multiplication of two 8-bit numbers requires 16 bits to store the result</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multiplication of two 16-bit numbers requires 32 bits to store the result</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multiplication of two 32-bit numbers requires 64 bits for the result.</a:t>
            </a:r>
          </a:p>
          <a:p>
            <a:pPr lvl="1" algn="l">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Second, multiplication of </a:t>
            </a:r>
            <a:r>
              <a:rPr lang="en-US" b="0" i="0" dirty="0">
                <a:solidFill>
                  <a:srgbClr val="0000FF"/>
                </a:solidFill>
                <a:effectLst/>
                <a:latin typeface="Times New Roman" panose="02020603050405020304" pitchFamily="18" charset="0"/>
                <a:cs typeface="Times New Roman" panose="02020603050405020304" pitchFamily="18" charset="0"/>
              </a:rPr>
              <a:t>signed</a:t>
            </a:r>
            <a:r>
              <a:rPr lang="en-US" b="0" i="0" dirty="0">
                <a:solidFill>
                  <a:srgbClr val="000000"/>
                </a:solidFill>
                <a:effectLst/>
                <a:latin typeface="Times New Roman" panose="02020603050405020304" pitchFamily="18" charset="0"/>
                <a:cs typeface="Times New Roman" panose="02020603050405020304" pitchFamily="18" charset="0"/>
              </a:rPr>
              <a:t> numbers should be treated </a:t>
            </a:r>
            <a:r>
              <a:rPr lang="en-US" b="0" i="1" dirty="0">
                <a:solidFill>
                  <a:srgbClr val="000000"/>
                </a:solidFill>
                <a:effectLst/>
                <a:latin typeface="Times New Roman" panose="02020603050405020304" pitchFamily="18" charset="0"/>
                <a:cs typeface="Times New Roman" panose="02020603050405020304" pitchFamily="18" charset="0"/>
              </a:rPr>
              <a:t>differently</a:t>
            </a:r>
            <a:r>
              <a:rPr lang="en-US" b="0" i="0" dirty="0">
                <a:solidFill>
                  <a:srgbClr val="000000"/>
                </a:solidFill>
                <a:effectLst/>
                <a:latin typeface="Times New Roman" panose="02020603050405020304" pitchFamily="18" charset="0"/>
                <a:cs typeface="Times New Roman" panose="02020603050405020304" pitchFamily="18" charset="0"/>
              </a:rPr>
              <a:t> from that of </a:t>
            </a:r>
            <a:r>
              <a:rPr lang="en-US" b="0" i="0" dirty="0">
                <a:solidFill>
                  <a:srgbClr val="0000FF"/>
                </a:solidFill>
                <a:effectLst/>
                <a:latin typeface="Times New Roman" panose="02020603050405020304" pitchFamily="18" charset="0"/>
                <a:cs typeface="Times New Roman" panose="02020603050405020304" pitchFamily="18" charset="0"/>
              </a:rPr>
              <a:t>unsigned</a:t>
            </a:r>
            <a:r>
              <a:rPr lang="en-US" b="0" i="0" dirty="0">
                <a:solidFill>
                  <a:srgbClr val="000000"/>
                </a:solidFill>
                <a:effectLst/>
                <a:latin typeface="Times New Roman" panose="02020603050405020304" pitchFamily="18" charset="0"/>
                <a:cs typeface="Times New Roman" panose="02020603050405020304" pitchFamily="18" charset="0"/>
              </a:rPr>
              <a:t> numbers, because </a:t>
            </a:r>
            <a:r>
              <a:rPr lang="en-US" b="0" i="0" dirty="0">
                <a:solidFill>
                  <a:srgbClr val="0000FF"/>
                </a:solidFill>
                <a:effectLst/>
                <a:latin typeface="Times New Roman" panose="02020603050405020304" pitchFamily="18" charset="0"/>
                <a:cs typeface="Times New Roman" panose="02020603050405020304" pitchFamily="18" charset="0"/>
              </a:rPr>
              <a:t>signed</a:t>
            </a:r>
            <a:r>
              <a:rPr lang="en-US" b="0" i="0" dirty="0">
                <a:solidFill>
                  <a:srgbClr val="000000"/>
                </a:solidFill>
                <a:effectLst/>
                <a:latin typeface="Times New Roman" panose="02020603050405020304" pitchFamily="18" charset="0"/>
                <a:cs typeface="Times New Roman" panose="02020603050405020304" pitchFamily="18" charset="0"/>
              </a:rPr>
              <a:t> result depends on the sign of the operands.</a:t>
            </a:r>
          </a:p>
          <a:p>
            <a:pPr marL="0" indent="0" algn="l">
              <a:buNone/>
            </a:pPr>
            <a:endParaRPr lang="en-US" b="0" i="0" dirty="0">
              <a:solidFill>
                <a:srgbClr val="000000"/>
              </a:solidFill>
              <a:effectLst/>
              <a:latin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31323035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C1FD-FE48-BB84-ED21-53D1E5ED5FF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Multiplication Instruction</a:t>
            </a:r>
            <a:r>
              <a:rPr lang="en-US" b="1" dirty="0"/>
              <a:t> </a:t>
            </a:r>
          </a:p>
        </p:txBody>
      </p:sp>
      <p:sp>
        <p:nvSpPr>
          <p:cNvPr id="4" name="Content Placeholder 3">
            <a:extLst>
              <a:ext uri="{FF2B5EF4-FFF2-40B4-BE49-F238E27FC236}">
                <a16:creationId xmlns:a16="http://schemas.microsoft.com/office/drawing/2014/main" id="{DC9EAA50-09C4-49F9-1BC6-AF0B6C525F34}"/>
              </a:ext>
            </a:extLst>
          </p:cNvPr>
          <p:cNvSpPr>
            <a:spLocks noGrp="1"/>
          </p:cNvSpPr>
          <p:nvPr>
            <p:ph sz="half" idx="2"/>
          </p:nvPr>
        </p:nvSpPr>
        <p:spPr/>
        <p:txBody>
          <a:bodyPr>
            <a:normAutofit/>
          </a:bodyPr>
          <a:lstStyle/>
          <a:p>
            <a:r>
              <a:rPr lang="en-US" b="1" dirty="0">
                <a:latin typeface="Times New Roman" panose="02020603050405020304" pitchFamily="18" charset="0"/>
                <a:cs typeface="Times New Roman" panose="02020603050405020304" pitchFamily="18" charset="0"/>
              </a:rPr>
              <a:t>IMUL Instructions</a:t>
            </a:r>
          </a:p>
          <a:p>
            <a:pPr>
              <a:buFont typeface="Wingdings" panose="05000000000000000000" pitchFamily="2" charset="2"/>
              <a:buChar char="v"/>
            </a:pPr>
            <a:r>
              <a:rPr lang="en-US" sz="1600" i="0" dirty="0">
                <a:effectLst/>
                <a:latin typeface="Times New Roman" panose="02020603050405020304" pitchFamily="18" charset="0"/>
                <a:cs typeface="Times New Roman" panose="02020603050405020304" pitchFamily="18" charset="0"/>
              </a:rPr>
              <a:t>IMUL (Integer Multiply) instruction handles signed data. </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It multiplies two signed operands and stores the result in a 16 or 32-bit register, depending on the size of the operands.</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Syntax </a:t>
            </a:r>
            <a:r>
              <a:rPr lang="en-US" sz="1600" dirty="0">
                <a:latin typeface="Times New Roman" panose="02020603050405020304" pitchFamily="18" charset="0"/>
                <a:cs typeface="Times New Roman" panose="02020603050405020304" pitchFamily="18" charset="0"/>
                <a:sym typeface="Wingdings" panose="05000000000000000000" pitchFamily="2" charset="2"/>
              </a:rPr>
              <a:t> IMUL source(multiplier)</a:t>
            </a:r>
            <a:endParaRPr lang="en-US" sz="1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02338D4-FCD7-0EC2-4D0B-D9D1AC5DF43D}"/>
              </a:ext>
            </a:extLst>
          </p:cNvPr>
          <p:cNvSpPr>
            <a:spLocks noGrp="1"/>
          </p:cNvSpPr>
          <p:nvPr>
            <p:ph sz="half" idx="1"/>
          </p:nvPr>
        </p:nvSpPr>
        <p:spPr/>
        <p:txBody>
          <a:bodyPr>
            <a:normAutofit/>
          </a:bodyPr>
          <a:lstStyle/>
          <a:p>
            <a:r>
              <a:rPr lang="en-US" b="1" dirty="0">
                <a:latin typeface="Times New Roman" panose="02020603050405020304" pitchFamily="18" charset="0"/>
                <a:cs typeface="Times New Roman" panose="02020603050405020304" pitchFamily="18" charset="0"/>
              </a:rPr>
              <a:t>MUL Instructions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MUL (Multiply) instruction handles unsigned data. </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It Multiply 8-,16-,32- bits operands by either AL,AX register.</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Syntax </a:t>
            </a:r>
            <a:r>
              <a:rPr lang="en-US" sz="1600" dirty="0">
                <a:latin typeface="Times New Roman" panose="02020603050405020304" pitchFamily="18" charset="0"/>
                <a:cs typeface="Times New Roman" panose="02020603050405020304" pitchFamily="18" charset="0"/>
                <a:sym typeface="Wingdings" panose="05000000000000000000" pitchFamily="2" charset="2"/>
              </a:rPr>
              <a:t> MUL source(multiplier)</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29192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EE3E-F35C-CA16-519F-65382E0BE74F}"/>
              </a:ext>
            </a:extLst>
          </p:cNvPr>
          <p:cNvSpPr>
            <a:spLocks noGrp="1"/>
          </p:cNvSpPr>
          <p:nvPr>
            <p:ph type="title"/>
          </p:nvPr>
        </p:nvSpPr>
        <p:spPr>
          <a:xfrm>
            <a:off x="1014574" y="1063417"/>
            <a:ext cx="8831816" cy="1372986"/>
          </a:xfrm>
        </p:spPr>
        <p:txBody>
          <a:bodyPr/>
          <a:lstStyle/>
          <a:p>
            <a:r>
              <a:rPr lang="en-US" dirty="0">
                <a:latin typeface="Times New Roman" panose="02020603050405020304" pitchFamily="18" charset="0"/>
                <a:cs typeface="Times New Roman" panose="02020603050405020304" pitchFamily="18" charset="0"/>
              </a:rPr>
              <a:t>Unsigned Instructions (MUL)</a:t>
            </a:r>
          </a:p>
        </p:txBody>
      </p:sp>
      <p:sp>
        <p:nvSpPr>
          <p:cNvPr id="3" name="Text Placeholder 2">
            <a:extLst>
              <a:ext uri="{FF2B5EF4-FFF2-40B4-BE49-F238E27FC236}">
                <a16:creationId xmlns:a16="http://schemas.microsoft.com/office/drawing/2014/main" id="{7AF32D63-3736-5E18-57FD-41275F8CF316}"/>
              </a:ext>
            </a:extLst>
          </p:cNvPr>
          <p:cNvSpPr>
            <a:spLocks noGrp="1"/>
          </p:cNvSpPr>
          <p:nvPr>
            <p:ph type="body" sz="half" idx="2"/>
          </p:nvPr>
        </p:nvSpPr>
        <p:spPr>
          <a:xfrm>
            <a:off x="1020730" y="3543300"/>
            <a:ext cx="8825659" cy="2476500"/>
          </a:xfrm>
        </p:spPr>
        <p:txBody>
          <a:bodyPr>
            <a:norm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perform unsigned multiplication, you can use the "MUL" instruction, which multiplies two unsigned operands and stores the result in a 16 or 32-bit register, depending on the size of the operands.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instruction formats are: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MUL r/m8</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MUL r/m16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MUL r/m32 </a:t>
            </a:r>
          </a:p>
        </p:txBody>
      </p:sp>
    </p:spTree>
    <p:extLst>
      <p:ext uri="{BB962C8B-B14F-4D97-AF65-F5344CB8AC3E}">
        <p14:creationId xmlns:p14="http://schemas.microsoft.com/office/powerpoint/2010/main" val="2526268763"/>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UL Instruction">
            <a:extLst>
              <a:ext uri="{FF2B5EF4-FFF2-40B4-BE49-F238E27FC236}">
                <a16:creationId xmlns:a16="http://schemas.microsoft.com/office/drawing/2014/main" id="{4D287A3B-D95C-A595-3BD1-A2AD53DB5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263" y="1691111"/>
            <a:ext cx="4638675" cy="21534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F3757CF-30F4-D537-7399-627AB1D040A7}"/>
              </a:ext>
            </a:extLst>
          </p:cNvPr>
          <p:cNvSpPr txBox="1"/>
          <p:nvPr/>
        </p:nvSpPr>
        <p:spPr>
          <a:xfrm>
            <a:off x="824219" y="750625"/>
            <a:ext cx="6094602" cy="646331"/>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The following table shows the default multiplicand and product, depending on the size of the multiplier:</a:t>
            </a:r>
            <a:endParaRPr lang="en-US" dirty="0"/>
          </a:p>
        </p:txBody>
      </p:sp>
      <p:sp>
        <p:nvSpPr>
          <p:cNvPr id="7" name="Rectangle 3">
            <a:extLst>
              <a:ext uri="{FF2B5EF4-FFF2-40B4-BE49-F238E27FC236}">
                <a16:creationId xmlns:a16="http://schemas.microsoft.com/office/drawing/2014/main" id="{CB72BE21-DC7C-1877-723F-779459C99846}"/>
              </a:ext>
            </a:extLst>
          </p:cNvPr>
          <p:cNvSpPr>
            <a:spLocks noChangeArrowheads="1"/>
          </p:cNvSpPr>
          <p:nvPr/>
        </p:nvSpPr>
        <p:spPr bwMode="auto">
          <a:xfrm>
            <a:off x="895263" y="4211311"/>
            <a:ext cx="35798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M</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ultiplicand × Multiplier = Product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3" name="Rectangle 12">
            <a:extLst>
              <a:ext uri="{FF2B5EF4-FFF2-40B4-BE49-F238E27FC236}">
                <a16:creationId xmlns:a16="http://schemas.microsoft.com/office/drawing/2014/main" id="{47D2D369-7B5D-F025-D05E-BC276F3B49AF}"/>
              </a:ext>
            </a:extLst>
          </p:cNvPr>
          <p:cNvSpPr/>
          <p:nvPr/>
        </p:nvSpPr>
        <p:spPr>
          <a:xfrm>
            <a:off x="2759978" y="4874004"/>
            <a:ext cx="3858936" cy="713064"/>
          </a:xfrm>
          <a:prstGeom prst="rect">
            <a:avLst/>
          </a:prstGeom>
        </p:spPr>
        <p:style>
          <a:lnRef idx="2">
            <a:schemeClr val="dk1"/>
          </a:lnRef>
          <a:fillRef idx="1001">
            <a:schemeClr val="lt2"/>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3   *  6   =   +18</a:t>
            </a:r>
          </a:p>
        </p:txBody>
      </p:sp>
      <p:cxnSp>
        <p:nvCxnSpPr>
          <p:cNvPr id="15" name="Straight Arrow Connector 14">
            <a:extLst>
              <a:ext uri="{FF2B5EF4-FFF2-40B4-BE49-F238E27FC236}">
                <a16:creationId xmlns:a16="http://schemas.microsoft.com/office/drawing/2014/main" id="{CACA5567-5F5C-3147-D089-7B6D4E80E928}"/>
              </a:ext>
            </a:extLst>
          </p:cNvPr>
          <p:cNvCxnSpPr/>
          <p:nvPr/>
        </p:nvCxnSpPr>
        <p:spPr>
          <a:xfrm flipH="1">
            <a:off x="3531765" y="5368954"/>
            <a:ext cx="385894" cy="604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FA28EF6-1596-BB0E-BD60-D25E6B016BB7}"/>
              </a:ext>
            </a:extLst>
          </p:cNvPr>
          <p:cNvCxnSpPr/>
          <p:nvPr/>
        </p:nvCxnSpPr>
        <p:spPr>
          <a:xfrm>
            <a:off x="4546833" y="5368954"/>
            <a:ext cx="469784" cy="713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54FCE8-A750-8826-6D8E-FF897D852E12}"/>
              </a:ext>
            </a:extLst>
          </p:cNvPr>
          <p:cNvCxnSpPr/>
          <p:nvPr/>
        </p:nvCxnSpPr>
        <p:spPr>
          <a:xfrm>
            <a:off x="5533938" y="5285064"/>
            <a:ext cx="749416" cy="5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3A629-8D21-7785-229C-C84D88BE77C5}"/>
              </a:ext>
            </a:extLst>
          </p:cNvPr>
          <p:cNvSpPr/>
          <p:nvPr/>
        </p:nvSpPr>
        <p:spPr>
          <a:xfrm>
            <a:off x="2525086" y="6082018"/>
            <a:ext cx="1157681" cy="604007"/>
          </a:xfrm>
          <a:prstGeom prst="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multiplicand</a:t>
            </a:r>
          </a:p>
        </p:txBody>
      </p:sp>
      <p:sp>
        <p:nvSpPr>
          <p:cNvPr id="21" name="Rectangle 20">
            <a:extLst>
              <a:ext uri="{FF2B5EF4-FFF2-40B4-BE49-F238E27FC236}">
                <a16:creationId xmlns:a16="http://schemas.microsoft.com/office/drawing/2014/main" id="{04B45C97-8486-8E9A-6818-0B7464D6E3F3}"/>
              </a:ext>
            </a:extLst>
          </p:cNvPr>
          <p:cNvSpPr/>
          <p:nvPr/>
        </p:nvSpPr>
        <p:spPr>
          <a:xfrm>
            <a:off x="4324524" y="6040072"/>
            <a:ext cx="994095" cy="576409"/>
          </a:xfrm>
          <a:prstGeom prst="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multiplier</a:t>
            </a:r>
          </a:p>
        </p:txBody>
      </p:sp>
      <p:sp>
        <p:nvSpPr>
          <p:cNvPr id="22" name="Rectangle 21">
            <a:extLst>
              <a:ext uri="{FF2B5EF4-FFF2-40B4-BE49-F238E27FC236}">
                <a16:creationId xmlns:a16="http://schemas.microsoft.com/office/drawing/2014/main" id="{207FD969-5AB4-A5A2-ADE6-B7F1C544EA28}"/>
              </a:ext>
            </a:extLst>
          </p:cNvPr>
          <p:cNvSpPr/>
          <p:nvPr/>
        </p:nvSpPr>
        <p:spPr>
          <a:xfrm>
            <a:off x="5960376" y="6082017"/>
            <a:ext cx="1157681" cy="604007"/>
          </a:xfrm>
          <a:prstGeom prst="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product</a:t>
            </a:r>
          </a:p>
        </p:txBody>
      </p:sp>
    </p:spTree>
    <p:extLst>
      <p:ext uri="{BB962C8B-B14F-4D97-AF65-F5344CB8AC3E}">
        <p14:creationId xmlns:p14="http://schemas.microsoft.com/office/powerpoint/2010/main" val="157150903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021F-D8BE-418D-AC7A-AA20E916A8D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MUL EXAMPLE</a:t>
            </a:r>
          </a:p>
        </p:txBody>
      </p:sp>
      <p:sp>
        <p:nvSpPr>
          <p:cNvPr id="3" name="Content Placeholder 2">
            <a:extLst>
              <a:ext uri="{FF2B5EF4-FFF2-40B4-BE49-F238E27FC236}">
                <a16:creationId xmlns:a16="http://schemas.microsoft.com/office/drawing/2014/main" id="{5D3C6FCE-881C-A580-AE97-E82338744DD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Mov 5h ,AL</a:t>
            </a:r>
          </a:p>
          <a:p>
            <a:r>
              <a:rPr lang="en-US" dirty="0">
                <a:latin typeface="Times New Roman" panose="02020603050405020304" pitchFamily="18" charset="0"/>
                <a:cs typeface="Times New Roman" panose="02020603050405020304" pitchFamily="18" charset="0"/>
              </a:rPr>
              <a:t>Mov 10h,BL</a:t>
            </a:r>
          </a:p>
          <a:p>
            <a:r>
              <a:rPr lang="en-US" dirty="0">
                <a:latin typeface="Times New Roman" panose="02020603050405020304" pitchFamily="18" charset="0"/>
                <a:cs typeface="Times New Roman" panose="02020603050405020304" pitchFamily="18" charset="0"/>
              </a:rPr>
              <a:t>MUL BL</a:t>
            </a:r>
          </a:p>
          <a:p>
            <a:r>
              <a:rPr lang="en-US" dirty="0">
                <a:latin typeface="Times New Roman" panose="02020603050405020304" pitchFamily="18" charset="0"/>
                <a:cs typeface="Times New Roman" panose="02020603050405020304" pitchFamily="18" charset="0"/>
              </a:rPr>
              <a:t>Result </a:t>
            </a:r>
          </a:p>
          <a:p>
            <a:r>
              <a:rPr lang="en-US" dirty="0">
                <a:latin typeface="Times New Roman" panose="02020603050405020304" pitchFamily="18" charset="0"/>
                <a:cs typeface="Times New Roman" panose="02020603050405020304" pitchFamily="18" charset="0"/>
              </a:rPr>
              <a:t>AX=0050h (as by default it is stored in AX reg)</a:t>
            </a:r>
          </a:p>
        </p:txBody>
      </p:sp>
    </p:spTree>
    <p:extLst>
      <p:ext uri="{BB962C8B-B14F-4D97-AF65-F5344CB8AC3E}">
        <p14:creationId xmlns:p14="http://schemas.microsoft.com/office/powerpoint/2010/main" val="12649704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0EA43A-A77F-B30E-8CFA-53F95AF6F788}"/>
              </a:ext>
            </a:extLst>
          </p:cNvPr>
          <p:cNvPicPr>
            <a:picLocks noChangeAspect="1"/>
          </p:cNvPicPr>
          <p:nvPr/>
        </p:nvPicPr>
        <p:blipFill>
          <a:blip r:embed="rId2"/>
          <a:stretch>
            <a:fillRect/>
          </a:stretch>
        </p:blipFill>
        <p:spPr>
          <a:xfrm>
            <a:off x="622122" y="1070387"/>
            <a:ext cx="10259857" cy="5572903"/>
          </a:xfrm>
          <a:prstGeom prst="rect">
            <a:avLst/>
          </a:prstGeom>
        </p:spPr>
      </p:pic>
      <p:sp>
        <p:nvSpPr>
          <p:cNvPr id="4" name="Rectangle 3">
            <a:extLst>
              <a:ext uri="{FF2B5EF4-FFF2-40B4-BE49-F238E27FC236}">
                <a16:creationId xmlns:a16="http://schemas.microsoft.com/office/drawing/2014/main" id="{EEEA6CA5-3C93-E010-FD98-A93BB7F8C681}"/>
              </a:ext>
            </a:extLst>
          </p:cNvPr>
          <p:cNvSpPr/>
          <p:nvPr/>
        </p:nvSpPr>
        <p:spPr>
          <a:xfrm>
            <a:off x="622122" y="360727"/>
            <a:ext cx="4134435" cy="5368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Another approach </a:t>
            </a:r>
          </a:p>
        </p:txBody>
      </p:sp>
      <p:cxnSp>
        <p:nvCxnSpPr>
          <p:cNvPr id="6" name="Connector: Curved 5">
            <a:extLst>
              <a:ext uri="{FF2B5EF4-FFF2-40B4-BE49-F238E27FC236}">
                <a16:creationId xmlns:a16="http://schemas.microsoft.com/office/drawing/2014/main" id="{9BB6AFF8-5EC6-4AF0-4172-A3719D1BB1DA}"/>
              </a:ext>
            </a:extLst>
          </p:cNvPr>
          <p:cNvCxnSpPr/>
          <p:nvPr/>
        </p:nvCxnSpPr>
        <p:spPr>
          <a:xfrm rot="16200000" flipH="1">
            <a:off x="3629940" y="740724"/>
            <a:ext cx="508325" cy="486561"/>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9902719"/>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593</TotalTime>
  <Words>748</Words>
  <Application>Microsoft Office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Century Gothic</vt:lpstr>
      <vt:lpstr>Source Sans Pro</vt:lpstr>
      <vt:lpstr>Times New Roman</vt:lpstr>
      <vt:lpstr>Wingdings</vt:lpstr>
      <vt:lpstr>Wingdings 3</vt:lpstr>
      <vt:lpstr>Ion Boardroom</vt:lpstr>
      <vt:lpstr>COMPUTER ORGANIZATION AND ASSEMBLY LANGUAGE (COA)</vt:lpstr>
      <vt:lpstr>PowerPoint Presentation</vt:lpstr>
      <vt:lpstr>Contents</vt:lpstr>
      <vt:lpstr>Multiplication Instructions (cntd…)</vt:lpstr>
      <vt:lpstr>Multiplication Instruction </vt:lpstr>
      <vt:lpstr>Unsigned Instructions (MUL)</vt:lpstr>
      <vt:lpstr>PowerPoint Presentation</vt:lpstr>
      <vt:lpstr>MUL EXAMPLE</vt:lpstr>
      <vt:lpstr>PowerPoint Presentation</vt:lpstr>
      <vt:lpstr>Examples for practice</vt:lpstr>
      <vt:lpstr>Signed Instructions</vt:lpstr>
      <vt:lpstr>Example</vt:lpstr>
      <vt:lpstr>Continued..</vt:lpstr>
      <vt:lpstr>Best approach for signed multiplication</vt:lpstr>
      <vt:lpstr>Binary Multiplication _ Partial Sum Approach</vt:lpstr>
      <vt:lpstr>PowerPoint Presentation</vt:lpstr>
      <vt:lpstr>PowerPoint Presentation</vt:lpstr>
      <vt:lpstr>Advantages </vt:lpstr>
      <vt:lpstr>disadvantages</vt:lpstr>
      <vt:lpstr>       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ASSEMBLY LANGUAGE (COA)</dc:title>
  <dc:creator>MAH NOOR</dc:creator>
  <cp:lastModifiedBy>Pakistan</cp:lastModifiedBy>
  <cp:revision>12</cp:revision>
  <dcterms:created xsi:type="dcterms:W3CDTF">2023-05-07T12:34:59Z</dcterms:created>
  <dcterms:modified xsi:type="dcterms:W3CDTF">2023-05-08T16:52:37Z</dcterms:modified>
</cp:coreProperties>
</file>