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94618" autoAdjust="0"/>
  </p:normalViewPr>
  <p:slideViewPr>
    <p:cSldViewPr>
      <p:cViewPr>
        <p:scale>
          <a:sx n="70" d="100"/>
          <a:sy n="70" d="100"/>
        </p:scale>
        <p:origin x="-13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3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C86CE9-B6D0-492A-B1AB-940CAB400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4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E70B6B-1C1C-454F-AB14-94B5AFB789B9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10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9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765175"/>
            <a:ext cx="6048375" cy="750888"/>
          </a:xfrm>
        </p:spPr>
        <p:txBody>
          <a:bodyPr/>
          <a:lstStyle>
            <a:lvl1pPr algn="r">
              <a:defRPr sz="2800"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14859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92950" y="617538"/>
            <a:ext cx="1871663" cy="605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76375" y="617538"/>
            <a:ext cx="5464175" cy="605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76375" y="1341438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95900" y="1341438"/>
            <a:ext cx="366871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617538"/>
            <a:ext cx="70564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341438"/>
            <a:ext cx="74882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52400"/>
            <a:ext cx="7010400" cy="1295400"/>
          </a:xfrm>
          <a:noFill/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eaLnBrk="1" hangingPunct="1"/>
            <a:r>
              <a:rPr lang="en-US" sz="3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Computer Organization &amp; Assembly Language</a:t>
            </a:r>
            <a:endParaRPr lang="uk-UA" sz="36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2133600"/>
            <a:ext cx="3810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Lecturer: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Hafiz Muhammad Faisal (UIIT)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22312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Array Sample Program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8763"/>
            <a:ext cx="8305800" cy="5481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DISPLAY_LOOP:</a:t>
            </a:r>
          </a:p>
          <a:p>
            <a:pPr marL="0" indent="0" algn="just">
              <a:buNone/>
            </a:pPr>
            <a:r>
              <a:rPr lang="en-US" sz="2000" dirty="0"/>
              <a:t>    MOV DL, [SI]</a:t>
            </a:r>
          </a:p>
          <a:p>
            <a:pPr marL="0" indent="0" algn="just">
              <a:buNone/>
            </a:pPr>
            <a:r>
              <a:rPr lang="en-US" sz="2000" dirty="0"/>
              <a:t>    ADD DL, 30H</a:t>
            </a:r>
          </a:p>
          <a:p>
            <a:pPr marL="0" indent="0" algn="just">
              <a:buNone/>
            </a:pPr>
            <a:r>
              <a:rPr lang="en-US" sz="2000" dirty="0"/>
              <a:t>    MOV AH, 02H</a:t>
            </a:r>
          </a:p>
          <a:p>
            <a:pPr marL="0" indent="0" algn="just">
              <a:buNone/>
            </a:pPr>
            <a:r>
              <a:rPr lang="en-US" sz="2000" dirty="0"/>
              <a:t>    INT 21H</a:t>
            </a:r>
          </a:p>
          <a:p>
            <a:pPr marL="0" indent="0" algn="just">
              <a:buNone/>
            </a:pPr>
            <a:r>
              <a:rPr lang="en-US" sz="2000" dirty="0"/>
              <a:t>    INC SI</a:t>
            </a:r>
          </a:p>
          <a:p>
            <a:pPr marL="0" indent="0" algn="just">
              <a:buNone/>
            </a:pPr>
            <a:r>
              <a:rPr lang="en-US" sz="2000" dirty="0"/>
              <a:t>    LOOP DISPLAY_LOOP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; Exit the program</a:t>
            </a:r>
          </a:p>
          <a:p>
            <a:pPr marL="0" indent="0" algn="just">
              <a:buNone/>
            </a:pPr>
            <a:r>
              <a:rPr lang="en-US" sz="2000" dirty="0"/>
              <a:t>    MOV AH, 4CH</a:t>
            </a:r>
          </a:p>
          <a:p>
            <a:pPr marL="0" indent="0" algn="just">
              <a:buNone/>
            </a:pPr>
            <a:r>
              <a:rPr lang="en-US" sz="2000" dirty="0"/>
              <a:t>    INT 21H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main </a:t>
            </a:r>
            <a:r>
              <a:rPr lang="en-US" sz="2000" dirty="0" err="1"/>
              <a:t>endp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END main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434013"/>
            <a:ext cx="5966856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90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 </a:t>
            </a:r>
            <a:r>
              <a:rPr lang="en-US" b="1" dirty="0">
                <a:solidFill>
                  <a:srgbClr val="FFFF00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ARRAY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305800" cy="5481637"/>
          </a:xfrm>
        </p:spPr>
        <p:txBody>
          <a:bodyPr/>
          <a:lstStyle/>
          <a:p>
            <a:pPr lvl="0" algn="just"/>
            <a:endParaRPr lang="en-US" sz="2000" dirty="0"/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C000"/>
                </a:solidFill>
              </a:rPr>
              <a:t>Array:</a:t>
            </a:r>
          </a:p>
          <a:p>
            <a:pPr algn="just"/>
            <a:r>
              <a:rPr lang="en-US" sz="2000" dirty="0" smtClean="0"/>
              <a:t>Collection of characters or values in a sequence.</a:t>
            </a:r>
          </a:p>
          <a:p>
            <a:pPr algn="just"/>
            <a:r>
              <a:rPr lang="en-US" sz="2000" dirty="0" smtClean="0"/>
              <a:t>A single variable is used for initialization.</a:t>
            </a:r>
          </a:p>
          <a:p>
            <a:pPr algn="just"/>
            <a:r>
              <a:rPr lang="en-US" sz="2000" dirty="0" smtClean="0"/>
              <a:t>Indexes are used to access the value from array.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C000"/>
                </a:solidFill>
              </a:rPr>
              <a:t>Array’s Properties: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pPr algn="just"/>
            <a:r>
              <a:rPr lang="en-US" sz="2000" dirty="0" smtClean="0"/>
              <a:t>All the values are stored in a sequence without gape.</a:t>
            </a:r>
          </a:p>
          <a:p>
            <a:pPr algn="just"/>
            <a:r>
              <a:rPr lang="en-US" sz="2000" dirty="0" smtClean="0"/>
              <a:t>All the values are equal in size.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C000"/>
                </a:solidFill>
              </a:rPr>
              <a:t>Array </a:t>
            </a:r>
            <a:r>
              <a:rPr lang="en-US" sz="2000" b="1" dirty="0" smtClean="0">
                <a:solidFill>
                  <a:srgbClr val="FFC000"/>
                </a:solidFill>
              </a:rPr>
              <a:t>Syntax:</a:t>
            </a:r>
          </a:p>
          <a:p>
            <a:pPr marL="0" indent="0" algn="just">
              <a:buNone/>
            </a:pPr>
            <a:endParaRPr lang="en-US" sz="2000" b="1" dirty="0" smtClean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Array</a:t>
            </a:r>
            <a:r>
              <a:rPr lang="en-US" sz="2000" b="1" dirty="0"/>
              <a:t>	</a:t>
            </a:r>
            <a:r>
              <a:rPr lang="en-US" sz="2000" b="1" dirty="0" smtClean="0"/>
              <a:t>   </a:t>
            </a:r>
            <a:r>
              <a:rPr lang="en-US" sz="2000" b="1" dirty="0" smtClean="0">
                <a:solidFill>
                  <a:srgbClr val="00B0F0"/>
                </a:solidFill>
              </a:rPr>
              <a:t>DB</a:t>
            </a:r>
            <a:r>
              <a:rPr lang="en-US" sz="2000" b="1" dirty="0" smtClean="0"/>
              <a:t>  	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value3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6082182"/>
            <a:ext cx="1295400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Variable Name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6096000"/>
            <a:ext cx="1676400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Data Length/ Data Type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6260068"/>
            <a:ext cx="22098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Values of the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5359021"/>
            <a:ext cx="9906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5359021"/>
            <a:ext cx="533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5359021"/>
            <a:ext cx="28956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 flipH="1">
            <a:off x="1333500" y="5740021"/>
            <a:ext cx="457200" cy="34216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73339" y="5740021"/>
            <a:ext cx="0" cy="34216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81600" y="5779532"/>
            <a:ext cx="0" cy="4805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 </a:t>
            </a:r>
            <a:r>
              <a:rPr lang="en-US" b="1" dirty="0">
                <a:solidFill>
                  <a:srgbClr val="FFFF00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ARRAY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305800" cy="5481637"/>
          </a:xfrm>
        </p:spPr>
        <p:txBody>
          <a:bodyPr/>
          <a:lstStyle/>
          <a:p>
            <a:pPr lvl="0" algn="just"/>
            <a:endParaRPr lang="en-US" sz="2000" dirty="0"/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C000"/>
                </a:solidFill>
              </a:rPr>
              <a:t>Why an array is used?</a:t>
            </a:r>
          </a:p>
          <a:p>
            <a:pPr algn="just"/>
            <a:r>
              <a:rPr lang="en-US" sz="2000" dirty="0" smtClean="0"/>
              <a:t>For storing values in sequence.</a:t>
            </a:r>
          </a:p>
          <a:p>
            <a:pPr algn="just"/>
            <a:r>
              <a:rPr lang="en-US" sz="2000" dirty="0" smtClean="0"/>
              <a:t>For ex 	</a:t>
            </a:r>
            <a:r>
              <a:rPr lang="en-US" sz="2000" dirty="0" smtClean="0">
                <a:solidFill>
                  <a:srgbClr val="FFFF00"/>
                </a:solidFill>
              </a:rPr>
              <a:t>Array</a:t>
            </a:r>
            <a:r>
              <a:rPr lang="en-US" sz="2000" dirty="0" smtClean="0"/>
              <a:t> 	</a:t>
            </a:r>
            <a:r>
              <a:rPr lang="en-US" sz="2000" dirty="0" smtClean="0">
                <a:solidFill>
                  <a:srgbClr val="00B0F0"/>
                </a:solidFill>
              </a:rPr>
              <a:t>DB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val1, val2, val3, val4</a:t>
            </a:r>
          </a:p>
          <a:p>
            <a:pPr marL="0" indent="0" algn="just"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 algn="just"/>
            <a:r>
              <a:rPr lang="en-US" sz="2000" dirty="0" smtClean="0"/>
              <a:t>Variables declared separate, occupy different memory locations.</a:t>
            </a:r>
          </a:p>
          <a:p>
            <a:pPr algn="just"/>
            <a:r>
              <a:rPr lang="en-US" sz="2000" dirty="0" smtClean="0"/>
              <a:t>For Example		</a:t>
            </a:r>
            <a:r>
              <a:rPr lang="en-US" sz="2000" dirty="0" smtClean="0">
                <a:solidFill>
                  <a:srgbClr val="FFFF00"/>
                </a:solidFill>
              </a:rPr>
              <a:t>Var1</a:t>
            </a:r>
            <a:r>
              <a:rPr lang="en-US" sz="2000" dirty="0" smtClean="0"/>
              <a:t> 	</a:t>
            </a:r>
            <a:r>
              <a:rPr lang="en-US" sz="2000" dirty="0" smtClean="0">
                <a:solidFill>
                  <a:srgbClr val="00B0F0"/>
                </a:solidFill>
              </a:rPr>
              <a:t>DB</a:t>
            </a:r>
            <a:r>
              <a:rPr lang="en-US" sz="2000" dirty="0" smtClean="0"/>
              <a:t> 	</a:t>
            </a:r>
            <a:r>
              <a:rPr lang="en-US" sz="2000" dirty="0" smtClean="0">
                <a:solidFill>
                  <a:srgbClr val="FF0000"/>
                </a:solidFill>
              </a:rPr>
              <a:t>val1</a:t>
            </a:r>
          </a:p>
          <a:p>
            <a:pPr marL="0" indent="0" algn="just">
              <a:buNone/>
            </a:pPr>
            <a:r>
              <a:rPr lang="en-US" sz="2000" dirty="0"/>
              <a:t>			</a:t>
            </a:r>
            <a:r>
              <a:rPr lang="en-US" sz="2000" dirty="0" smtClean="0">
                <a:solidFill>
                  <a:srgbClr val="FFFF00"/>
                </a:solidFill>
              </a:rPr>
              <a:t>Var2</a:t>
            </a:r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B0F0"/>
                </a:solidFill>
              </a:rPr>
              <a:t>DB</a:t>
            </a:r>
            <a:r>
              <a:rPr lang="en-US" sz="2000" dirty="0"/>
              <a:t> 	</a:t>
            </a:r>
            <a:r>
              <a:rPr lang="en-US" sz="2000" dirty="0" smtClean="0">
                <a:solidFill>
                  <a:srgbClr val="FF0000"/>
                </a:solidFill>
              </a:rPr>
              <a:t>val2</a:t>
            </a:r>
          </a:p>
          <a:p>
            <a:pPr marL="0" indent="0" algn="just">
              <a:buNone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FF00"/>
                </a:solidFill>
              </a:rPr>
              <a:t>Var3</a:t>
            </a:r>
            <a:r>
              <a:rPr lang="en-US" sz="2000" dirty="0" smtClean="0"/>
              <a:t> 	</a:t>
            </a:r>
            <a:r>
              <a:rPr lang="en-US" sz="2000" dirty="0" smtClean="0">
                <a:solidFill>
                  <a:srgbClr val="00B0F0"/>
                </a:solidFill>
              </a:rPr>
              <a:t>DB</a:t>
            </a:r>
            <a:r>
              <a:rPr lang="en-US" sz="2000" dirty="0" smtClean="0"/>
              <a:t> 	</a:t>
            </a:r>
            <a:r>
              <a:rPr lang="en-US" sz="2000" dirty="0" smtClean="0">
                <a:solidFill>
                  <a:srgbClr val="FF0000"/>
                </a:solidFill>
              </a:rPr>
              <a:t>val3</a:t>
            </a:r>
          </a:p>
          <a:p>
            <a:pPr marL="0" indent="0" algn="just">
              <a:buNone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FF00"/>
                </a:solidFill>
              </a:rPr>
              <a:t>Var4</a:t>
            </a:r>
            <a:r>
              <a:rPr lang="en-US" sz="2000" dirty="0" smtClean="0"/>
              <a:t> 	</a:t>
            </a:r>
            <a:r>
              <a:rPr lang="en-US" sz="2000" dirty="0" smtClean="0">
                <a:solidFill>
                  <a:srgbClr val="00B0F0"/>
                </a:solidFill>
              </a:rPr>
              <a:t>DB</a:t>
            </a:r>
            <a:r>
              <a:rPr lang="en-US" sz="2000" dirty="0" smtClean="0"/>
              <a:t> 	</a:t>
            </a:r>
            <a:r>
              <a:rPr lang="en-US" sz="2000" dirty="0" smtClean="0">
                <a:solidFill>
                  <a:srgbClr val="FF0000"/>
                </a:solidFill>
              </a:rPr>
              <a:t>val4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rgbClr val="FFC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7861"/>
              </p:ext>
            </p:extLst>
          </p:nvPr>
        </p:nvGraphicFramePr>
        <p:xfrm>
          <a:off x="533400" y="3307080"/>
          <a:ext cx="8229600" cy="731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val1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46325"/>
              </p:ext>
            </p:extLst>
          </p:nvPr>
        </p:nvGraphicFramePr>
        <p:xfrm>
          <a:off x="533400" y="5943600"/>
          <a:ext cx="8229600" cy="731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val1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val2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2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22312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Initialization of an Array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8763"/>
            <a:ext cx="8305800" cy="5481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C000"/>
                </a:solidFill>
              </a:rPr>
              <a:t>Where to initialize an Array:</a:t>
            </a:r>
          </a:p>
          <a:p>
            <a:pPr algn="just"/>
            <a:r>
              <a:rPr lang="en-US" sz="2000" dirty="0" smtClean="0"/>
              <a:t>Array is declared in </a:t>
            </a:r>
            <a:r>
              <a:rPr lang="en-US" sz="2000" dirty="0" smtClean="0">
                <a:solidFill>
                  <a:srgbClr val="FFFF00"/>
                </a:solidFill>
              </a:rPr>
              <a:t>.Data</a:t>
            </a:r>
            <a:r>
              <a:rPr lang="en-US" sz="2000" dirty="0" smtClean="0"/>
              <a:t> section.</a:t>
            </a:r>
          </a:p>
          <a:p>
            <a:pPr marL="0" indent="0" algn="just">
              <a:buNone/>
            </a:pPr>
            <a:r>
              <a:rPr lang="en-US" sz="2000" dirty="0" smtClean="0"/>
              <a:t>For Example:</a:t>
            </a:r>
          </a:p>
          <a:p>
            <a:pPr marL="0" indent="0" algn="just">
              <a:buNone/>
            </a:pPr>
            <a:r>
              <a:rPr lang="en-US" sz="2000" dirty="0" smtClean="0"/>
              <a:t>.Model small</a:t>
            </a:r>
          </a:p>
          <a:p>
            <a:pPr marL="0" indent="0" algn="just">
              <a:buNone/>
            </a:pPr>
            <a:r>
              <a:rPr lang="en-US" sz="2000" dirty="0" smtClean="0"/>
              <a:t>.Stack 100h</a:t>
            </a:r>
          </a:p>
          <a:p>
            <a:pPr marL="0" indent="0" algn="just">
              <a:buNone/>
            </a:pPr>
            <a:r>
              <a:rPr lang="en-US" sz="2000" dirty="0" smtClean="0"/>
              <a:t>.Data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Array1	</a:t>
            </a:r>
            <a:r>
              <a:rPr lang="en-US" sz="2000" dirty="0" smtClean="0">
                <a:solidFill>
                  <a:srgbClr val="00B0F0"/>
                </a:solidFill>
              </a:rPr>
              <a:t>DB	</a:t>
            </a:r>
            <a:r>
              <a:rPr lang="en-US" sz="2000" dirty="0" smtClean="0">
                <a:solidFill>
                  <a:srgbClr val="00B050"/>
                </a:solidFill>
              </a:rPr>
              <a:t>Value1, Value2, Value3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Array2</a:t>
            </a:r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>
                <a:solidFill>
                  <a:srgbClr val="00B0F0"/>
                </a:solidFill>
              </a:rPr>
              <a:t>DB	</a:t>
            </a:r>
            <a:r>
              <a:rPr lang="en-US" sz="2000" dirty="0">
                <a:solidFill>
                  <a:srgbClr val="00B050"/>
                </a:solidFill>
              </a:rPr>
              <a:t>Value1, Value2, </a:t>
            </a:r>
            <a:r>
              <a:rPr lang="en-US" sz="2000" dirty="0" smtClean="0">
                <a:solidFill>
                  <a:srgbClr val="00B050"/>
                </a:solidFill>
              </a:rPr>
              <a:t>Value3</a:t>
            </a:r>
          </a:p>
          <a:p>
            <a:pPr marL="0" indent="0" algn="just">
              <a:buNone/>
            </a:pPr>
            <a:r>
              <a:rPr lang="en-US" sz="2000" dirty="0" smtClean="0"/>
              <a:t>.Code</a:t>
            </a:r>
          </a:p>
          <a:p>
            <a:pPr marL="0" indent="0" algn="just">
              <a:buNone/>
            </a:pPr>
            <a:r>
              <a:rPr lang="en-US" sz="2000" dirty="0" smtClean="0"/>
              <a:t>Main </a:t>
            </a:r>
            <a:r>
              <a:rPr lang="en-US" sz="2000" dirty="0" err="1" smtClean="0"/>
              <a:t>Proc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………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………	</a:t>
            </a:r>
          </a:p>
          <a:p>
            <a:pPr marL="0" indent="0" algn="just">
              <a:buNone/>
            </a:pPr>
            <a:r>
              <a:rPr lang="en-US" sz="2000" dirty="0" smtClean="0"/>
              <a:t>Main </a:t>
            </a:r>
            <a:r>
              <a:rPr lang="en-US" sz="2000" dirty="0" err="1" smtClean="0"/>
              <a:t>endp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27827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 </a:t>
            </a:r>
            <a:r>
              <a:rPr lang="en-US" b="1" dirty="0">
                <a:solidFill>
                  <a:srgbClr val="FFFF00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ARRAY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305800" cy="5481637"/>
          </a:xfrm>
        </p:spPr>
        <p:txBody>
          <a:bodyPr>
            <a:normAutofit/>
          </a:bodyPr>
          <a:lstStyle/>
          <a:p>
            <a:pPr lvl="0" algn="just"/>
            <a:endParaRPr lang="en-US" sz="2000" dirty="0"/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C000"/>
                </a:solidFill>
              </a:rPr>
              <a:t>How to initialize an Array:</a:t>
            </a:r>
          </a:p>
          <a:p>
            <a:pPr marL="0" indent="0" algn="just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  <a:latin typeface="Arial Rounded MT Bold" pitchFamily="34" charset="0"/>
              </a:rPr>
              <a:t>Array1	</a:t>
            </a:r>
            <a:r>
              <a:rPr lang="en-US" sz="2000" dirty="0" smtClean="0">
                <a:solidFill>
                  <a:srgbClr val="00B0F0"/>
                </a:solidFill>
                <a:latin typeface="Arial Rounded MT Bold" pitchFamily="34" charset="0"/>
              </a:rPr>
              <a:t>DB	</a:t>
            </a:r>
            <a:r>
              <a:rPr lang="en-US" sz="2000" dirty="0">
                <a:solidFill>
                  <a:srgbClr val="00B050"/>
                </a:solidFill>
                <a:latin typeface="Arial Rounded MT Bold" pitchFamily="34" charset="0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 Rounded MT Bold" pitchFamily="34" charset="0"/>
              </a:rPr>
              <a:t>, 2, 3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B050"/>
                </a:solidFill>
                <a:latin typeface="Arial Rounded MT Bold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  <a:latin typeface="Arial Rounded MT Bold" pitchFamily="34" charset="0"/>
              </a:rPr>
              <a:t>Array2</a:t>
            </a:r>
            <a:r>
              <a:rPr lang="en-US" sz="2000" dirty="0">
                <a:solidFill>
                  <a:srgbClr val="FFFF00"/>
                </a:solidFill>
                <a:latin typeface="Arial Rounded MT Bold" pitchFamily="34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Arial Rounded MT Bold" pitchFamily="34" charset="0"/>
              </a:rPr>
              <a:t>DB	</a:t>
            </a:r>
            <a:r>
              <a:rPr lang="en-US" sz="2000" dirty="0" smtClean="0">
                <a:solidFill>
                  <a:srgbClr val="00B050"/>
                </a:solidFill>
                <a:latin typeface="Arial Rounded MT Bold" pitchFamily="34" charset="0"/>
              </a:rPr>
              <a:t>‘a’, ‘b’, ‘c’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B050"/>
                </a:solidFill>
                <a:latin typeface="Arial Rounded MT Bold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  <a:latin typeface="Arial Rounded MT Bold" pitchFamily="34" charset="0"/>
              </a:rPr>
              <a:t>Array3</a:t>
            </a:r>
            <a:r>
              <a:rPr lang="en-US" sz="2000" dirty="0">
                <a:solidFill>
                  <a:srgbClr val="FFFF00"/>
                </a:solidFill>
                <a:latin typeface="Arial Rounded MT Bold" pitchFamily="34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Arial Rounded MT Bold" pitchFamily="34" charset="0"/>
              </a:rPr>
              <a:t>DB	</a:t>
            </a:r>
            <a:r>
              <a:rPr lang="en-US" sz="2000" dirty="0">
                <a:solidFill>
                  <a:srgbClr val="00B050"/>
                </a:solidFill>
                <a:latin typeface="Arial Rounded MT Bold" pitchFamily="34" charset="0"/>
              </a:rPr>
              <a:t>‘</a:t>
            </a:r>
            <a:r>
              <a:rPr lang="en-US" sz="2000" dirty="0" err="1" smtClean="0">
                <a:solidFill>
                  <a:srgbClr val="00B050"/>
                </a:solidFill>
                <a:latin typeface="Arial Rounded MT Bold" pitchFamily="34" charset="0"/>
              </a:rPr>
              <a:t>abc</a:t>
            </a:r>
            <a:r>
              <a:rPr lang="en-US" sz="2000" dirty="0" smtClean="0">
                <a:solidFill>
                  <a:srgbClr val="00B050"/>
                </a:solidFill>
                <a:latin typeface="Arial Rounded MT Bold" pitchFamily="34" charset="0"/>
              </a:rPr>
              <a:t>’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B050"/>
                </a:solidFill>
                <a:latin typeface="Arial Rounded MT Bold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  <a:latin typeface="Arial Rounded MT Bold" pitchFamily="34" charset="0"/>
              </a:rPr>
              <a:t>Array4</a:t>
            </a:r>
            <a:r>
              <a:rPr lang="en-US" sz="2000" dirty="0">
                <a:solidFill>
                  <a:srgbClr val="FFFF00"/>
                </a:solidFill>
                <a:latin typeface="Arial Rounded MT Bold" pitchFamily="34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Arial Rounded MT Bold" pitchFamily="34" charset="0"/>
              </a:rPr>
              <a:t>DB	</a:t>
            </a:r>
            <a:r>
              <a:rPr lang="en-US" sz="2000" dirty="0" smtClean="0">
                <a:solidFill>
                  <a:srgbClr val="00B050"/>
                </a:solidFill>
                <a:latin typeface="Arial Rounded MT Bold" pitchFamily="34" charset="0"/>
              </a:rPr>
              <a:t>?, ?, ?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76600"/>
            <a:ext cx="2819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91000" y="3467100"/>
            <a:ext cx="114300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0" y="3276600"/>
            <a:ext cx="1981200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Numeric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980597"/>
            <a:ext cx="3200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4572000" y="4147066"/>
            <a:ext cx="762000" cy="583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3962400"/>
            <a:ext cx="1981200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Character Values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5486400"/>
            <a:ext cx="2819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91000" y="5632966"/>
            <a:ext cx="106680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7800" y="5410200"/>
            <a:ext cx="2057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Unsigned Values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6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22312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Array Sample Program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8763"/>
            <a:ext cx="8305800" cy="525303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.model small</a:t>
            </a:r>
          </a:p>
          <a:p>
            <a:pPr marL="0" indent="0" algn="just">
              <a:buNone/>
            </a:pPr>
            <a:r>
              <a:rPr lang="en-US" sz="2000" dirty="0"/>
              <a:t>.stack 100h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.data</a:t>
            </a:r>
          </a:p>
          <a:p>
            <a:pPr marL="0" indent="0" algn="just">
              <a:buNone/>
            </a:pPr>
            <a:r>
              <a:rPr lang="en-US" sz="2000" dirty="0"/>
              <a:t>    array DB '</a:t>
            </a:r>
            <a:r>
              <a:rPr lang="en-US" sz="2000" dirty="0" err="1"/>
              <a:t>a','b','c</a:t>
            </a:r>
            <a:r>
              <a:rPr lang="en-US" sz="2000" dirty="0"/>
              <a:t>'</a:t>
            </a:r>
          </a:p>
          <a:p>
            <a:pPr marL="0" indent="0" algn="just">
              <a:buNone/>
            </a:pPr>
            <a:r>
              <a:rPr lang="en-US" sz="2000" dirty="0"/>
              <a:t>.code</a:t>
            </a:r>
          </a:p>
          <a:p>
            <a:pPr marL="0" indent="0" algn="just">
              <a:buNone/>
            </a:pPr>
            <a:r>
              <a:rPr lang="en-US" sz="2000" dirty="0"/>
              <a:t>main </a:t>
            </a:r>
            <a:r>
              <a:rPr lang="en-US" sz="2000" dirty="0" err="1"/>
              <a:t>proc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ax, @data</a:t>
            </a:r>
          </a:p>
          <a:p>
            <a:pPr marL="0" indent="0" algn="just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ds, ax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SI,OFFSET array</a:t>
            </a:r>
          </a:p>
          <a:p>
            <a:pPr marL="0" indent="0" algn="just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cx,3</a:t>
            </a:r>
          </a:p>
          <a:p>
            <a:pPr marL="0" indent="0" algn="just">
              <a:buNone/>
            </a:pPr>
            <a:r>
              <a:rPr lang="en-US" sz="2000" dirty="0"/>
              <a:t>Display: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dx,[SI]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ah,2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21h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56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22312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Array Sample Program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8763"/>
            <a:ext cx="8305800" cy="52530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inc</a:t>
            </a:r>
            <a:r>
              <a:rPr lang="en-US" sz="2000" dirty="0"/>
              <a:t> </a:t>
            </a:r>
            <a:r>
              <a:rPr lang="en-US" sz="2000" dirty="0" smtClean="0"/>
              <a:t>SI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Loop Display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mov</a:t>
            </a:r>
            <a:r>
              <a:rPr lang="en-US" sz="2000" dirty="0"/>
              <a:t> ah,4ch</a:t>
            </a:r>
          </a:p>
          <a:p>
            <a:pPr marL="0" indent="0" algn="just">
              <a:buNone/>
            </a:pPr>
            <a:r>
              <a:rPr lang="en-US" sz="2000" dirty="0" err="1"/>
              <a:t>int</a:t>
            </a:r>
            <a:r>
              <a:rPr lang="en-US" sz="2000" dirty="0"/>
              <a:t> 21h</a:t>
            </a:r>
          </a:p>
          <a:p>
            <a:pPr marL="0" indent="0" algn="just">
              <a:buNone/>
            </a:pPr>
            <a:r>
              <a:rPr lang="en-US" sz="2000" dirty="0"/>
              <a:t> main </a:t>
            </a:r>
            <a:r>
              <a:rPr lang="en-US" sz="2000" dirty="0" err="1"/>
              <a:t>endp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end main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71988"/>
            <a:ext cx="5192540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77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22312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Taking input from User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8763"/>
            <a:ext cx="8305800" cy="548163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000" dirty="0"/>
              <a:t>.model small</a:t>
            </a:r>
          </a:p>
          <a:p>
            <a:pPr marL="0" indent="0" algn="just">
              <a:buNone/>
            </a:pPr>
            <a:r>
              <a:rPr lang="en-US" sz="2000" dirty="0"/>
              <a:t>.stack 100h</a:t>
            </a:r>
          </a:p>
          <a:p>
            <a:pPr marL="0" indent="0" algn="just">
              <a:buNone/>
            </a:pPr>
            <a:r>
              <a:rPr lang="en-US" sz="2000" dirty="0"/>
              <a:t>.DATA</a:t>
            </a:r>
          </a:p>
          <a:p>
            <a:pPr marL="0" indent="0" algn="just">
              <a:buNone/>
            </a:pPr>
            <a:r>
              <a:rPr lang="en-US" sz="2000" dirty="0"/>
              <a:t>    message DB 0AH, 0DH, 'Enter 10 elements:$'</a:t>
            </a:r>
          </a:p>
          <a:p>
            <a:pPr marL="0" indent="0" algn="just">
              <a:buNone/>
            </a:pPr>
            <a:r>
              <a:rPr lang="en-US" sz="2000" dirty="0"/>
              <a:t>    output DB 0AH, 0DH, 'Entered elements:$'</a:t>
            </a:r>
          </a:p>
          <a:p>
            <a:pPr marL="0" indent="0" algn="just">
              <a:buNone/>
            </a:pPr>
            <a:r>
              <a:rPr lang="en-US" sz="2000" dirty="0"/>
              <a:t>    newline DB 0AH, 0DH, '$'</a:t>
            </a:r>
          </a:p>
          <a:p>
            <a:pPr marL="0" indent="0" algn="just">
              <a:buNone/>
            </a:pPr>
            <a:r>
              <a:rPr lang="en-US" sz="2000" dirty="0"/>
              <a:t>    array DB 10 DUP(?)</a:t>
            </a:r>
          </a:p>
          <a:p>
            <a:pPr marL="0" indent="0" algn="just">
              <a:buNone/>
            </a:pPr>
            <a:r>
              <a:rPr lang="en-US" sz="2000" dirty="0"/>
              <a:t>.CODE </a:t>
            </a:r>
          </a:p>
          <a:p>
            <a:pPr marL="0" indent="0" algn="just">
              <a:buNone/>
            </a:pPr>
            <a:r>
              <a:rPr lang="en-US" sz="2000" dirty="0"/>
              <a:t>	main </a:t>
            </a:r>
            <a:r>
              <a:rPr lang="en-US" sz="2000" dirty="0" err="1"/>
              <a:t>proc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MOV AX, @DATA</a:t>
            </a:r>
          </a:p>
          <a:p>
            <a:pPr marL="0" indent="0" algn="just">
              <a:buNone/>
            </a:pPr>
            <a:r>
              <a:rPr lang="en-US" sz="2000" dirty="0"/>
              <a:t>    MOV DS, AX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; Display prompt message</a:t>
            </a:r>
          </a:p>
          <a:p>
            <a:pPr marL="0" indent="0" algn="just">
              <a:buNone/>
            </a:pPr>
            <a:r>
              <a:rPr lang="en-US" sz="2000" dirty="0"/>
              <a:t>    MOV AH, 09H</a:t>
            </a:r>
          </a:p>
          <a:p>
            <a:pPr marL="0" indent="0" algn="just">
              <a:buNone/>
            </a:pPr>
            <a:r>
              <a:rPr lang="en-US" sz="2000" dirty="0"/>
              <a:t>    MOV DX, OFFSET message</a:t>
            </a:r>
          </a:p>
          <a:p>
            <a:pPr marL="0" indent="0" algn="just">
              <a:buNone/>
            </a:pPr>
            <a:r>
              <a:rPr lang="en-US" sz="2000" dirty="0"/>
              <a:t>    INT 21H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; Read 10 elements from the user</a:t>
            </a:r>
          </a:p>
          <a:p>
            <a:pPr marL="0" indent="0" algn="just">
              <a:buNone/>
            </a:pPr>
            <a:r>
              <a:rPr lang="en-US" sz="2000" dirty="0"/>
              <a:t>    MOV CX, 10</a:t>
            </a:r>
          </a:p>
          <a:p>
            <a:pPr marL="0" indent="0" algn="just">
              <a:buNone/>
            </a:pPr>
            <a:r>
              <a:rPr lang="en-US" sz="2000" dirty="0"/>
              <a:t>    LEA DI, array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5761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22312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Array Sample Program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8763"/>
            <a:ext cx="8305800" cy="548163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READ_LOOP:</a:t>
            </a:r>
          </a:p>
          <a:p>
            <a:pPr marL="0" indent="0" algn="just">
              <a:buNone/>
            </a:pPr>
            <a:r>
              <a:rPr lang="en-US" sz="2000" dirty="0"/>
              <a:t>    MOV AH, 01H</a:t>
            </a:r>
          </a:p>
          <a:p>
            <a:pPr marL="0" indent="0" algn="just">
              <a:buNone/>
            </a:pPr>
            <a:r>
              <a:rPr lang="en-US" sz="2000" dirty="0"/>
              <a:t>    INT 21H</a:t>
            </a:r>
          </a:p>
          <a:p>
            <a:pPr marL="0" indent="0" algn="just">
              <a:buNone/>
            </a:pPr>
            <a:r>
              <a:rPr lang="en-US" sz="2000" dirty="0"/>
              <a:t>    MOV [DI], AL</a:t>
            </a:r>
          </a:p>
          <a:p>
            <a:pPr marL="0" indent="0" algn="just">
              <a:buNone/>
            </a:pPr>
            <a:r>
              <a:rPr lang="en-US" sz="2000" dirty="0"/>
              <a:t>    INC DI</a:t>
            </a:r>
          </a:p>
          <a:p>
            <a:pPr marL="0" indent="0" algn="just">
              <a:buNone/>
            </a:pPr>
            <a:r>
              <a:rPr lang="en-US" sz="2000" dirty="0"/>
              <a:t>    LOOP READ_LOOP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; Display entered elements message</a:t>
            </a:r>
          </a:p>
          <a:p>
            <a:pPr marL="0" indent="0" algn="just">
              <a:buNone/>
            </a:pPr>
            <a:r>
              <a:rPr lang="en-US" sz="2000" dirty="0"/>
              <a:t>    MOV AH, 09H</a:t>
            </a:r>
          </a:p>
          <a:p>
            <a:pPr marL="0" indent="0" algn="just">
              <a:buNone/>
            </a:pPr>
            <a:r>
              <a:rPr lang="en-US" sz="2000" dirty="0"/>
              <a:t>    LEA DX, output</a:t>
            </a:r>
          </a:p>
          <a:p>
            <a:pPr marL="0" indent="0" algn="just">
              <a:buNone/>
            </a:pPr>
            <a:r>
              <a:rPr lang="en-US" sz="2000" dirty="0"/>
              <a:t>    INT 21H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; Display the entered elements</a:t>
            </a:r>
          </a:p>
          <a:p>
            <a:pPr marL="0" indent="0" algn="just">
              <a:buNone/>
            </a:pPr>
            <a:r>
              <a:rPr lang="en-US" sz="2000" dirty="0"/>
              <a:t>    MOV CX, 10</a:t>
            </a:r>
          </a:p>
          <a:p>
            <a:pPr marL="0" indent="0" algn="just">
              <a:buNone/>
            </a:pPr>
            <a:r>
              <a:rPr lang="en-US" sz="2000" dirty="0"/>
              <a:t>    LEA SI, </a:t>
            </a:r>
            <a:r>
              <a:rPr lang="en-US" sz="2000" dirty="0" smtClean="0"/>
              <a:t>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7797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4">
      <a:dk1>
        <a:srgbClr val="4D4D4D"/>
      </a:dk1>
      <a:lt1>
        <a:srgbClr val="FFFFFF"/>
      </a:lt1>
      <a:dk2>
        <a:srgbClr val="4D4D4D"/>
      </a:dk2>
      <a:lt2>
        <a:srgbClr val="56171B"/>
      </a:lt2>
      <a:accent1>
        <a:srgbClr val="CC7F33"/>
      </a:accent1>
      <a:accent2>
        <a:srgbClr val="54204C"/>
      </a:accent2>
      <a:accent3>
        <a:srgbClr val="FFFFFF"/>
      </a:accent3>
      <a:accent4>
        <a:srgbClr val="404040"/>
      </a:accent4>
      <a:accent5>
        <a:srgbClr val="E2C0AD"/>
      </a:accent5>
      <a:accent6>
        <a:srgbClr val="4B1C44"/>
      </a:accent6>
      <a:hlink>
        <a:srgbClr val="F2B058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24345F"/>
        </a:lt2>
        <a:accent1>
          <a:srgbClr val="932128"/>
        </a:accent1>
        <a:accent2>
          <a:srgbClr val="DF6136"/>
        </a:accent2>
        <a:accent3>
          <a:srgbClr val="FFFFFF"/>
        </a:accent3>
        <a:accent4>
          <a:srgbClr val="404040"/>
        </a:accent4>
        <a:accent5>
          <a:srgbClr val="C8ABAC"/>
        </a:accent5>
        <a:accent6>
          <a:srgbClr val="CA5730"/>
        </a:accent6>
        <a:hlink>
          <a:srgbClr val="5B86F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56171B"/>
        </a:lt2>
        <a:accent1>
          <a:srgbClr val="CC7F33"/>
        </a:accent1>
        <a:accent2>
          <a:srgbClr val="54204C"/>
        </a:accent2>
        <a:accent3>
          <a:srgbClr val="FFFFFF"/>
        </a:accent3>
        <a:accent4>
          <a:srgbClr val="404040"/>
        </a:accent4>
        <a:accent5>
          <a:srgbClr val="E2C0AD"/>
        </a:accent5>
        <a:accent6>
          <a:srgbClr val="4B1C44"/>
        </a:accent6>
        <a:hlink>
          <a:srgbClr val="F2B05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4299</TotalTime>
  <Words>397</Words>
  <Application>Microsoft Office PowerPoint</Application>
  <PresentationFormat>On-screen Show (4:3)</PresentationFormat>
  <Paragraphs>175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</vt:lpstr>
      <vt:lpstr>Computer Organization &amp; Assembly Language</vt:lpstr>
      <vt:lpstr>Introduction of ARRAY</vt:lpstr>
      <vt:lpstr>Introduction of ARRAY</vt:lpstr>
      <vt:lpstr>Initialization of an Array</vt:lpstr>
      <vt:lpstr>Introduction of ARRAY</vt:lpstr>
      <vt:lpstr>Array Sample Program</vt:lpstr>
      <vt:lpstr>Array Sample Program</vt:lpstr>
      <vt:lpstr>Taking input from User</vt:lpstr>
      <vt:lpstr>Array Sample Program</vt:lpstr>
      <vt:lpstr>Array Sample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Assembly Language</dc:title>
  <dc:creator>pmas</dc:creator>
  <cp:lastModifiedBy>pmas</cp:lastModifiedBy>
  <cp:revision>92</cp:revision>
  <dcterms:created xsi:type="dcterms:W3CDTF">2023-03-27T06:33:28Z</dcterms:created>
  <dcterms:modified xsi:type="dcterms:W3CDTF">2023-05-15T09:00:49Z</dcterms:modified>
</cp:coreProperties>
</file>