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0" autoAdjust="0"/>
    <p:restoredTop sz="94618" autoAdjust="0"/>
  </p:normalViewPr>
  <p:slideViewPr>
    <p:cSldViewPr>
      <p:cViewPr>
        <p:scale>
          <a:sx n="70" d="100"/>
          <a:sy n="70" d="100"/>
        </p:scale>
        <p:origin x="-139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3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2C86CE9-B6D0-492A-B1AB-940CAB400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54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E70B6B-1C1C-454F-AB14-94B5AFB789B9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55875" y="765175"/>
            <a:ext cx="6048375" cy="750888"/>
          </a:xfrm>
        </p:spPr>
        <p:txBody>
          <a:bodyPr/>
          <a:lstStyle>
            <a:lvl1pPr algn="r">
              <a:defRPr sz="2800" b="1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875" y="1485900"/>
            <a:ext cx="6048375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92950" y="617538"/>
            <a:ext cx="1871663" cy="6051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476375" y="617538"/>
            <a:ext cx="5464175" cy="6051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76375" y="1341438"/>
            <a:ext cx="3667125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95900" y="1341438"/>
            <a:ext cx="3668713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617538"/>
            <a:ext cx="70564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341438"/>
            <a:ext cx="7488238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52400"/>
            <a:ext cx="7010400" cy="1295400"/>
          </a:xfrm>
          <a:noFill/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eaLnBrk="1" hangingPunct="1"/>
            <a:r>
              <a:rPr lang="en-US" sz="36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Computer Organization &amp; Assembly Language</a:t>
            </a:r>
            <a:endParaRPr lang="uk-UA" sz="3600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5400" y="2133600"/>
            <a:ext cx="38100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Lecturer:</a:t>
            </a:r>
          </a:p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Hafiz Muhammad Faisal (UIIT)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85800"/>
            <a:ext cx="6480175" cy="649288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Introduction </a:t>
            </a:r>
            <a:r>
              <a:rPr lang="en-US" b="1" dirty="0">
                <a:solidFill>
                  <a:srgbClr val="FFFF00"/>
                </a:solidFill>
              </a:rPr>
              <a:t>of </a:t>
            </a:r>
            <a:r>
              <a:rPr lang="en-US" b="1" dirty="0" smtClean="0">
                <a:solidFill>
                  <a:srgbClr val="FFFF00"/>
                </a:solidFill>
              </a:rPr>
              <a:t>Procedures</a:t>
            </a:r>
            <a:endParaRPr lang="uk-UA" b="1" dirty="0" smtClean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305800" cy="5024437"/>
          </a:xfrm>
        </p:spPr>
        <p:txBody>
          <a:bodyPr/>
          <a:lstStyle/>
          <a:p>
            <a:pPr lvl="0" algn="just"/>
            <a:endParaRPr lang="en-US" sz="2000" dirty="0"/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FFC000"/>
                </a:solidFill>
              </a:rPr>
              <a:t>Procedure:</a:t>
            </a:r>
            <a:endParaRPr lang="en-US" b="1" dirty="0" smtClean="0">
              <a:solidFill>
                <a:srgbClr val="FFC000"/>
              </a:solidFill>
            </a:endParaRPr>
          </a:p>
          <a:p>
            <a:pPr algn="just"/>
            <a:r>
              <a:rPr lang="en-US" sz="2000" dirty="0" smtClean="0"/>
              <a:t>Group of instructions stored as a separate program.</a:t>
            </a:r>
            <a:endParaRPr lang="en-US" sz="2000" dirty="0" smtClean="0"/>
          </a:p>
          <a:p>
            <a:pPr algn="just"/>
            <a:r>
              <a:rPr lang="en-US" sz="2000" dirty="0" smtClean="0"/>
              <a:t>Also known as Sub-programs or Sub-routines.</a:t>
            </a:r>
          </a:p>
          <a:p>
            <a:pPr algn="just"/>
            <a:r>
              <a:rPr lang="en-US" sz="2000" dirty="0" smtClean="0"/>
              <a:t>Accessed by Call Instructions</a:t>
            </a:r>
          </a:p>
          <a:p>
            <a:pPr algn="just"/>
            <a:r>
              <a:rPr lang="en-US" sz="2000" dirty="0" smtClean="0"/>
              <a:t>RET instruction is used to return the execution to main program.</a:t>
            </a: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Syntax of the Procedure:</a:t>
            </a:r>
            <a:endParaRPr lang="en-US" sz="2000" dirty="0"/>
          </a:p>
          <a:p>
            <a:pPr algn="just"/>
            <a:r>
              <a:rPr lang="en-US" sz="2000" dirty="0" err="1" smtClean="0">
                <a:solidFill>
                  <a:srgbClr val="FF0000"/>
                </a:solidFill>
              </a:rPr>
              <a:t>Procedure_Name</a:t>
            </a:r>
            <a:r>
              <a:rPr lang="en-US" sz="2000" dirty="0" smtClean="0"/>
              <a:t> 	</a:t>
            </a:r>
            <a:r>
              <a:rPr lang="en-US" sz="2000" dirty="0" err="1" smtClean="0">
                <a:solidFill>
                  <a:srgbClr val="00B0F0"/>
                </a:solidFill>
              </a:rPr>
              <a:t>Proc</a:t>
            </a:r>
            <a:endParaRPr lang="en-US" sz="2000" dirty="0" smtClean="0">
              <a:solidFill>
                <a:srgbClr val="00B0F0"/>
              </a:solidFill>
            </a:endParaRPr>
          </a:p>
          <a:p>
            <a:pPr marL="457200" lvl="1" indent="0" algn="just">
              <a:buNone/>
            </a:pPr>
            <a:r>
              <a:rPr lang="en-US" sz="1600" dirty="0">
                <a:solidFill>
                  <a:srgbClr val="00B0F0"/>
                </a:solidFill>
              </a:rPr>
              <a:t>	</a:t>
            </a:r>
            <a:r>
              <a:rPr lang="en-US" sz="1600" dirty="0"/>
              <a:t> ………. Instruction……….</a:t>
            </a:r>
            <a:endParaRPr lang="en-US" sz="1600" dirty="0" smtClean="0">
              <a:solidFill>
                <a:srgbClr val="00B0F0"/>
              </a:solidFill>
            </a:endParaRPr>
          </a:p>
          <a:p>
            <a:pPr marL="457200" lvl="1" indent="0" algn="just">
              <a:buNone/>
            </a:pPr>
            <a:r>
              <a:rPr lang="en-US" sz="1600" dirty="0">
                <a:solidFill>
                  <a:srgbClr val="00B0F0"/>
                </a:solidFill>
              </a:rPr>
              <a:t>	</a:t>
            </a:r>
            <a:r>
              <a:rPr lang="en-US" sz="1600" dirty="0"/>
              <a:t> ………. Instruction</a:t>
            </a:r>
            <a:r>
              <a:rPr lang="en-US" sz="1600" dirty="0" smtClean="0"/>
              <a:t>……….</a:t>
            </a:r>
          </a:p>
          <a:p>
            <a:pPr marL="457200" lvl="1" indent="0" algn="just">
              <a:buNone/>
            </a:pPr>
            <a:r>
              <a:rPr lang="en-US" sz="1600" dirty="0">
                <a:solidFill>
                  <a:srgbClr val="00B0F0"/>
                </a:solidFill>
              </a:rPr>
              <a:t>	</a:t>
            </a:r>
            <a:r>
              <a:rPr lang="en-US" sz="1600" dirty="0"/>
              <a:t> ………. Instruction</a:t>
            </a:r>
            <a:r>
              <a:rPr lang="en-US" sz="1600" dirty="0" smtClean="0"/>
              <a:t>……….</a:t>
            </a:r>
          </a:p>
          <a:p>
            <a:pPr marL="457200" lvl="1" indent="0" algn="just">
              <a:buNone/>
            </a:pPr>
            <a:r>
              <a:rPr lang="en-US" sz="1600" dirty="0">
                <a:solidFill>
                  <a:srgbClr val="00B0F0"/>
                </a:solidFill>
              </a:rPr>
              <a:t>	</a:t>
            </a:r>
            <a:r>
              <a:rPr lang="en-US" sz="1600" dirty="0" smtClean="0"/>
              <a:t> </a:t>
            </a:r>
            <a:r>
              <a:rPr lang="en-US" sz="1600" dirty="0"/>
              <a:t>………. Instruction</a:t>
            </a:r>
            <a:r>
              <a:rPr lang="en-US" sz="1600" dirty="0" smtClean="0"/>
              <a:t>……….</a:t>
            </a:r>
          </a:p>
          <a:p>
            <a:pPr marL="457200" lvl="1" indent="0" algn="just"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Procedure_Name</a:t>
            </a:r>
            <a:r>
              <a:rPr lang="en-US" sz="1600" dirty="0" smtClean="0">
                <a:solidFill>
                  <a:srgbClr val="FF0000"/>
                </a:solidFill>
              </a:rPr>
              <a:t> 	</a:t>
            </a:r>
            <a:r>
              <a:rPr lang="en-US" sz="1600" dirty="0" smtClean="0">
                <a:solidFill>
                  <a:srgbClr val="00B050"/>
                </a:solidFill>
              </a:rPr>
              <a:t>ENDP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85800"/>
            <a:ext cx="6480175" cy="649288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Introduction </a:t>
            </a:r>
            <a:r>
              <a:rPr lang="en-US" b="1" dirty="0">
                <a:solidFill>
                  <a:srgbClr val="FFFF00"/>
                </a:solidFill>
              </a:rPr>
              <a:t>of </a:t>
            </a:r>
            <a:r>
              <a:rPr lang="en-US" b="1" dirty="0" smtClean="0">
                <a:solidFill>
                  <a:srgbClr val="FFFF00"/>
                </a:solidFill>
              </a:rPr>
              <a:t>Macros</a:t>
            </a:r>
            <a:endParaRPr lang="uk-UA" b="1" dirty="0" smtClean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534400" cy="5024437"/>
          </a:xfrm>
        </p:spPr>
        <p:txBody>
          <a:bodyPr/>
          <a:lstStyle/>
          <a:p>
            <a:pPr lvl="0" algn="just"/>
            <a:endParaRPr lang="en-US" sz="2000" dirty="0"/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FFC000"/>
                </a:solidFill>
              </a:rPr>
              <a:t>MACRO:</a:t>
            </a:r>
            <a:endParaRPr lang="en-US" b="1" dirty="0" smtClean="0">
              <a:solidFill>
                <a:srgbClr val="FFC000"/>
              </a:solidFill>
            </a:endParaRPr>
          </a:p>
          <a:p>
            <a:pPr algn="just"/>
            <a:r>
              <a:rPr lang="en-US" sz="2000" dirty="0" smtClean="0"/>
              <a:t>Group of instructions used to execute the instructions when it is called.</a:t>
            </a:r>
            <a:endParaRPr lang="en-US" sz="2000" dirty="0" smtClean="0"/>
          </a:p>
          <a:p>
            <a:pPr algn="just"/>
            <a:r>
              <a:rPr lang="en-US" sz="2000" dirty="0" smtClean="0"/>
              <a:t>Contains less instructions.</a:t>
            </a:r>
          </a:p>
          <a:p>
            <a:pPr algn="just"/>
            <a:r>
              <a:rPr lang="en-US" sz="2000" dirty="0" smtClean="0"/>
              <a:t>No need to transfer the execution to main program</a:t>
            </a:r>
          </a:p>
          <a:p>
            <a:pPr algn="just"/>
            <a:r>
              <a:rPr lang="en-US" sz="2000" dirty="0" smtClean="0"/>
              <a:t>Parameters are used in macros </a:t>
            </a: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Syntax of the Procedure:</a:t>
            </a:r>
            <a:endParaRPr lang="en-US" sz="2000" dirty="0"/>
          </a:p>
          <a:p>
            <a:pPr algn="just"/>
            <a:r>
              <a:rPr lang="en-US" sz="2000" dirty="0" err="1" smtClean="0">
                <a:solidFill>
                  <a:srgbClr val="FF0000"/>
                </a:solidFill>
              </a:rPr>
              <a:t>Macro_Name</a:t>
            </a:r>
            <a:r>
              <a:rPr lang="en-US" sz="2000" dirty="0"/>
              <a:t>	</a:t>
            </a:r>
            <a:r>
              <a:rPr lang="en-US" sz="2000" dirty="0" smtClean="0">
                <a:solidFill>
                  <a:srgbClr val="00B0F0"/>
                </a:solidFill>
              </a:rPr>
              <a:t>Macro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Parameter,</a:t>
            </a:r>
            <a:r>
              <a:rPr lang="en-US" sz="2000" dirty="0">
                <a:solidFill>
                  <a:srgbClr val="00B050"/>
                </a:solidFill>
              </a:rPr>
              <a:t> Parameter</a:t>
            </a:r>
            <a:r>
              <a:rPr lang="en-US" sz="2000" dirty="0" smtClean="0">
                <a:solidFill>
                  <a:srgbClr val="00B050"/>
                </a:solidFill>
              </a:rPr>
              <a:t>,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Parameter</a:t>
            </a:r>
            <a:r>
              <a:rPr lang="en-US" sz="2000" dirty="0" smtClean="0"/>
              <a:t> </a:t>
            </a:r>
            <a:endParaRPr lang="en-US" sz="2000" dirty="0" smtClean="0">
              <a:solidFill>
                <a:srgbClr val="00B0F0"/>
              </a:solidFill>
            </a:endParaRPr>
          </a:p>
          <a:p>
            <a:pPr marL="457200" lvl="1" indent="0" algn="just">
              <a:buNone/>
            </a:pPr>
            <a:r>
              <a:rPr lang="en-US" sz="1600" dirty="0">
                <a:solidFill>
                  <a:srgbClr val="00B0F0"/>
                </a:solidFill>
              </a:rPr>
              <a:t>	</a:t>
            </a:r>
            <a:r>
              <a:rPr lang="en-US" sz="1600" dirty="0"/>
              <a:t> ………. Instruction……….</a:t>
            </a:r>
            <a:endParaRPr lang="en-US" sz="1600" dirty="0" smtClean="0">
              <a:solidFill>
                <a:srgbClr val="00B0F0"/>
              </a:solidFill>
            </a:endParaRPr>
          </a:p>
          <a:p>
            <a:pPr marL="457200" lvl="1" indent="0" algn="just">
              <a:buNone/>
            </a:pPr>
            <a:r>
              <a:rPr lang="en-US" sz="1600" dirty="0">
                <a:solidFill>
                  <a:srgbClr val="00B0F0"/>
                </a:solidFill>
              </a:rPr>
              <a:t>	</a:t>
            </a:r>
            <a:r>
              <a:rPr lang="en-US" sz="1600" dirty="0"/>
              <a:t> ………. Instruction</a:t>
            </a:r>
            <a:r>
              <a:rPr lang="en-US" sz="1600" dirty="0" smtClean="0"/>
              <a:t>……….</a:t>
            </a:r>
          </a:p>
          <a:p>
            <a:pPr marL="457200" lvl="1" indent="0" algn="just">
              <a:buNone/>
            </a:pPr>
            <a:r>
              <a:rPr lang="en-US" sz="1600" dirty="0">
                <a:solidFill>
                  <a:srgbClr val="00B0F0"/>
                </a:solidFill>
              </a:rPr>
              <a:t>	</a:t>
            </a:r>
            <a:r>
              <a:rPr lang="en-US" sz="1600" dirty="0"/>
              <a:t> ………. Instruction</a:t>
            </a:r>
            <a:r>
              <a:rPr lang="en-US" sz="1600" dirty="0" smtClean="0"/>
              <a:t>……….</a:t>
            </a:r>
          </a:p>
          <a:p>
            <a:pPr marL="457200" lvl="1" indent="0" algn="just">
              <a:buNone/>
            </a:pPr>
            <a:r>
              <a:rPr lang="en-US" sz="1600" dirty="0">
                <a:solidFill>
                  <a:srgbClr val="00B0F0"/>
                </a:solidFill>
              </a:rPr>
              <a:t>	</a:t>
            </a:r>
            <a:r>
              <a:rPr lang="en-US" sz="1600" dirty="0" smtClean="0"/>
              <a:t> </a:t>
            </a:r>
            <a:r>
              <a:rPr lang="en-US" sz="1600" dirty="0"/>
              <a:t>………. Instruction</a:t>
            </a:r>
            <a:r>
              <a:rPr lang="en-US" sz="1600" dirty="0" smtClean="0"/>
              <a:t>……….</a:t>
            </a:r>
          </a:p>
          <a:p>
            <a:pPr marL="457200" lvl="1" indent="0" algn="just">
              <a:buNone/>
            </a:pPr>
            <a:r>
              <a:rPr lang="en-US" sz="1600" smtClean="0">
                <a:solidFill>
                  <a:srgbClr val="00B050"/>
                </a:solidFill>
              </a:rPr>
              <a:t>ENDM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34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4">
      <a:dk1>
        <a:srgbClr val="4D4D4D"/>
      </a:dk1>
      <a:lt1>
        <a:srgbClr val="FFFFFF"/>
      </a:lt1>
      <a:dk2>
        <a:srgbClr val="4D4D4D"/>
      </a:dk2>
      <a:lt2>
        <a:srgbClr val="56171B"/>
      </a:lt2>
      <a:accent1>
        <a:srgbClr val="CC7F33"/>
      </a:accent1>
      <a:accent2>
        <a:srgbClr val="54204C"/>
      </a:accent2>
      <a:accent3>
        <a:srgbClr val="FFFFFF"/>
      </a:accent3>
      <a:accent4>
        <a:srgbClr val="404040"/>
      </a:accent4>
      <a:accent5>
        <a:srgbClr val="E2C0AD"/>
      </a:accent5>
      <a:accent6>
        <a:srgbClr val="4B1C44"/>
      </a:accent6>
      <a:hlink>
        <a:srgbClr val="F2B058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24345F"/>
        </a:lt2>
        <a:accent1>
          <a:srgbClr val="932128"/>
        </a:accent1>
        <a:accent2>
          <a:srgbClr val="DF6136"/>
        </a:accent2>
        <a:accent3>
          <a:srgbClr val="FFFFFF"/>
        </a:accent3>
        <a:accent4>
          <a:srgbClr val="404040"/>
        </a:accent4>
        <a:accent5>
          <a:srgbClr val="C8ABAC"/>
        </a:accent5>
        <a:accent6>
          <a:srgbClr val="CA5730"/>
        </a:accent6>
        <a:hlink>
          <a:srgbClr val="5B86F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56171B"/>
        </a:lt2>
        <a:accent1>
          <a:srgbClr val="CC7F33"/>
        </a:accent1>
        <a:accent2>
          <a:srgbClr val="54204C"/>
        </a:accent2>
        <a:accent3>
          <a:srgbClr val="FFFFFF"/>
        </a:accent3>
        <a:accent4>
          <a:srgbClr val="404040"/>
        </a:accent4>
        <a:accent5>
          <a:srgbClr val="E2C0AD"/>
        </a:accent5>
        <a:accent6>
          <a:srgbClr val="4B1C44"/>
        </a:accent6>
        <a:hlink>
          <a:srgbClr val="F2B05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1403</TotalTime>
  <Words>101</Words>
  <Application>Microsoft Office PowerPoint</Application>
  <PresentationFormat>On-screen Show (4:3)</PresentationFormat>
  <Paragraphs>34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Computer Organization &amp; Assembly Language</vt:lpstr>
      <vt:lpstr>Introduction of Procedures</vt:lpstr>
      <vt:lpstr>Introduction of Macros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Assembly Language</dc:title>
  <dc:creator>pmas</dc:creator>
  <cp:lastModifiedBy>pmas</cp:lastModifiedBy>
  <cp:revision>67</cp:revision>
  <dcterms:created xsi:type="dcterms:W3CDTF">2023-03-27T06:33:28Z</dcterms:created>
  <dcterms:modified xsi:type="dcterms:W3CDTF">2023-05-15T09:13:40Z</dcterms:modified>
</cp:coreProperties>
</file>