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0" autoAdjust="0"/>
    <p:restoredTop sz="94618" autoAdjust="0"/>
  </p:normalViewPr>
  <p:slideViewPr>
    <p:cSldViewPr>
      <p:cViewPr>
        <p:scale>
          <a:sx n="70" d="100"/>
          <a:sy n="70" d="100"/>
        </p:scale>
        <p:origin x="-139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3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2C86CE9-B6D0-492A-B1AB-940CAB400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4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E70B6B-1C1C-454F-AB14-94B5AFB789B9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10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11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12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13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14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15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16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8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05C1B-87A3-452A-B7E6-65D75D165071}" type="slidenum">
              <a:rPr lang="en-US"/>
              <a:pPr/>
              <a:t>9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55875" y="765175"/>
            <a:ext cx="6048375" cy="750888"/>
          </a:xfrm>
        </p:spPr>
        <p:txBody>
          <a:bodyPr/>
          <a:lstStyle>
            <a:lvl1pPr algn="r">
              <a:defRPr sz="2800" b="1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1485900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92950" y="617538"/>
            <a:ext cx="1871663" cy="6051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76375" y="617538"/>
            <a:ext cx="5464175" cy="6051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76375" y="1341438"/>
            <a:ext cx="366712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95900" y="1341438"/>
            <a:ext cx="366871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617538"/>
            <a:ext cx="70564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341438"/>
            <a:ext cx="7488238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52400"/>
            <a:ext cx="7010400" cy="1295400"/>
          </a:xfrm>
          <a:noFill/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eaLnBrk="1" hangingPunct="1"/>
            <a:r>
              <a:rPr lang="en-US" sz="36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Computer Organization &amp; Assembly Language</a:t>
            </a:r>
            <a:endParaRPr lang="uk-UA" sz="3600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5400" y="2133600"/>
            <a:ext cx="38100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Lecturer:</a:t>
            </a:r>
          </a:p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Hafiz Muhammad Faisal (UIIT)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pPr marL="0" indent="0"/>
            <a:r>
              <a:rPr lang="en-US" b="1" dirty="0" smtClean="0">
                <a:solidFill>
                  <a:srgbClr val="FFC000"/>
                </a:solidFill>
              </a:rPr>
              <a:t>POP Instruction: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2563"/>
            <a:ext cx="8305800" cy="5481637"/>
          </a:xfrm>
        </p:spPr>
        <p:txBody>
          <a:bodyPr/>
          <a:lstStyle/>
          <a:p>
            <a:pPr algn="just"/>
            <a:r>
              <a:rPr lang="en-US" sz="2000" dirty="0" smtClean="0"/>
              <a:t>After POP Stack should be: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22742"/>
              </p:ext>
            </p:extLst>
          </p:nvPr>
        </p:nvGraphicFramePr>
        <p:xfrm>
          <a:off x="3200400" y="2514600"/>
          <a:ext cx="3084922" cy="3544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341"/>
                <a:gridCol w="2085581"/>
              </a:tblGrid>
              <a:tr h="5063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96h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3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97h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3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98h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3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99h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3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100h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EDh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3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101h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3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102h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3200400"/>
            <a:ext cx="1414021" cy="707886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Top of the Stack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6" name="Straight Arrow Connector 5"/>
          <p:cNvCxnSpPr>
            <a:endCxn id="8" idx="3"/>
          </p:cNvCxnSpPr>
          <p:nvPr/>
        </p:nvCxnSpPr>
        <p:spPr>
          <a:xfrm flipH="1">
            <a:off x="2172878" y="4742765"/>
            <a:ext cx="102752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209800" y="5839852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" y="4419600"/>
            <a:ext cx="1410878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Stack Has 2 Values</a:t>
            </a: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525869"/>
            <a:ext cx="1524000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29400" y="2743200"/>
            <a:ext cx="0" cy="259546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2743200"/>
            <a:ext cx="381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4009072"/>
            <a:ext cx="23567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3247072"/>
            <a:ext cx="1225485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Memory Block to Store stack elements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>
            <a:endCxn id="5" idx="3"/>
          </p:cNvCxnSpPr>
          <p:nvPr/>
        </p:nvCxnSpPr>
        <p:spPr>
          <a:xfrm flipH="1" flipV="1">
            <a:off x="2176021" y="3554343"/>
            <a:ext cx="1024379" cy="11884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48400" y="5334000"/>
            <a:ext cx="381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03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38200"/>
            <a:ext cx="6781800" cy="838200"/>
          </a:xfrm>
        </p:spPr>
        <p:txBody>
          <a:bodyPr/>
          <a:lstStyle/>
          <a:p>
            <a:pPr marL="0" indent="0"/>
            <a:r>
              <a:rPr lang="en-US" sz="2800" b="1" dirty="0" smtClean="0">
                <a:solidFill>
                  <a:srgbClr val="FFC000"/>
                </a:solidFill>
              </a:rPr>
              <a:t>ASM Program to Reverse a string using PUSH &amp; POP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305800" cy="51054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000" dirty="0"/>
              <a:t>.MODEL SMALL</a:t>
            </a:r>
          </a:p>
          <a:p>
            <a:pPr marL="0" indent="0" algn="just">
              <a:buNone/>
            </a:pPr>
            <a:r>
              <a:rPr lang="en-US" sz="2000" dirty="0"/>
              <a:t>.STACK 100H</a:t>
            </a:r>
          </a:p>
          <a:p>
            <a:pPr marL="0" indent="0" algn="just">
              <a:buNone/>
            </a:pPr>
            <a:r>
              <a:rPr lang="en-US" sz="2000" dirty="0"/>
              <a:t>.DATA</a:t>
            </a:r>
          </a:p>
          <a:p>
            <a:pPr marL="0" indent="0" algn="just">
              <a:buNone/>
            </a:pPr>
            <a:r>
              <a:rPr lang="en-US" sz="2000" dirty="0"/>
              <a:t>    MSG1 DB "ENTER A STRING: $"</a:t>
            </a:r>
          </a:p>
          <a:p>
            <a:pPr marL="0" indent="0" algn="just">
              <a:buNone/>
            </a:pPr>
            <a:r>
              <a:rPr lang="en-US" sz="2000" dirty="0"/>
              <a:t>    MSG2 DB 10,13,"REVERSE STRING: $"</a:t>
            </a:r>
          </a:p>
          <a:p>
            <a:pPr marL="0" indent="0" algn="just">
              <a:buNone/>
            </a:pPr>
            <a:r>
              <a:rPr lang="en-US" sz="2000" dirty="0"/>
              <a:t>.CODE</a:t>
            </a:r>
          </a:p>
          <a:p>
            <a:pPr marL="0" indent="0" algn="just">
              <a:buNone/>
            </a:pPr>
            <a:r>
              <a:rPr lang="en-US" sz="2000" dirty="0"/>
              <a:t>    MAIN PROC</a:t>
            </a:r>
          </a:p>
          <a:p>
            <a:pPr marL="0" indent="0" algn="just">
              <a:buNone/>
            </a:pPr>
            <a:r>
              <a:rPr lang="en-US" sz="2000" dirty="0"/>
              <a:t>        MOV AX, @DATA</a:t>
            </a:r>
          </a:p>
          <a:p>
            <a:pPr marL="0" indent="0" algn="just">
              <a:buNone/>
            </a:pPr>
            <a:r>
              <a:rPr lang="en-US" sz="2000" dirty="0"/>
              <a:t>        MOV DS, AX   </a:t>
            </a:r>
          </a:p>
          <a:p>
            <a:pPr marL="0" indent="0" algn="just">
              <a:buNone/>
            </a:pPr>
            <a:r>
              <a:rPr lang="en-US" sz="2000" dirty="0"/>
              <a:t>     </a:t>
            </a:r>
          </a:p>
          <a:p>
            <a:pPr marL="0" indent="0" algn="just">
              <a:buNone/>
            </a:pPr>
            <a:r>
              <a:rPr lang="en-US" sz="2000" dirty="0"/>
              <a:t>        MOV AH, 9</a:t>
            </a:r>
          </a:p>
          <a:p>
            <a:pPr marL="0" indent="0" algn="just">
              <a:buNone/>
            </a:pPr>
            <a:r>
              <a:rPr lang="en-US" sz="2000" dirty="0"/>
              <a:t>        LEA DX, MSG1</a:t>
            </a:r>
          </a:p>
          <a:p>
            <a:pPr marL="0" indent="0" algn="just">
              <a:buNone/>
            </a:pPr>
            <a:r>
              <a:rPr lang="en-US" sz="2000" dirty="0"/>
              <a:t>        INT 21H </a:t>
            </a:r>
          </a:p>
          <a:p>
            <a:pPr marL="0" indent="0" algn="just">
              <a:buNone/>
            </a:pPr>
            <a:r>
              <a:rPr lang="en-US" sz="2000" dirty="0"/>
              <a:t>       </a:t>
            </a:r>
          </a:p>
          <a:p>
            <a:pPr marL="0" indent="0" algn="just">
              <a:buNone/>
            </a:pPr>
            <a:r>
              <a:rPr lang="en-US" sz="2000" dirty="0"/>
              <a:t>        MOV CX, 0 ;TO COUNT THE CHARACTER</a:t>
            </a:r>
          </a:p>
          <a:p>
            <a:pPr marL="0" indent="0" algn="just">
              <a:buNone/>
            </a:pPr>
            <a:r>
              <a:rPr lang="en-US" sz="2000" dirty="0"/>
              <a:t>        MOV AH, 1</a:t>
            </a:r>
          </a:p>
          <a:p>
            <a:pPr marL="0" indent="0" algn="just">
              <a:buNone/>
            </a:pPr>
            <a:r>
              <a:rPr lang="en-US" sz="2000" dirty="0"/>
              <a:t>    INPUT:</a:t>
            </a:r>
          </a:p>
          <a:p>
            <a:pPr marL="0" indent="0" algn="just">
              <a:buNone/>
            </a:pPr>
            <a:r>
              <a:rPr lang="en-US" sz="2000" dirty="0"/>
              <a:t>        INT 21H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8526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pPr marL="0" indent="0"/>
            <a:r>
              <a:rPr lang="en-US" b="1" dirty="0" smtClean="0">
                <a:solidFill>
                  <a:srgbClr val="FFC000"/>
                </a:solidFill>
              </a:rPr>
              <a:t>Example Program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2563"/>
            <a:ext cx="8305800" cy="548163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CMP </a:t>
            </a:r>
            <a:r>
              <a:rPr lang="en-US" sz="2000" dirty="0"/>
              <a:t>AL, 13</a:t>
            </a:r>
          </a:p>
          <a:p>
            <a:pPr marL="0" indent="0" algn="just">
              <a:buNone/>
            </a:pPr>
            <a:r>
              <a:rPr lang="en-US" sz="2000" dirty="0"/>
              <a:t>        JE END_INPUT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    PUSH AX</a:t>
            </a:r>
          </a:p>
          <a:p>
            <a:pPr marL="0" indent="0" algn="just">
              <a:buNone/>
            </a:pPr>
            <a:r>
              <a:rPr lang="en-US" sz="2000" dirty="0"/>
              <a:t>        INC CX</a:t>
            </a:r>
          </a:p>
          <a:p>
            <a:pPr marL="0" indent="0" algn="just">
              <a:buNone/>
            </a:pPr>
            <a:r>
              <a:rPr lang="en-US" sz="2000" dirty="0"/>
              <a:t>        JMP INPUT       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END_INPUT:</a:t>
            </a:r>
          </a:p>
          <a:p>
            <a:pPr marL="0" indent="0" algn="just">
              <a:buNone/>
            </a:pPr>
            <a:r>
              <a:rPr lang="en-US" sz="2000" dirty="0"/>
              <a:t>        MOV AH, 9</a:t>
            </a:r>
          </a:p>
          <a:p>
            <a:pPr marL="0" indent="0" algn="just">
              <a:buNone/>
            </a:pPr>
            <a:r>
              <a:rPr lang="en-US" sz="2000" dirty="0"/>
              <a:t>        LEA DX, MSG2</a:t>
            </a:r>
          </a:p>
          <a:p>
            <a:pPr marL="0" indent="0" algn="just">
              <a:buNone/>
            </a:pPr>
            <a:r>
              <a:rPr lang="en-US" sz="2000" dirty="0"/>
              <a:t>        INT 21H       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    MOV AH, 2</a:t>
            </a:r>
          </a:p>
          <a:p>
            <a:pPr marL="0" indent="0" algn="just">
              <a:buNone/>
            </a:pPr>
            <a:r>
              <a:rPr lang="en-US" sz="2000" dirty="0"/>
              <a:t>    PRINT:</a:t>
            </a:r>
          </a:p>
          <a:p>
            <a:pPr marL="0" indent="0" algn="just">
              <a:buNone/>
            </a:pPr>
            <a:r>
              <a:rPr lang="en-US" sz="2000" dirty="0"/>
              <a:t>        POP DX</a:t>
            </a:r>
          </a:p>
          <a:p>
            <a:pPr marL="0" indent="0" algn="just">
              <a:buNone/>
            </a:pPr>
            <a:r>
              <a:rPr lang="en-US" sz="2000" dirty="0"/>
              <a:t>        INT 21H</a:t>
            </a:r>
          </a:p>
          <a:p>
            <a:pPr marL="0" indent="0" algn="just">
              <a:buNone/>
            </a:pPr>
            <a:r>
              <a:rPr lang="en-US" sz="2000" dirty="0"/>
              <a:t>        LOOP PRINT       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73919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pPr marL="0" indent="0"/>
            <a:r>
              <a:rPr lang="en-US" b="1" dirty="0" smtClean="0">
                <a:solidFill>
                  <a:srgbClr val="FFC000"/>
                </a:solidFill>
              </a:rPr>
              <a:t>POP Instruction: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8763"/>
            <a:ext cx="8305800" cy="51768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MOV AH, 4CH</a:t>
            </a:r>
          </a:p>
          <a:p>
            <a:pPr marL="0" indent="0" algn="just">
              <a:buNone/>
            </a:pPr>
            <a:r>
              <a:rPr lang="en-US" sz="2000" dirty="0"/>
              <a:t>        INT 21H        </a:t>
            </a:r>
          </a:p>
          <a:p>
            <a:pPr marL="0" indent="0" algn="just">
              <a:buNone/>
            </a:pPr>
            <a:r>
              <a:rPr lang="en-US" sz="2000" dirty="0"/>
              <a:t>    MAIN ENDP</a:t>
            </a:r>
          </a:p>
          <a:p>
            <a:pPr marL="0" indent="0" algn="just">
              <a:buNone/>
            </a:pPr>
            <a:r>
              <a:rPr lang="en-US" sz="2000" dirty="0"/>
              <a:t>        END </a:t>
            </a:r>
            <a:r>
              <a:rPr lang="en-US" sz="2000" dirty="0" smtClean="0"/>
              <a:t>MAIN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Output: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24263"/>
            <a:ext cx="6579694" cy="247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83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874712"/>
            <a:ext cx="7467600" cy="649288"/>
          </a:xfrm>
        </p:spPr>
        <p:txBody>
          <a:bodyPr/>
          <a:lstStyle/>
          <a:p>
            <a:pPr marL="0" indent="0"/>
            <a:r>
              <a:rPr lang="en-US" b="1" dirty="0" smtClean="0">
                <a:solidFill>
                  <a:srgbClr val="FFC000"/>
                </a:solidFill>
              </a:rPr>
              <a:t>Sample Program for PUSH and POP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2563"/>
            <a:ext cx="8305800" cy="548163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000" dirty="0"/>
              <a:t>.MODEL SMALL</a:t>
            </a:r>
          </a:p>
          <a:p>
            <a:pPr marL="0" indent="0" algn="just">
              <a:buNone/>
            </a:pPr>
            <a:r>
              <a:rPr lang="en-US" sz="2000" dirty="0"/>
              <a:t>.STACK 100H</a:t>
            </a:r>
          </a:p>
          <a:p>
            <a:pPr marL="0" indent="0" algn="just">
              <a:buNone/>
            </a:pPr>
            <a:r>
              <a:rPr lang="en-US" sz="2000" dirty="0"/>
              <a:t>.DATA</a:t>
            </a:r>
          </a:p>
          <a:p>
            <a:pPr marL="0" indent="0" algn="just">
              <a:buNone/>
            </a:pPr>
            <a:r>
              <a:rPr lang="en-US" sz="2000" dirty="0"/>
              <a:t>    MSG1 DB </a:t>
            </a:r>
            <a:r>
              <a:rPr lang="en-US" sz="2000" dirty="0" smtClean="0"/>
              <a:t>“VALUES YOU </a:t>
            </a:r>
            <a:r>
              <a:rPr lang="en-US" sz="2000" dirty="0"/>
              <a:t>ENTERED: $"</a:t>
            </a:r>
          </a:p>
          <a:p>
            <a:pPr marL="0" indent="0" algn="just">
              <a:buNone/>
            </a:pPr>
            <a:r>
              <a:rPr lang="en-US" sz="2000" dirty="0"/>
              <a:t>    MSG2 DB 10,13</a:t>
            </a:r>
            <a:r>
              <a:rPr lang="en-US" sz="2000" dirty="0" smtClean="0"/>
              <a:t>,“</a:t>
            </a:r>
            <a:r>
              <a:rPr lang="en-US" sz="2000" dirty="0" smtClean="0"/>
              <a:t>VALUES POPPED</a:t>
            </a:r>
            <a:r>
              <a:rPr lang="en-US" sz="2000" dirty="0" smtClean="0"/>
              <a:t>: </a:t>
            </a:r>
            <a:r>
              <a:rPr lang="en-US" sz="2000" dirty="0"/>
              <a:t>$"</a:t>
            </a:r>
          </a:p>
          <a:p>
            <a:pPr marL="0" indent="0" algn="just">
              <a:buNone/>
            </a:pPr>
            <a:r>
              <a:rPr lang="en-US" sz="2000" dirty="0"/>
              <a:t>.CODE</a:t>
            </a:r>
          </a:p>
          <a:p>
            <a:pPr marL="0" indent="0" algn="just">
              <a:buNone/>
            </a:pPr>
            <a:r>
              <a:rPr lang="en-US" sz="2000" dirty="0"/>
              <a:t>    MAIN PROC</a:t>
            </a:r>
          </a:p>
          <a:p>
            <a:pPr marL="0" indent="0" algn="just">
              <a:buNone/>
            </a:pPr>
            <a:r>
              <a:rPr lang="en-US" sz="2000" dirty="0"/>
              <a:t>        MOV AX, @DATA</a:t>
            </a:r>
          </a:p>
          <a:p>
            <a:pPr marL="0" indent="0" algn="just">
              <a:buNone/>
            </a:pPr>
            <a:r>
              <a:rPr lang="en-US" sz="2000" dirty="0"/>
              <a:t>        MOV DS, AX   </a:t>
            </a:r>
          </a:p>
          <a:p>
            <a:pPr marL="0" indent="0" algn="just">
              <a:buNone/>
            </a:pPr>
            <a:r>
              <a:rPr lang="en-US" sz="2000" dirty="0"/>
              <a:t>     </a:t>
            </a:r>
          </a:p>
          <a:p>
            <a:pPr marL="0" indent="0" algn="just">
              <a:buNone/>
            </a:pPr>
            <a:r>
              <a:rPr lang="en-US" sz="2000" dirty="0"/>
              <a:t>        MOV AH, 9</a:t>
            </a:r>
          </a:p>
          <a:p>
            <a:pPr marL="0" indent="0" algn="just">
              <a:buNone/>
            </a:pPr>
            <a:r>
              <a:rPr lang="en-US" sz="2000" dirty="0"/>
              <a:t>        LEA DX, MSG1</a:t>
            </a:r>
          </a:p>
          <a:p>
            <a:pPr marL="0" indent="0" algn="just">
              <a:buNone/>
            </a:pPr>
            <a:r>
              <a:rPr lang="en-US" sz="2000" dirty="0"/>
              <a:t>        INT 21H </a:t>
            </a:r>
          </a:p>
          <a:p>
            <a:pPr marL="0" indent="0" algn="just">
              <a:buNone/>
            </a:pPr>
            <a:r>
              <a:rPr lang="en-US" sz="2000" dirty="0"/>
              <a:t>	MOV AX,'9'</a:t>
            </a:r>
          </a:p>
          <a:p>
            <a:pPr marL="0" indent="0" algn="just">
              <a:buNone/>
            </a:pPr>
            <a:r>
              <a:rPr lang="en-US" sz="2000" dirty="0"/>
              <a:t>	MOV AH,2</a:t>
            </a:r>
          </a:p>
          <a:p>
            <a:pPr marL="0" indent="0" algn="just">
              <a:buNone/>
            </a:pPr>
            <a:r>
              <a:rPr lang="en-US" sz="2000" dirty="0"/>
              <a:t>	MOV DX,AX</a:t>
            </a:r>
          </a:p>
          <a:p>
            <a:pPr marL="0" indent="0" algn="just">
              <a:buNone/>
            </a:pPr>
            <a:r>
              <a:rPr lang="en-US" sz="2000" dirty="0"/>
              <a:t>	INT 21h</a:t>
            </a:r>
          </a:p>
          <a:p>
            <a:pPr marL="0" indent="0" algn="just">
              <a:buNone/>
            </a:pPr>
            <a:r>
              <a:rPr lang="en-US" sz="2000" dirty="0"/>
              <a:t>        PUSH AX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0993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pPr marL="0" indent="0"/>
            <a:r>
              <a:rPr lang="en-US" b="1" dirty="0" smtClean="0">
                <a:solidFill>
                  <a:srgbClr val="FFC000"/>
                </a:solidFill>
              </a:rPr>
              <a:t>POP Instruction: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2563"/>
            <a:ext cx="8305800" cy="548163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000" dirty="0"/>
              <a:t>MOV AX,'7'</a:t>
            </a:r>
          </a:p>
          <a:p>
            <a:pPr marL="0" indent="0" algn="just">
              <a:buNone/>
            </a:pPr>
            <a:r>
              <a:rPr lang="en-US" sz="2000" dirty="0"/>
              <a:t>	MOV AH,2</a:t>
            </a:r>
          </a:p>
          <a:p>
            <a:pPr marL="0" indent="0" algn="just">
              <a:buNone/>
            </a:pPr>
            <a:r>
              <a:rPr lang="en-US" sz="2000" dirty="0"/>
              <a:t>	MOV DX,AX</a:t>
            </a:r>
          </a:p>
          <a:p>
            <a:pPr marL="0" indent="0" algn="just">
              <a:buNone/>
            </a:pPr>
            <a:r>
              <a:rPr lang="en-US" sz="2000" dirty="0"/>
              <a:t>	INT 21h</a:t>
            </a:r>
          </a:p>
          <a:p>
            <a:pPr marL="0" indent="0" algn="just">
              <a:buNone/>
            </a:pPr>
            <a:r>
              <a:rPr lang="en-US" sz="2000" dirty="0"/>
              <a:t>        PUSH AX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</a:p>
          <a:p>
            <a:pPr marL="0" indent="0" algn="just">
              <a:buNone/>
            </a:pPr>
            <a:r>
              <a:rPr lang="en-US" sz="2000" dirty="0"/>
              <a:t>	MOV AX,'3'</a:t>
            </a:r>
          </a:p>
          <a:p>
            <a:pPr marL="0" indent="0" algn="just">
              <a:buNone/>
            </a:pPr>
            <a:r>
              <a:rPr lang="en-US" sz="2000" dirty="0"/>
              <a:t>	MOV AH,2</a:t>
            </a:r>
          </a:p>
          <a:p>
            <a:pPr marL="0" indent="0" algn="just">
              <a:buNone/>
            </a:pPr>
            <a:r>
              <a:rPr lang="en-US" sz="2000" dirty="0"/>
              <a:t>	MOV DX,AX</a:t>
            </a:r>
          </a:p>
          <a:p>
            <a:pPr marL="0" indent="0" algn="just">
              <a:buNone/>
            </a:pPr>
            <a:r>
              <a:rPr lang="en-US" sz="2000" dirty="0"/>
              <a:t>	INT 21h</a:t>
            </a:r>
          </a:p>
          <a:p>
            <a:pPr marL="0" indent="0" algn="just">
              <a:buNone/>
            </a:pPr>
            <a:r>
              <a:rPr lang="en-US" sz="2000" dirty="0"/>
              <a:t>        PUSH AX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    MOV AH, 9</a:t>
            </a:r>
          </a:p>
          <a:p>
            <a:pPr marL="0" indent="0" algn="just">
              <a:buNone/>
            </a:pPr>
            <a:r>
              <a:rPr lang="en-US" sz="2000" dirty="0"/>
              <a:t>        LEA DX, MSG2</a:t>
            </a:r>
          </a:p>
          <a:p>
            <a:pPr marL="0" indent="0" algn="just">
              <a:buNone/>
            </a:pPr>
            <a:r>
              <a:rPr lang="en-US" sz="2000" dirty="0"/>
              <a:t>        INT 21H        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</a:p>
          <a:p>
            <a:pPr marL="0" indent="0" algn="just">
              <a:buNone/>
            </a:pPr>
            <a:r>
              <a:rPr lang="en-US" sz="2000" dirty="0"/>
              <a:t>	POP AX</a:t>
            </a:r>
          </a:p>
          <a:p>
            <a:pPr marL="0" indent="0" algn="just">
              <a:buNone/>
            </a:pPr>
            <a:r>
              <a:rPr lang="en-US" sz="2000" dirty="0"/>
              <a:t>        MOV AH,2</a:t>
            </a:r>
          </a:p>
          <a:p>
            <a:pPr marL="0" indent="0" algn="just">
              <a:buNone/>
            </a:pPr>
            <a:r>
              <a:rPr lang="en-US" sz="2000" dirty="0"/>
              <a:t>	MOV DX,AX</a:t>
            </a:r>
          </a:p>
          <a:p>
            <a:pPr marL="0" indent="0" algn="just">
              <a:buNone/>
            </a:pPr>
            <a:r>
              <a:rPr lang="en-US" sz="2000" dirty="0"/>
              <a:t>    	INT 21h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0513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pPr marL="0" indent="0"/>
            <a:r>
              <a:rPr lang="en-US" b="1" dirty="0" smtClean="0">
                <a:solidFill>
                  <a:srgbClr val="FFC000"/>
                </a:solidFill>
              </a:rPr>
              <a:t>POP Instruction: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2563"/>
            <a:ext cx="8305800" cy="54816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POP AX</a:t>
            </a:r>
          </a:p>
          <a:p>
            <a:pPr marL="0" indent="0" algn="just">
              <a:buNone/>
            </a:pPr>
            <a:r>
              <a:rPr lang="en-US" sz="2000" dirty="0"/>
              <a:t>        MOV AH,2</a:t>
            </a:r>
          </a:p>
          <a:p>
            <a:pPr marL="0" indent="0" algn="just">
              <a:buNone/>
            </a:pPr>
            <a:r>
              <a:rPr lang="en-US" sz="2000" dirty="0"/>
              <a:t>	MOV DX,AX</a:t>
            </a:r>
          </a:p>
          <a:p>
            <a:pPr marL="0" indent="0" algn="just">
              <a:buNone/>
            </a:pPr>
            <a:r>
              <a:rPr lang="en-US" sz="2000" dirty="0"/>
              <a:t>    	INT 21h      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    MOV AH, 4CH</a:t>
            </a:r>
          </a:p>
          <a:p>
            <a:pPr marL="0" indent="0" algn="just">
              <a:buNone/>
            </a:pPr>
            <a:r>
              <a:rPr lang="en-US" sz="2000" dirty="0"/>
              <a:t>        INT 21H        </a:t>
            </a:r>
          </a:p>
          <a:p>
            <a:pPr marL="0" indent="0" algn="just">
              <a:buNone/>
            </a:pPr>
            <a:r>
              <a:rPr lang="en-US" sz="2000" dirty="0"/>
              <a:t>    MAIN ENDP</a:t>
            </a:r>
          </a:p>
          <a:p>
            <a:pPr marL="0" indent="0" algn="just">
              <a:buNone/>
            </a:pPr>
            <a:r>
              <a:rPr lang="en-US" sz="2000" dirty="0"/>
              <a:t>        END MAIN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086350"/>
            <a:ext cx="711993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79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Introduction </a:t>
            </a:r>
            <a:r>
              <a:rPr lang="en-US" b="1" dirty="0">
                <a:solidFill>
                  <a:srgbClr val="FFFF00"/>
                </a:solidFill>
              </a:rPr>
              <a:t>of </a:t>
            </a:r>
            <a:r>
              <a:rPr lang="en-US" b="1" dirty="0" smtClean="0">
                <a:solidFill>
                  <a:srgbClr val="FFFF00"/>
                </a:solidFill>
              </a:rPr>
              <a:t>STACK</a:t>
            </a:r>
            <a:endParaRPr lang="uk-UA" b="1" dirty="0" smtClean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305800" cy="5024437"/>
          </a:xfrm>
        </p:spPr>
        <p:txBody>
          <a:bodyPr/>
          <a:lstStyle/>
          <a:p>
            <a:pPr lvl="0" algn="just"/>
            <a:endParaRPr lang="en-US" sz="2000" dirty="0"/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C000"/>
                </a:solidFill>
              </a:rPr>
              <a:t>STACK:</a:t>
            </a:r>
          </a:p>
          <a:p>
            <a:pPr algn="just"/>
            <a:r>
              <a:rPr lang="en-US" sz="2000" dirty="0" smtClean="0"/>
              <a:t>A stack is single-dimensional data structure.</a:t>
            </a:r>
          </a:p>
          <a:p>
            <a:pPr algn="just"/>
            <a:r>
              <a:rPr lang="en-US" sz="2000" dirty="0" smtClean="0"/>
              <a:t>Used to store </a:t>
            </a:r>
            <a:r>
              <a:rPr lang="en-US" sz="2000" dirty="0"/>
              <a:t>temporary data during the execution of a program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Works </a:t>
            </a:r>
            <a:r>
              <a:rPr lang="en-US" sz="2000" dirty="0"/>
              <a:t>on a Last-In-First-Out (LIFO) </a:t>
            </a:r>
            <a:r>
              <a:rPr lang="en-US" sz="2000" dirty="0" smtClean="0"/>
              <a:t>principle</a:t>
            </a:r>
          </a:p>
          <a:p>
            <a:pPr algn="just"/>
            <a:r>
              <a:rPr lang="en-US" sz="2000" dirty="0"/>
              <a:t>M</a:t>
            </a:r>
            <a:r>
              <a:rPr lang="en-US" sz="2000" dirty="0" smtClean="0"/>
              <a:t>eans last </a:t>
            </a:r>
            <a:r>
              <a:rPr lang="en-US" sz="2000" dirty="0"/>
              <a:t>data item pushed onto the stack is the first one to be popped off.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C000"/>
                </a:solidFill>
              </a:rPr>
              <a:t>Stack Segment: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pPr algn="just"/>
            <a:r>
              <a:rPr lang="en-US" sz="2000" dirty="0"/>
              <a:t>The stack segment is a special segment of memory used </a:t>
            </a:r>
            <a:r>
              <a:rPr lang="en-US" sz="2000" dirty="0" smtClean="0"/>
              <a:t>for </a:t>
            </a:r>
            <a:r>
              <a:rPr lang="en-US" sz="2000" dirty="0"/>
              <a:t>the stack. </a:t>
            </a:r>
            <a:endParaRPr lang="en-US" sz="2000" dirty="0" smtClean="0"/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is typically located at the top of the program's memory </a:t>
            </a:r>
            <a:r>
              <a:rPr lang="en-US" sz="2000" dirty="0" smtClean="0"/>
              <a:t>space.</a:t>
            </a:r>
          </a:p>
          <a:p>
            <a:pPr marL="0" indent="0" algn="just">
              <a:buNone/>
            </a:pPr>
            <a:r>
              <a:rPr lang="en-US" sz="2000" dirty="0" smtClean="0"/>
              <a:t>For example:</a:t>
            </a:r>
          </a:p>
          <a:p>
            <a:pPr marL="0" indent="0" algn="just">
              <a:buNone/>
            </a:pPr>
            <a:r>
              <a:rPr lang="en-US" sz="2000" dirty="0" smtClean="0"/>
              <a:t>		.STACK  100H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Introduction </a:t>
            </a:r>
            <a:r>
              <a:rPr lang="en-US" b="1" dirty="0">
                <a:solidFill>
                  <a:srgbClr val="FFFF00"/>
                </a:solidFill>
              </a:rPr>
              <a:t>of </a:t>
            </a:r>
            <a:r>
              <a:rPr lang="en-US" b="1" dirty="0" smtClean="0">
                <a:solidFill>
                  <a:srgbClr val="FFFF00"/>
                </a:solidFill>
              </a:rPr>
              <a:t>STACK</a:t>
            </a:r>
            <a:endParaRPr lang="uk-UA" b="1" dirty="0" smtClean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305800" cy="5024437"/>
          </a:xfrm>
        </p:spPr>
        <p:txBody>
          <a:bodyPr/>
          <a:lstStyle/>
          <a:p>
            <a:pPr lvl="0" algn="just"/>
            <a:endParaRPr lang="en-US" sz="2000" dirty="0"/>
          </a:p>
          <a:p>
            <a:pPr marL="0" indent="0" algn="just">
              <a:buNone/>
            </a:pPr>
            <a:r>
              <a:rPr lang="en-US" b="1" dirty="0">
                <a:solidFill>
                  <a:srgbClr val="FFC000"/>
                </a:solidFill>
              </a:rPr>
              <a:t>Stack </a:t>
            </a:r>
            <a:r>
              <a:rPr lang="en-US" b="1" dirty="0" smtClean="0">
                <a:solidFill>
                  <a:srgbClr val="FFC000"/>
                </a:solidFill>
              </a:rPr>
              <a:t>Pointer:</a:t>
            </a:r>
            <a:endParaRPr lang="en-US" sz="2000" b="1" dirty="0">
              <a:solidFill>
                <a:srgbClr val="FFC000"/>
              </a:solidFill>
            </a:endParaRPr>
          </a:p>
          <a:p>
            <a:pPr algn="just"/>
            <a:r>
              <a:rPr lang="en-US" sz="2000" dirty="0"/>
              <a:t>The Stack Pointer (SP) register is used to indicate the location of the last item put onto the stack. </a:t>
            </a:r>
            <a:endParaRPr lang="en-US" sz="2000" dirty="0" smtClean="0"/>
          </a:p>
          <a:p>
            <a:pPr algn="just"/>
            <a:r>
              <a:rPr lang="en-US" sz="2000" dirty="0" smtClean="0"/>
              <a:t>Points the memory location of the stack where the last item is pushed.</a:t>
            </a:r>
          </a:p>
          <a:p>
            <a:pPr algn="just"/>
            <a:r>
              <a:rPr lang="en-US" sz="2000" dirty="0"/>
              <a:t>When the stack is not empty, SP contains the offset address of the top of the stack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Instruction: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	MOV SP, 102h</a:t>
            </a:r>
          </a:p>
          <a:p>
            <a:pPr algn="just"/>
            <a:r>
              <a:rPr lang="en-US" sz="2000" dirty="0" smtClean="0"/>
              <a:t>The above given instruction sets the top of the stack on 102h memory location.</a:t>
            </a:r>
          </a:p>
        </p:txBody>
      </p:sp>
    </p:spTree>
    <p:extLst>
      <p:ext uri="{BB962C8B-B14F-4D97-AF65-F5344CB8AC3E}">
        <p14:creationId xmlns:p14="http://schemas.microsoft.com/office/powerpoint/2010/main" val="395863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Introduction </a:t>
            </a:r>
            <a:r>
              <a:rPr lang="en-US" b="1" dirty="0">
                <a:solidFill>
                  <a:srgbClr val="FFFF00"/>
                </a:solidFill>
              </a:rPr>
              <a:t>of </a:t>
            </a:r>
            <a:r>
              <a:rPr lang="en-US" b="1" dirty="0" smtClean="0">
                <a:solidFill>
                  <a:srgbClr val="FFFF00"/>
                </a:solidFill>
              </a:rPr>
              <a:t>STACK</a:t>
            </a:r>
            <a:endParaRPr lang="uk-UA" b="1" dirty="0" smtClean="0">
              <a:solidFill>
                <a:srgbClr val="FFFF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659712"/>
              </p:ext>
            </p:extLst>
          </p:nvPr>
        </p:nvGraphicFramePr>
        <p:xfrm>
          <a:off x="2667000" y="1905000"/>
          <a:ext cx="3695700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7199"/>
                <a:gridCol w="2498501"/>
              </a:tblGrid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96h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97h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98h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99h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100h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101h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102h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29000" y="6305490"/>
            <a:ext cx="2286000" cy="40011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Top of the Stack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72000" y="5448300"/>
            <a:ext cx="0" cy="822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600200" y="5377934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24800" y="5193268"/>
            <a:ext cx="91440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Empty</a:t>
            </a: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5029200"/>
            <a:ext cx="1219200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705600" y="2057400"/>
            <a:ext cx="0" cy="29718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00800" y="5029200"/>
            <a:ext cx="3048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24600" y="2057400"/>
            <a:ext cx="381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05600" y="3505200"/>
            <a:ext cx="381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86600" y="3048000"/>
            <a:ext cx="1981200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Memory Block to Store stack elements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24600" y="5377934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8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pPr marL="0" indent="0"/>
            <a:r>
              <a:rPr lang="en-US" b="1" dirty="0" smtClean="0">
                <a:solidFill>
                  <a:srgbClr val="FFC000"/>
                </a:solidFill>
              </a:rPr>
              <a:t>PUSH Instruction: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2563"/>
            <a:ext cx="8305800" cy="5481637"/>
          </a:xfrm>
        </p:spPr>
        <p:txBody>
          <a:bodyPr/>
          <a:lstStyle/>
          <a:p>
            <a:pPr algn="just"/>
            <a:r>
              <a:rPr lang="en-US" sz="2000" dirty="0" smtClean="0"/>
              <a:t>To </a:t>
            </a:r>
            <a:r>
              <a:rPr lang="en-US" sz="2000" dirty="0"/>
              <a:t>add a new word to the </a:t>
            </a:r>
            <a:r>
              <a:rPr lang="en-US" sz="2000" dirty="0" smtClean="0"/>
              <a:t>stack, We use PUSH instruction</a:t>
            </a:r>
          </a:p>
          <a:p>
            <a:pPr marL="0" indent="0" algn="just">
              <a:buNone/>
            </a:pPr>
            <a:r>
              <a:rPr lang="en-US" sz="2000" dirty="0" smtClean="0"/>
              <a:t>Syntax: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PUSH Source</a:t>
            </a:r>
          </a:p>
          <a:p>
            <a:pPr algn="just"/>
            <a:r>
              <a:rPr lang="en-US" sz="2000" dirty="0" smtClean="0"/>
              <a:t>Source might be a 16 bit memory register or any word.</a:t>
            </a:r>
          </a:p>
          <a:p>
            <a:pPr algn="just"/>
            <a:r>
              <a:rPr lang="en-US" sz="2000" dirty="0" smtClean="0"/>
              <a:t>PUSH instruction will store the source content into the top of the stack.</a:t>
            </a:r>
          </a:p>
          <a:p>
            <a:pPr algn="just"/>
            <a:r>
              <a:rPr lang="en-US" sz="2000" dirty="0" smtClean="0"/>
              <a:t>Suppose We a value F8EDh stored in AX and want to store into the Stack. Then we’ll use PUSH Instruction.  </a:t>
            </a:r>
          </a:p>
          <a:p>
            <a:pPr marL="0" indent="0" algn="just">
              <a:buNone/>
            </a:pPr>
            <a:r>
              <a:rPr lang="en-US" sz="2000" dirty="0" smtClean="0"/>
              <a:t>For example: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PUSH AX</a:t>
            </a:r>
          </a:p>
          <a:p>
            <a:pPr algn="just"/>
            <a:r>
              <a:rPr lang="en-US" sz="2000" dirty="0" smtClean="0"/>
              <a:t>The above syntax will put the value of AX register into the stack.</a:t>
            </a:r>
          </a:p>
          <a:p>
            <a:pPr algn="just"/>
            <a:r>
              <a:rPr lang="en-US" sz="2000" dirty="0" smtClean="0"/>
              <a:t>Stack Pointer will be decremented by 2</a:t>
            </a:r>
          </a:p>
          <a:p>
            <a:pPr algn="just"/>
            <a:r>
              <a:rPr lang="en-US" sz="2000" dirty="0" smtClean="0"/>
              <a:t>New Stack’s Top will be 100h</a:t>
            </a:r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1254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PUSH Instruction:</a:t>
            </a:r>
            <a:endParaRPr lang="uk-UA" b="1" dirty="0" smtClean="0">
              <a:solidFill>
                <a:srgbClr val="FFFF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54116"/>
              </p:ext>
            </p:extLst>
          </p:nvPr>
        </p:nvGraphicFramePr>
        <p:xfrm>
          <a:off x="2667000" y="1905000"/>
          <a:ext cx="3695700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7199"/>
                <a:gridCol w="2498501"/>
              </a:tblGrid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96h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97h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98h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99h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100h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EDh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101h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102h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0" y="5410200"/>
            <a:ext cx="2286000" cy="40011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Top of the Stack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24600" y="4343400"/>
            <a:ext cx="17526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600200" y="4267200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72400" y="4038600"/>
            <a:ext cx="129540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Stack Has 2 Values</a:t>
            </a: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3962400"/>
            <a:ext cx="1219200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705600" y="2057400"/>
            <a:ext cx="0" cy="29718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00800" y="5029200"/>
            <a:ext cx="3048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24600" y="2057400"/>
            <a:ext cx="381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05600" y="3505200"/>
            <a:ext cx="381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86600" y="3048000"/>
            <a:ext cx="1981200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Memory Block to Store stack elements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24600" y="4343400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0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pPr marL="0" indent="0"/>
            <a:r>
              <a:rPr lang="en-US" b="1" dirty="0" smtClean="0">
                <a:solidFill>
                  <a:srgbClr val="FFC000"/>
                </a:solidFill>
              </a:rPr>
              <a:t>PUSH Instruction: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2563"/>
            <a:ext cx="8305800" cy="5481637"/>
          </a:xfrm>
        </p:spPr>
        <p:txBody>
          <a:bodyPr/>
          <a:lstStyle/>
          <a:p>
            <a:pPr algn="just"/>
            <a:r>
              <a:rPr lang="en-US" sz="2000" dirty="0" smtClean="0"/>
              <a:t>Now, we a value A39Dh stored in BX and we want to store into the Stack. </a:t>
            </a:r>
            <a:r>
              <a:rPr lang="en-US" sz="2000" dirty="0"/>
              <a:t>Then we’ll use PUSH Instruction.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For example: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PUSH BX</a:t>
            </a:r>
          </a:p>
          <a:p>
            <a:pPr algn="just"/>
            <a:r>
              <a:rPr lang="en-US" sz="2000" dirty="0" smtClean="0"/>
              <a:t>The above syntax will put the value of BX register into the stack.</a:t>
            </a:r>
          </a:p>
          <a:p>
            <a:pPr algn="just"/>
            <a:r>
              <a:rPr lang="en-US" sz="2000" dirty="0" smtClean="0"/>
              <a:t>Stack Pointer will be decremented by 2</a:t>
            </a:r>
          </a:p>
          <a:p>
            <a:pPr algn="just"/>
            <a:r>
              <a:rPr lang="en-US" sz="2000" dirty="0" smtClean="0"/>
              <a:t>New Stack’s Top will be 98h</a:t>
            </a:r>
          </a:p>
          <a:p>
            <a:pPr algn="just"/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95681"/>
              </p:ext>
            </p:extLst>
          </p:nvPr>
        </p:nvGraphicFramePr>
        <p:xfrm>
          <a:off x="3999322" y="4078069"/>
          <a:ext cx="2286000" cy="2590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535"/>
                <a:gridCol w="1545465"/>
              </a:tblGrid>
              <a:tr h="37011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96h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1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97h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1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98h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9Dh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1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99h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A3h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1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100h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EDh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1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101h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1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102h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4382869"/>
            <a:ext cx="1414021" cy="707886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Top of the Stack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6" name="Straight Arrow Connector 5"/>
          <p:cNvCxnSpPr>
            <a:endCxn id="8" idx="3"/>
          </p:cNvCxnSpPr>
          <p:nvPr/>
        </p:nvCxnSpPr>
        <p:spPr>
          <a:xfrm flipH="1">
            <a:off x="3239678" y="5037624"/>
            <a:ext cx="798922" cy="5828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9" idx="3"/>
          </p:cNvCxnSpPr>
          <p:nvPr/>
        </p:nvCxnSpPr>
        <p:spPr>
          <a:xfrm flipH="1">
            <a:off x="3276600" y="6059269"/>
            <a:ext cx="685800" cy="399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8800" y="5297269"/>
            <a:ext cx="1410878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Stack Has 4 Values</a:t>
            </a: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600" y="6135469"/>
            <a:ext cx="1524000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29400" y="4225804"/>
            <a:ext cx="0" cy="190966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4230469"/>
            <a:ext cx="381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5144869"/>
            <a:ext cx="23567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4382869"/>
            <a:ext cx="1225485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Memory Block to Store stack elements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>
            <a:endCxn id="5" idx="3"/>
          </p:cNvCxnSpPr>
          <p:nvPr/>
        </p:nvCxnSpPr>
        <p:spPr>
          <a:xfrm flipH="1" flipV="1">
            <a:off x="3242821" y="4736812"/>
            <a:ext cx="795779" cy="300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48400" y="6135469"/>
            <a:ext cx="381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8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pPr marL="0" indent="0"/>
            <a:r>
              <a:rPr lang="en-US" b="1" dirty="0" smtClean="0">
                <a:solidFill>
                  <a:srgbClr val="FFC000"/>
                </a:solidFill>
              </a:rPr>
              <a:t>POP Instruction: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2563"/>
            <a:ext cx="8305800" cy="5176837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To Remove stored value from </a:t>
            </a:r>
            <a:r>
              <a:rPr lang="en-US" sz="2000" dirty="0"/>
              <a:t>the </a:t>
            </a:r>
            <a:r>
              <a:rPr lang="en-US" sz="2000" dirty="0" smtClean="0"/>
              <a:t>stack, We use POP instruction</a:t>
            </a:r>
          </a:p>
          <a:p>
            <a:pPr marL="0" indent="0" algn="just">
              <a:buNone/>
            </a:pPr>
            <a:r>
              <a:rPr lang="en-US" sz="2000" dirty="0" smtClean="0"/>
              <a:t>Syntax: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POP Source</a:t>
            </a:r>
          </a:p>
          <a:p>
            <a:pPr algn="just"/>
            <a:r>
              <a:rPr lang="en-US" sz="2000" dirty="0" smtClean="0"/>
              <a:t>Source might be a 16 bit memory register or any word.</a:t>
            </a:r>
          </a:p>
          <a:p>
            <a:pPr algn="just"/>
            <a:r>
              <a:rPr lang="en-US" sz="2000" dirty="0" smtClean="0"/>
              <a:t>POP instruction will remove the </a:t>
            </a:r>
            <a:r>
              <a:rPr lang="en-US" sz="2000" dirty="0" err="1" smtClean="0"/>
              <a:t>the</a:t>
            </a:r>
            <a:r>
              <a:rPr lang="en-US" sz="2000" dirty="0" smtClean="0"/>
              <a:t> content from top of the Stack and store to the source Address.</a:t>
            </a:r>
          </a:p>
          <a:p>
            <a:pPr algn="just"/>
            <a:r>
              <a:rPr lang="en-US" sz="2000" dirty="0" smtClean="0"/>
              <a:t>Suppose We a value 29C6h stored on top of the stack and we want to remove it from the Stack. </a:t>
            </a:r>
          </a:p>
          <a:p>
            <a:pPr algn="just"/>
            <a:r>
              <a:rPr lang="en-US" sz="2000" dirty="0" smtClean="0"/>
              <a:t>Stack’s top address is 98h.</a:t>
            </a:r>
          </a:p>
          <a:p>
            <a:pPr algn="just"/>
            <a:r>
              <a:rPr lang="en-US" sz="2000" dirty="0" smtClean="0"/>
              <a:t>Then we’ll use POP Instruction.  </a:t>
            </a:r>
          </a:p>
          <a:p>
            <a:pPr marL="0" indent="0" algn="just">
              <a:buNone/>
            </a:pPr>
            <a:r>
              <a:rPr lang="en-US" sz="2000" dirty="0" smtClean="0"/>
              <a:t>For example: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POP </a:t>
            </a:r>
            <a:r>
              <a:rPr lang="en-US" sz="2000" dirty="0"/>
              <a:t>B</a:t>
            </a:r>
            <a:r>
              <a:rPr lang="en-US" sz="2000" dirty="0" smtClean="0"/>
              <a:t>X</a:t>
            </a:r>
          </a:p>
          <a:p>
            <a:pPr algn="just"/>
            <a:r>
              <a:rPr lang="en-US" sz="2000" dirty="0" smtClean="0"/>
              <a:t>The above syntax will remove the value from Top of the stack and store to the source </a:t>
            </a:r>
            <a:r>
              <a:rPr lang="en-US" sz="2000" dirty="0" err="1" smtClean="0"/>
              <a:t>addtres</a:t>
            </a:r>
            <a:r>
              <a:rPr lang="en-US" sz="2000" dirty="0" smtClean="0"/>
              <a:t> register into the stack.</a:t>
            </a:r>
          </a:p>
        </p:txBody>
      </p:sp>
    </p:spTree>
    <p:extLst>
      <p:ext uri="{BB962C8B-B14F-4D97-AF65-F5344CB8AC3E}">
        <p14:creationId xmlns:p14="http://schemas.microsoft.com/office/powerpoint/2010/main" val="71381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6480175" cy="649288"/>
          </a:xfrm>
        </p:spPr>
        <p:txBody>
          <a:bodyPr/>
          <a:lstStyle/>
          <a:p>
            <a:pPr marL="0" indent="0"/>
            <a:r>
              <a:rPr lang="en-US" b="1" dirty="0" smtClean="0">
                <a:solidFill>
                  <a:srgbClr val="FFC000"/>
                </a:solidFill>
              </a:rPr>
              <a:t>POP Instruction: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2563"/>
            <a:ext cx="8305800" cy="5481637"/>
          </a:xfrm>
        </p:spPr>
        <p:txBody>
          <a:bodyPr/>
          <a:lstStyle/>
          <a:p>
            <a:pPr algn="just"/>
            <a:r>
              <a:rPr lang="en-US" sz="2000" dirty="0"/>
              <a:t>Stack Pointer will be incremented by 2</a:t>
            </a:r>
          </a:p>
          <a:p>
            <a:pPr algn="just"/>
            <a:r>
              <a:rPr lang="en-US" sz="2000" dirty="0"/>
              <a:t>New Stack’s Top will be </a:t>
            </a:r>
            <a:r>
              <a:rPr lang="en-US" sz="2000" dirty="0" smtClean="0"/>
              <a:t>100h </a:t>
            </a:r>
          </a:p>
          <a:p>
            <a:pPr algn="just"/>
            <a:r>
              <a:rPr lang="en-US" sz="2000" dirty="0" smtClean="0"/>
              <a:t>Before POP Stack should be: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07607"/>
              </p:ext>
            </p:extLst>
          </p:nvPr>
        </p:nvGraphicFramePr>
        <p:xfrm>
          <a:off x="3200400" y="2856133"/>
          <a:ext cx="3084922" cy="3544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341"/>
                <a:gridCol w="2085581"/>
              </a:tblGrid>
              <a:tr h="5063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96h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3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97h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3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98h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C6h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3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99h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29h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3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100h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EDh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3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101h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3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102h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3465733"/>
            <a:ext cx="1414021" cy="707886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Top of the Stack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6" name="Straight Arrow Connector 5"/>
          <p:cNvCxnSpPr>
            <a:endCxn id="8" idx="3"/>
          </p:cNvCxnSpPr>
          <p:nvPr/>
        </p:nvCxnSpPr>
        <p:spPr>
          <a:xfrm flipH="1">
            <a:off x="2325278" y="4120488"/>
            <a:ext cx="798922" cy="5828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9" idx="3"/>
          </p:cNvCxnSpPr>
          <p:nvPr/>
        </p:nvCxnSpPr>
        <p:spPr>
          <a:xfrm flipH="1">
            <a:off x="2362200" y="5218333"/>
            <a:ext cx="914400" cy="323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4380133"/>
            <a:ext cx="1410878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Stack Has 4 Values</a:t>
            </a: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218333"/>
            <a:ext cx="1524000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29400" y="3084733"/>
            <a:ext cx="0" cy="259546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3084733"/>
            <a:ext cx="381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4350605"/>
            <a:ext cx="23567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3588605"/>
            <a:ext cx="1225485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Memory Block to Store stack elements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>
            <a:endCxn id="5" idx="3"/>
          </p:cNvCxnSpPr>
          <p:nvPr/>
        </p:nvCxnSpPr>
        <p:spPr>
          <a:xfrm flipH="1" flipV="1">
            <a:off x="2328421" y="3819676"/>
            <a:ext cx="795779" cy="300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48400" y="5675533"/>
            <a:ext cx="381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09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4">
      <a:dk1>
        <a:srgbClr val="4D4D4D"/>
      </a:dk1>
      <a:lt1>
        <a:srgbClr val="FFFFFF"/>
      </a:lt1>
      <a:dk2>
        <a:srgbClr val="4D4D4D"/>
      </a:dk2>
      <a:lt2>
        <a:srgbClr val="56171B"/>
      </a:lt2>
      <a:accent1>
        <a:srgbClr val="CC7F33"/>
      </a:accent1>
      <a:accent2>
        <a:srgbClr val="54204C"/>
      </a:accent2>
      <a:accent3>
        <a:srgbClr val="FFFFFF"/>
      </a:accent3>
      <a:accent4>
        <a:srgbClr val="404040"/>
      </a:accent4>
      <a:accent5>
        <a:srgbClr val="E2C0AD"/>
      </a:accent5>
      <a:accent6>
        <a:srgbClr val="4B1C44"/>
      </a:accent6>
      <a:hlink>
        <a:srgbClr val="F2B058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24345F"/>
        </a:lt2>
        <a:accent1>
          <a:srgbClr val="932128"/>
        </a:accent1>
        <a:accent2>
          <a:srgbClr val="DF6136"/>
        </a:accent2>
        <a:accent3>
          <a:srgbClr val="FFFFFF"/>
        </a:accent3>
        <a:accent4>
          <a:srgbClr val="404040"/>
        </a:accent4>
        <a:accent5>
          <a:srgbClr val="C8ABAC"/>
        </a:accent5>
        <a:accent6>
          <a:srgbClr val="CA5730"/>
        </a:accent6>
        <a:hlink>
          <a:srgbClr val="5B86F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56171B"/>
        </a:lt2>
        <a:accent1>
          <a:srgbClr val="CC7F33"/>
        </a:accent1>
        <a:accent2>
          <a:srgbClr val="54204C"/>
        </a:accent2>
        <a:accent3>
          <a:srgbClr val="FFFFFF"/>
        </a:accent3>
        <a:accent4>
          <a:srgbClr val="404040"/>
        </a:accent4>
        <a:accent5>
          <a:srgbClr val="E2C0AD"/>
        </a:accent5>
        <a:accent6>
          <a:srgbClr val="4B1C44"/>
        </a:accent6>
        <a:hlink>
          <a:srgbClr val="F2B05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1383</TotalTime>
  <Words>588</Words>
  <Application>Microsoft Office PowerPoint</Application>
  <PresentationFormat>On-screen Show (4:3)</PresentationFormat>
  <Paragraphs>243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template</vt:lpstr>
      <vt:lpstr>Computer Organization &amp; Assembly Language</vt:lpstr>
      <vt:lpstr>Introduction of STACK</vt:lpstr>
      <vt:lpstr>Introduction of STACK</vt:lpstr>
      <vt:lpstr>Introduction of STACK</vt:lpstr>
      <vt:lpstr>PUSH Instruction: </vt:lpstr>
      <vt:lpstr>PUSH Instruction:</vt:lpstr>
      <vt:lpstr>PUSH Instruction: </vt:lpstr>
      <vt:lpstr>POP Instruction: </vt:lpstr>
      <vt:lpstr>POP Instruction: </vt:lpstr>
      <vt:lpstr>POP Instruction: </vt:lpstr>
      <vt:lpstr>ASM Program to Reverse a string using PUSH &amp; POP</vt:lpstr>
      <vt:lpstr>Example Program</vt:lpstr>
      <vt:lpstr>POP Instruction: </vt:lpstr>
      <vt:lpstr>Sample Program for PUSH and POP </vt:lpstr>
      <vt:lpstr>POP Instruction: </vt:lpstr>
      <vt:lpstr>POP Instruction: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Assembly Language</dc:title>
  <dc:creator>pmas</dc:creator>
  <cp:lastModifiedBy>pmas</cp:lastModifiedBy>
  <cp:revision>65</cp:revision>
  <dcterms:created xsi:type="dcterms:W3CDTF">2023-03-27T06:33:28Z</dcterms:created>
  <dcterms:modified xsi:type="dcterms:W3CDTF">2023-05-13T09:12:00Z</dcterms:modified>
</cp:coreProperties>
</file>