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64" r:id="rId8"/>
    <p:sldId id="260" r:id="rId9"/>
    <p:sldId id="261" r:id="rId10"/>
    <p:sldId id="266" r:id="rId11"/>
    <p:sldId id="265" r:id="rId12"/>
    <p:sldId id="269" r:id="rId13"/>
    <p:sldId id="268" r:id="rId14"/>
    <p:sldId id="275" r:id="rId15"/>
    <p:sldId id="267" r:id="rId16"/>
    <p:sldId id="270" r:id="rId17"/>
    <p:sldId id="271" r:id="rId18"/>
    <p:sldId id="272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Topic#1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Von Neumann’s Architecture?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Topic#2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Intel 8086 Microprocessor?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5582629" y="-2276073"/>
          <a:ext cx="900725" cy="56781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Von Neumann’s Architecture?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193937" y="156589"/>
        <a:ext cx="5634140" cy="812785"/>
      </dsp:txXfrm>
    </dsp:sp>
    <dsp:sp modelId="{3230722F-B757-4673-BD2F-9D4BAB5CEE8D}">
      <dsp:nvSpPr>
        <dsp:cNvPr id="0" name=""/>
        <dsp:cNvSpPr/>
      </dsp:nvSpPr>
      <dsp:spPr>
        <a:xfrm>
          <a:off x="0" y="28"/>
          <a:ext cx="3193937" cy="11259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Topic#1</a:t>
          </a:r>
          <a:endParaRPr lang="en-US" sz="56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4962" y="54990"/>
        <a:ext cx="3084013" cy="1015983"/>
      </dsp:txXfrm>
    </dsp:sp>
    <dsp:sp modelId="{329ECF1A-78BE-41CB-B252-8011825B67CD}">
      <dsp:nvSpPr>
        <dsp:cNvPr id="0" name=""/>
        <dsp:cNvSpPr/>
      </dsp:nvSpPr>
      <dsp:spPr>
        <a:xfrm rot="5400000">
          <a:off x="5582629" y="-1093871"/>
          <a:ext cx="900725" cy="56781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Intel 8086 Microprocessor?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193937" y="1338791"/>
        <a:ext cx="5634140" cy="812785"/>
      </dsp:txXfrm>
    </dsp:sp>
    <dsp:sp modelId="{8A3FE5E4-2689-4041-B2C5-C63BC276A3EF}">
      <dsp:nvSpPr>
        <dsp:cNvPr id="0" name=""/>
        <dsp:cNvSpPr/>
      </dsp:nvSpPr>
      <dsp:spPr>
        <a:xfrm>
          <a:off x="0" y="1182230"/>
          <a:ext cx="3193937" cy="11259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Topic#2</a:t>
          </a:r>
          <a:endParaRPr lang="en-US" sz="56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4962" y="1237192"/>
        <a:ext cx="3084013" cy="1015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Group Members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fAwAD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muhammad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khan 21-arid-413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fAtima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jamil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21-arid-412 &gt;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fAHAD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Iqbal Paracha 21-arid-411&gt;</a:t>
            </a: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Architecture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988" y="1815322"/>
            <a:ext cx="7065819" cy="4696691"/>
          </a:xfrm>
        </p:spPr>
      </p:pic>
    </p:spTree>
    <p:extLst>
      <p:ext uri="{BB962C8B-B14F-4D97-AF65-F5344CB8AC3E}">
        <p14:creationId xmlns:p14="http://schemas.microsoft.com/office/powerpoint/2010/main" val="229776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Architecture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1809750"/>
            <a:ext cx="6496050" cy="4762500"/>
          </a:xfrm>
        </p:spPr>
      </p:pic>
    </p:spTree>
    <p:extLst>
      <p:ext uri="{BB962C8B-B14F-4D97-AF65-F5344CB8AC3E}">
        <p14:creationId xmlns:p14="http://schemas.microsoft.com/office/powerpoint/2010/main" val="155827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03519"/>
            <a:ext cx="9905999" cy="4392555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architecture is divided into three steps:</a:t>
            </a:r>
          </a:p>
          <a:p>
            <a:pPr lvl="1" algn="just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Fetch instruction</a:t>
            </a:r>
          </a:p>
          <a:p>
            <a:pPr lvl="1" algn="just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Decode instruction</a:t>
            </a:r>
          </a:p>
          <a:p>
            <a:pPr lvl="1" algn="just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 instruction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processor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a 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pipelining technique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improve instruction execution efficiency, allowing it to execute multiple instructions simultaneously.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to this pipelining, the architecture is divided into two parts </a:t>
            </a:r>
          </a:p>
          <a:p>
            <a:pPr lvl="1" algn="just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 Interface Unit(BIU)</a:t>
            </a:r>
          </a:p>
          <a:p>
            <a:pPr lvl="1" algn="just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 Unit(EU)</a:t>
            </a:r>
          </a:p>
        </p:txBody>
      </p:sp>
    </p:spTree>
    <p:extLst>
      <p:ext uri="{BB962C8B-B14F-4D97-AF65-F5344CB8AC3E}">
        <p14:creationId xmlns:p14="http://schemas.microsoft.com/office/powerpoint/2010/main" val="4079721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 Interface Unit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32120"/>
            <a:ext cx="9905999" cy="3541714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 Interface Unit :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responsible for </a:t>
            </a:r>
          </a:p>
          <a:p>
            <a:pPr lvl="1" algn="just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etching the instructions</a:t>
            </a:r>
          </a:p>
          <a:p>
            <a:pPr lvl="1" algn="just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Connects microprocessor with the outside world ex Main memory</a:t>
            </a:r>
          </a:p>
          <a:p>
            <a:pPr algn="just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is fetched in BIU using the following formula</a:t>
            </a:r>
          </a:p>
          <a:p>
            <a:pPr lvl="1" algn="just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address=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Segment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 X 10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Offset</a:t>
            </a:r>
          </a:p>
          <a:p>
            <a:pPr lvl="1" algn="just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 :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Address = 4660 x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22136</a:t>
            </a:r>
          </a:p>
          <a:p>
            <a:pPr lvl="1" algn="just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46600 + 22136</a:t>
            </a:r>
          </a:p>
          <a:p>
            <a:pPr lvl="1" algn="just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68,736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3" indent="0" algn="just">
              <a:buNone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27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 Interface </a:t>
            </a:r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32120"/>
            <a:ext cx="9905999" cy="3541714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data is fetched, it is sent to “Instruction Queue”.</a:t>
            </a:r>
          </a:p>
          <a:p>
            <a:pPr algn="just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maximum size of Instruction Queue is 6 bytes.</a:t>
            </a:r>
          </a:p>
          <a:p>
            <a:pPr algn="just"/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System: </a:t>
            </a:r>
          </a:p>
          <a:p>
            <a:pPr lvl="1" algn="just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instructions are decoded in the control system/unit. </a:t>
            </a:r>
          </a:p>
          <a:p>
            <a:pPr lvl="1" algn="just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decoded data is sent to Execution Unit for further processing.</a:t>
            </a:r>
          </a:p>
          <a:p>
            <a:pPr lvl="1" algn="just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control unit decide how the instructions in Execution Unit will be executed and in which order. </a:t>
            </a:r>
          </a:p>
          <a:p>
            <a:pPr lvl="1" algn="just"/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3" indent="0" algn="just">
              <a:buNone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79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 Unit(</a:t>
            </a:r>
            <a:r>
              <a:rPr lang="en-US" sz="4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</a:t>
            </a:r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32120"/>
            <a:ext cx="9905999" cy="3541714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Execution Unit, the actual execution of the instructions are done.</a:t>
            </a:r>
          </a:p>
          <a:p>
            <a:pPr algn="just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instructions are stored in registers and are sent to ALU. </a:t>
            </a:r>
          </a:p>
          <a:p>
            <a:pPr algn="just"/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Arithmetic Logic Unit(ALU):</a:t>
            </a:r>
          </a:p>
          <a:p>
            <a:pPr lvl="1" algn="just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ALU performs all arithmetic and logical operations on the instructions like </a:t>
            </a:r>
          </a:p>
          <a:p>
            <a:pPr lvl="2" algn="just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+, -, /, *, Shift, XHCNG, AND, OR, XOR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ALU will send the results back to registers.</a:t>
            </a:r>
          </a:p>
          <a:p>
            <a:pPr lvl="1" algn="just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results will now be sent back to Main Memory or Secondary Memory or some I/O device for respective outcome.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3" indent="0" algn="just">
              <a:buNone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40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560070"/>
              </p:ext>
            </p:extLst>
          </p:nvPr>
        </p:nvGraphicFramePr>
        <p:xfrm>
          <a:off x="1141413" y="2532063"/>
          <a:ext cx="99060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92229869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572061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Von Neumann’s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Intel’s 8086 Microprocessor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82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theoretical design for a computer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practical implementation of the Von Neumann architecture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0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von Neumann architecture has a single bus that connects the CPU, memory, and I/O devices.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Intel 8086 microprocessor architecture has an 8-bit data bus and a 20-bit address bus, allowing it to address up to 1 megabyte of memory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47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von Neumann architecture uses a sequential fetch-execute cycle for instruction execution.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Intel 8086 microprocessor architecture uses a pipelining technique to improve instruction execution efficiency.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4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von Neumann architecture is well-suited for general-purpose computing applications.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Intel 8086 microprocessor architecture is well-suited for personal computers and other embedded systems.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245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72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7" y="2427345"/>
            <a:ext cx="9905999" cy="3541714"/>
          </a:xfrm>
        </p:spPr>
        <p:txBody>
          <a:bodyPr>
            <a:normAutofit/>
          </a:bodyPr>
          <a:lstStyle/>
          <a:p>
            <a:pPr marL="1371600" lvl="3" indent="0" algn="ctr">
              <a:buNone/>
            </a:pPr>
            <a:r>
              <a:rPr lang="en-US" sz="8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1565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topics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441537"/>
              </p:ext>
            </p:extLst>
          </p:nvPr>
        </p:nvGraphicFramePr>
        <p:xfrm>
          <a:off x="1141413" y="2685011"/>
          <a:ext cx="8872048" cy="230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Von Neumann’s architecture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32120"/>
            <a:ext cx="9905999" cy="3541714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describes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general framework for how computers should be designed and how they should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work. </a:t>
            </a:r>
          </a:p>
          <a:p>
            <a:pPr algn="just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was first proposed by the mathematician and computer scientist John von Neumann in the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1940s</a:t>
            </a:r>
          </a:p>
          <a:p>
            <a:pPr algn="just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been the basis for most computer designs since then.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Key Features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16236"/>
            <a:ext cx="9905999" cy="4309255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 Processing Unit (CPU) performs all data processing and control operations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algn="just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is used to store both data and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instructions</a:t>
            </a:r>
          </a:p>
          <a:p>
            <a:pPr algn="just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Instructions are fetched from memory, decoded, executed, and the results are stored back in memory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instructions are stored in a sequence and executed one after the other, in order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architecture is simple and easy to implement, making it suitable for a wide range of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applications.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8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Architecture/Working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90" y="1753985"/>
            <a:ext cx="6234546" cy="4563688"/>
          </a:xfrm>
        </p:spPr>
      </p:pic>
      <p:sp>
        <p:nvSpPr>
          <p:cNvPr id="10" name="Rectangle 9"/>
          <p:cNvSpPr/>
          <p:nvPr/>
        </p:nvSpPr>
        <p:spPr>
          <a:xfrm>
            <a:off x="6932815" y="4430684"/>
            <a:ext cx="157941" cy="17456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dirty="0" smtClean="0">
                <a:latin typeface="Rockwell" panose="02060603020205020403" pitchFamily="18" charset="0"/>
              </a:rPr>
              <a:t>Why use registers and why are they embedded on </a:t>
            </a:r>
            <a:r>
              <a:rPr lang="en-US" sz="4400" dirty="0" err="1" smtClean="0">
                <a:latin typeface="Rockwell" panose="02060603020205020403" pitchFamily="18" charset="0"/>
              </a:rPr>
              <a:t>cpu</a:t>
            </a:r>
            <a:r>
              <a:rPr lang="en-US" sz="4400" dirty="0" smtClean="0">
                <a:latin typeface="Rockwell" panose="02060603020205020403" pitchFamily="18" charset="0"/>
              </a:rPr>
              <a:t>?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709" y="2731625"/>
            <a:ext cx="10257702" cy="3541714"/>
          </a:xfrm>
        </p:spPr>
        <p:txBody>
          <a:bodyPr>
            <a:noAutofit/>
          </a:bodyPr>
          <a:lstStyle/>
          <a:p>
            <a:pPr lvl="1" algn="just"/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Speed: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Registers are located on the CPU itself, making them the fastest memory location for the CPU to access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/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Efficiency: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Registers are used to store frequently accessed data and instructions, which reduces the need for the CPU to access slower memory locations such as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</a:t>
            </a:r>
          </a:p>
          <a:p>
            <a:pPr lvl="1" algn="just"/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Registers are also used to store control and status information that is required for the CPU's operation, such as program counters, flags, and pointers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What is microprocessor?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32120"/>
            <a:ext cx="9905999" cy="3541714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microprocessor is designed as a single integrated circuit or chip that contains all of the necessary components for processing instructions and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data. </a:t>
            </a:r>
          </a:p>
          <a:p>
            <a:pPr algn="just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a semiconductor chip made up of silicon.</a:t>
            </a:r>
          </a:p>
          <a:p>
            <a:pPr algn="just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a combination of transistors which are used to amplify current.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2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Intel 8086 microprocessor?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0000"/>
            <a:ext cx="6988435" cy="3541714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a 16-bit data bus microprocessor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designed for use in personal computers and embedded systems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algn="just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was made in 1978 by Intel.</a:t>
            </a:r>
          </a:p>
          <a:p>
            <a:pPr algn="just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Capable of addressing up to 1 megabyte of memory using a 20-bit address bus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eight 16-bit registers, including general-purpose registers, segment registers, and a flag register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986" y="2617473"/>
            <a:ext cx="2951019" cy="197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1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Key features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32120"/>
            <a:ext cx="9905999" cy="3541714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Operates at a clock speed of 4.77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MHz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execute up to 1 million instructions per second (MIPS)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a typical instruction execution time of 4-10 clock cycles.</a:t>
            </a:r>
          </a:p>
          <a:p>
            <a:pPr algn="just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Intel 8086 microprocessor has a 40-pin dual in-line package (DIP). The pins are arranged in two rows, with 20 pins in each row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the von Neumann architecture with separate code and data segments.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546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16c05727-aa75-4e4a-9b5f-8a80a1165891"/>
    <ds:schemaRef ds:uri="http://purl.org/dc/elements/1.1/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818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Group Members</vt:lpstr>
      <vt:lpstr>topics</vt:lpstr>
      <vt:lpstr>Von Neumann’s architecture</vt:lpstr>
      <vt:lpstr>Key Features</vt:lpstr>
      <vt:lpstr>Architecture/Working</vt:lpstr>
      <vt:lpstr>Why use registers and why are they embedded on cpu?</vt:lpstr>
      <vt:lpstr>What is microprocessor?</vt:lpstr>
      <vt:lpstr>Intel 8086 microprocessor?</vt:lpstr>
      <vt:lpstr>Key features</vt:lpstr>
      <vt:lpstr>Architecture</vt:lpstr>
      <vt:lpstr>Architecture</vt:lpstr>
      <vt:lpstr>Working</vt:lpstr>
      <vt:lpstr>Bus Interface Unit</vt:lpstr>
      <vt:lpstr>Bus Interface Unit(cont.)</vt:lpstr>
      <vt:lpstr>Execution Unit(eu)</vt:lpstr>
      <vt:lpstr>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2023-05-04T17:57:47Z</dcterms:created>
  <dcterms:modified xsi:type="dcterms:W3CDTF">2023-05-08T20:29:31Z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