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76" r:id="rId4"/>
    <p:sldId id="277" r:id="rId5"/>
    <p:sldId id="282" r:id="rId6"/>
    <p:sldId id="281" r:id="rId7"/>
    <p:sldId id="283" r:id="rId8"/>
    <p:sldId id="285" r:id="rId9"/>
    <p:sldId id="279" r:id="rId10"/>
    <p:sldId id="286" r:id="rId11"/>
    <p:sldId id="287" r:id="rId12"/>
    <p:sldId id="292"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p:cViewPr varScale="1">
        <p:scale>
          <a:sx n="88" d="100"/>
          <a:sy n="88" d="100"/>
        </p:scale>
        <p:origin x="522"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5/14/2023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5/14/2023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5/14/2023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5/14/2023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5/14/2023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5/14/2023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pPr/>
              <a:t>5/14/2023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5/14/2023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pPr/>
              <a:t>5/14/2023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5/14/2023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5/14/2023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5/14/2023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1101437"/>
          </a:xfrm>
        </p:spPr>
        <p:txBody>
          <a:bodyPr/>
          <a:lstStyle/>
          <a:p>
            <a:r>
              <a:rPr lang="en-US" dirty="0" smtClean="0"/>
              <a:t>Group Members</a:t>
            </a:r>
            <a:endParaRPr dirty="0"/>
          </a:p>
        </p:txBody>
      </p:sp>
      <p:sp>
        <p:nvSpPr>
          <p:cNvPr id="3" name="Subtitle 2"/>
          <p:cNvSpPr>
            <a:spLocks noGrp="1"/>
          </p:cNvSpPr>
          <p:nvPr>
            <p:ph type="subTitle" idx="1"/>
          </p:nvPr>
        </p:nvSpPr>
        <p:spPr>
          <a:xfrm>
            <a:off x="1066800" y="4419600"/>
            <a:ext cx="10058400" cy="1295400"/>
          </a:xfrm>
        </p:spPr>
        <p:txBody>
          <a:bodyPr>
            <a:normAutofit/>
          </a:bodyPr>
          <a:lstStyle/>
          <a:p>
            <a:pPr algn="just"/>
            <a:r>
              <a:rPr lang="en-US" dirty="0" err="1" smtClean="0"/>
              <a:t>Zarar</a:t>
            </a:r>
            <a:r>
              <a:rPr lang="en-US" dirty="0" smtClean="0"/>
              <a:t> </a:t>
            </a:r>
            <a:r>
              <a:rPr lang="en-US" dirty="0" err="1" smtClean="0"/>
              <a:t>Shahid</a:t>
            </a:r>
            <a:r>
              <a:rPr lang="en-US" dirty="0" smtClean="0"/>
              <a:t> 21-ARID-532</a:t>
            </a:r>
          </a:p>
          <a:p>
            <a:pPr algn="just"/>
            <a:r>
              <a:rPr lang="en-US" dirty="0" err="1" smtClean="0"/>
              <a:t>Ahtisham</a:t>
            </a:r>
            <a:r>
              <a:rPr lang="en-US" dirty="0" smtClean="0"/>
              <a:t> </a:t>
            </a:r>
            <a:r>
              <a:rPr lang="en-US" dirty="0" err="1" smtClean="0"/>
              <a:t>Maqsood</a:t>
            </a:r>
            <a:r>
              <a:rPr lang="en-US" dirty="0" smtClean="0"/>
              <a:t> 21-ARID-408</a:t>
            </a:r>
          </a:p>
          <a:p>
            <a:pPr algn="just"/>
            <a:r>
              <a:rPr lang="en-US" dirty="0" err="1" smtClean="0"/>
              <a:t>Shamaila</a:t>
            </a:r>
            <a:r>
              <a:rPr lang="en-US" dirty="0" smtClean="0"/>
              <a:t> </a:t>
            </a:r>
            <a:r>
              <a:rPr lang="en-US" dirty="0" err="1" smtClean="0"/>
              <a:t>Zahoor</a:t>
            </a:r>
            <a:r>
              <a:rPr lang="en-US" smtClean="0"/>
              <a:t> 21-ARID-509</a:t>
            </a:r>
            <a:endParaRPr lang="en-US" dirty="0" smtClean="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 Memory(ROM)</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dirty="0" smtClean="0"/>
              <a:t>ROM is non-volatile which means it </a:t>
            </a:r>
            <a:r>
              <a:rPr lang="en-US" dirty="0"/>
              <a:t>retains its data even when the computer is turned </a:t>
            </a:r>
            <a:r>
              <a:rPr lang="en-US" dirty="0" smtClean="0"/>
              <a:t>off.</a:t>
            </a:r>
          </a:p>
          <a:p>
            <a:r>
              <a:rPr lang="en-US" dirty="0"/>
              <a:t>The data stored in ROM is not intended to be changed or modified, so it is considered "permanent" </a:t>
            </a:r>
            <a:r>
              <a:rPr lang="en-US" dirty="0" smtClean="0"/>
              <a:t>memory.</a:t>
            </a:r>
          </a:p>
          <a:p>
            <a:r>
              <a:rPr lang="en-US" dirty="0"/>
              <a:t>ROM is often used to store firmware, which is software that is embedded in hardware</a:t>
            </a:r>
            <a:r>
              <a:rPr lang="en-US" dirty="0" smtClean="0"/>
              <a:t>. </a:t>
            </a:r>
            <a:r>
              <a:rPr lang="en-US" dirty="0"/>
              <a:t>For example, the BIOS (Basic </a:t>
            </a:r>
            <a:r>
              <a:rPr lang="en-US" dirty="0" err="1"/>
              <a:t>Input/Output</a:t>
            </a:r>
            <a:r>
              <a:rPr lang="en-US" dirty="0"/>
              <a:t> System) of a computer is typically stored in ROM.</a:t>
            </a:r>
            <a:endParaRPr lang="en-US" dirty="0" smtClean="0"/>
          </a:p>
          <a:p>
            <a:r>
              <a:rPr lang="en-US" dirty="0"/>
              <a:t>ROM is typically slower than RAM (Random Access Memory), which is another type of computer memory</a:t>
            </a:r>
            <a:r>
              <a:rPr lang="en-US" dirty="0" smtClean="0"/>
              <a:t>.</a:t>
            </a:r>
          </a:p>
          <a:p>
            <a:r>
              <a:rPr lang="en-US" dirty="0"/>
              <a:t>Examples of ROM include the firmware in game cartridges for consoles like the Nintendo Gameboy, and the BIOS on a computer's </a:t>
            </a:r>
            <a:r>
              <a:rPr lang="en-US" dirty="0" smtClean="0"/>
              <a:t>motherboard.</a:t>
            </a:r>
          </a:p>
        </p:txBody>
      </p:sp>
    </p:spTree>
    <p:extLst>
      <p:ext uri="{BB962C8B-B14F-4D97-AF65-F5344CB8AC3E}">
        <p14:creationId xmlns:p14="http://schemas.microsoft.com/office/powerpoint/2010/main" val="95005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ROM</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pPr marL="457200" indent="-457200">
              <a:buFont typeface="+mj-lt"/>
              <a:buAutoNum type="alphaLcParenR"/>
            </a:pPr>
            <a:r>
              <a:rPr lang="en-US" b="1" dirty="0"/>
              <a:t>Programmable ROM (PROM</a:t>
            </a:r>
            <a:r>
              <a:rPr lang="en-US" b="1" dirty="0" smtClean="0"/>
              <a:t>): </a:t>
            </a:r>
            <a:r>
              <a:rPr lang="en-US" dirty="0"/>
              <a:t>This is a type of ROM that can be programmed by the user once using a special device called a ROM programmer. Once programmed, the data cannot be changed</a:t>
            </a:r>
            <a:r>
              <a:rPr lang="en-US" dirty="0" smtClean="0"/>
              <a:t>.</a:t>
            </a:r>
          </a:p>
          <a:p>
            <a:pPr marL="457200" indent="-457200">
              <a:buFont typeface="+mj-lt"/>
              <a:buAutoNum type="alphaLcParenR"/>
            </a:pPr>
            <a:r>
              <a:rPr lang="en-US" b="1" dirty="0"/>
              <a:t>Erasable Programmable ROM (EPROM): </a:t>
            </a:r>
            <a:r>
              <a:rPr lang="en-US" dirty="0"/>
              <a:t>This is a type of ROM that can be reprogrammed multiple times using ultraviolet light to erase the data. However, the process of erasing and reprogramming the memory is time-consuming and requires special equipment</a:t>
            </a:r>
            <a:r>
              <a:rPr lang="en-US" dirty="0" smtClean="0"/>
              <a:t>.</a:t>
            </a:r>
          </a:p>
          <a:p>
            <a:pPr marL="457200" indent="-457200">
              <a:buFont typeface="+mj-lt"/>
              <a:buAutoNum type="alphaLcParenR"/>
            </a:pPr>
            <a:r>
              <a:rPr lang="en-US" b="1" dirty="0"/>
              <a:t>Electrically Erasable Programmable ROM (EEPROM): </a:t>
            </a:r>
            <a:r>
              <a:rPr lang="en-US" dirty="0"/>
              <a:t>This is a type of ROM that can be erased and reprogrammed electronically, without the need for ultraviolet light. It is also sometimes called Flash memory.</a:t>
            </a:r>
          </a:p>
          <a:p>
            <a:pPr marL="457200" indent="-457200">
              <a:buFont typeface="+mj-lt"/>
              <a:buAutoNum type="alphaLcParenR"/>
            </a:pPr>
            <a:endParaRPr lang="en-US" dirty="0"/>
          </a:p>
          <a:p>
            <a:pPr marL="457200" indent="-457200">
              <a:buFont typeface="+mj-lt"/>
              <a:buAutoNum type="alphaLcParenR"/>
            </a:pPr>
            <a:endParaRPr lang="en-US" dirty="0" smtClean="0"/>
          </a:p>
        </p:txBody>
      </p:sp>
    </p:spTree>
    <p:extLst>
      <p:ext uri="{BB962C8B-B14F-4D97-AF65-F5344CB8AC3E}">
        <p14:creationId xmlns:p14="http://schemas.microsoft.com/office/powerpoint/2010/main" val="269424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14400"/>
          </a:xfrm>
        </p:spPr>
        <p:txBody>
          <a:bodyPr>
            <a:normAutofit/>
          </a:bodyPr>
          <a:lstStyle/>
          <a:p>
            <a:r>
              <a:rPr lang="en-US" sz="4000" dirty="0" smtClean="0"/>
              <a:t>Comparison:</a:t>
            </a:r>
            <a:endParaRPr lang="en-US" sz="4000" dirty="0"/>
          </a:p>
        </p:txBody>
      </p:sp>
      <p:sp>
        <p:nvSpPr>
          <p:cNvPr id="3" name="Text Placeholder 2"/>
          <p:cNvSpPr>
            <a:spLocks noGrp="1"/>
          </p:cNvSpPr>
          <p:nvPr>
            <p:ph type="body" idx="1"/>
          </p:nvPr>
        </p:nvSpPr>
        <p:spPr/>
        <p:txBody>
          <a:bodyPr>
            <a:noAutofit/>
          </a:bodyPr>
          <a:lstStyle/>
          <a:p>
            <a:r>
              <a:rPr lang="en-US" sz="4400" dirty="0" smtClean="0"/>
              <a:t>          RAM</a:t>
            </a:r>
            <a:endParaRPr lang="en-US" sz="4400" dirty="0"/>
          </a:p>
        </p:txBody>
      </p:sp>
      <p:sp>
        <p:nvSpPr>
          <p:cNvPr id="4" name="Content Placeholder 3"/>
          <p:cNvSpPr>
            <a:spLocks noGrp="1"/>
          </p:cNvSpPr>
          <p:nvPr>
            <p:ph sz="half" idx="2"/>
          </p:nvPr>
        </p:nvSpPr>
        <p:spPr>
          <a:xfrm>
            <a:off x="1524000" y="2514600"/>
            <a:ext cx="4343400" cy="3581401"/>
          </a:xfrm>
        </p:spPr>
        <p:txBody>
          <a:bodyPr/>
          <a:lstStyle/>
          <a:p>
            <a:r>
              <a:rPr lang="en-US" dirty="0" smtClean="0"/>
              <a:t>RAM stands for random access memory.</a:t>
            </a:r>
          </a:p>
          <a:p>
            <a:r>
              <a:rPr lang="en-US" dirty="0" smtClean="0"/>
              <a:t>RAM data is volatile.</a:t>
            </a:r>
          </a:p>
          <a:p>
            <a:r>
              <a:rPr lang="en-US" dirty="0" smtClean="0"/>
              <a:t>Data can be modified.</a:t>
            </a:r>
          </a:p>
          <a:p>
            <a:r>
              <a:rPr lang="en-US" dirty="0" smtClean="0"/>
              <a:t>CPU can access data store on RAM.</a:t>
            </a:r>
          </a:p>
          <a:p>
            <a:r>
              <a:rPr lang="en-US" dirty="0" smtClean="0"/>
              <a:t>RAM is faster.	</a:t>
            </a:r>
          </a:p>
          <a:p>
            <a:r>
              <a:rPr lang="en-US" dirty="0" smtClean="0"/>
              <a:t>RAM is more expensive.</a:t>
            </a:r>
          </a:p>
        </p:txBody>
      </p:sp>
      <p:sp>
        <p:nvSpPr>
          <p:cNvPr id="5" name="Text Placeholder 4"/>
          <p:cNvSpPr>
            <a:spLocks noGrp="1"/>
          </p:cNvSpPr>
          <p:nvPr>
            <p:ph type="body" sz="quarter" idx="3"/>
          </p:nvPr>
        </p:nvSpPr>
        <p:spPr/>
        <p:txBody>
          <a:bodyPr>
            <a:noAutofit/>
          </a:bodyPr>
          <a:lstStyle/>
          <a:p>
            <a:r>
              <a:rPr lang="en-US" sz="4400" dirty="0" smtClean="0"/>
              <a:t>        ROM</a:t>
            </a:r>
            <a:endParaRPr lang="en-US" sz="4400" dirty="0"/>
          </a:p>
        </p:txBody>
      </p:sp>
      <p:sp>
        <p:nvSpPr>
          <p:cNvPr id="6" name="Content Placeholder 5"/>
          <p:cNvSpPr>
            <a:spLocks noGrp="1"/>
          </p:cNvSpPr>
          <p:nvPr>
            <p:ph sz="quarter" idx="4"/>
          </p:nvPr>
        </p:nvSpPr>
        <p:spPr/>
        <p:txBody>
          <a:bodyPr/>
          <a:lstStyle/>
          <a:p>
            <a:r>
              <a:rPr lang="en-US" dirty="0" smtClean="0"/>
              <a:t>Rom stands for read only memory.</a:t>
            </a:r>
          </a:p>
          <a:p>
            <a:r>
              <a:rPr lang="en-US" dirty="0"/>
              <a:t> </a:t>
            </a:r>
            <a:r>
              <a:rPr lang="en-US" dirty="0" smtClean="0"/>
              <a:t> ROM  data is non-volatile.</a:t>
            </a:r>
          </a:p>
          <a:p>
            <a:r>
              <a:rPr lang="en-US" dirty="0" smtClean="0"/>
              <a:t>Data cannot be modified.</a:t>
            </a:r>
          </a:p>
          <a:p>
            <a:r>
              <a:rPr lang="en-US" dirty="0" smtClean="0"/>
              <a:t>Data to be copied from ROM to RAM, so that CPU can access its data.</a:t>
            </a:r>
          </a:p>
          <a:p>
            <a:r>
              <a:rPr lang="en-US" dirty="0" smtClean="0"/>
              <a:t>ROM is slower.</a:t>
            </a:r>
          </a:p>
          <a:p>
            <a:r>
              <a:rPr lang="en-US" dirty="0" smtClean="0"/>
              <a:t>ROM is cheaper than RAM.</a:t>
            </a:r>
          </a:p>
          <a:p>
            <a:endParaRPr lang="en-US" dirty="0"/>
          </a:p>
        </p:txBody>
      </p:sp>
    </p:spTree>
    <p:extLst>
      <p:ext uri="{BB962C8B-B14F-4D97-AF65-F5344CB8AC3E}">
        <p14:creationId xmlns:p14="http://schemas.microsoft.com/office/powerpoint/2010/main" val="161882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Hit and Cache Miss</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b="1" dirty="0" smtClean="0"/>
              <a:t>Cache: </a:t>
            </a:r>
            <a:r>
              <a:rPr lang="en-US" dirty="0"/>
              <a:t>In computer architecture, a cache is a type of fast memory that is used to store frequently accessed data</a:t>
            </a:r>
            <a:r>
              <a:rPr lang="en-US" dirty="0" smtClean="0"/>
              <a:t>.</a:t>
            </a:r>
          </a:p>
          <a:p>
            <a:r>
              <a:rPr lang="en-US" b="1" dirty="0"/>
              <a:t>Cache hit:</a:t>
            </a:r>
            <a:r>
              <a:rPr lang="en-US" dirty="0"/>
              <a:t> A cache hit occurs when the processor requests data and the data is found in the cache. This is advantageous because the cache is much faster than main memory, so the data can be accessed much more quickly</a:t>
            </a:r>
            <a:r>
              <a:rPr lang="en-US" dirty="0" smtClean="0"/>
              <a:t>.</a:t>
            </a:r>
          </a:p>
          <a:p>
            <a:r>
              <a:rPr lang="en-US" b="1" dirty="0"/>
              <a:t>Cache miss:</a:t>
            </a:r>
            <a:r>
              <a:rPr lang="en-US" dirty="0"/>
              <a:t> A cache miss occurs when the processor requests data and the data is not found in the cache. This means that the processor has to retrieve the data from main memory, which is slower than accessing the data from the cache</a:t>
            </a:r>
            <a:r>
              <a:rPr lang="en-US" dirty="0" smtClean="0"/>
              <a:t>.</a:t>
            </a:r>
          </a:p>
          <a:p>
            <a:r>
              <a:rPr lang="en-US" dirty="0"/>
              <a:t>The goal of caching is to reduce the number of cache misses and increase the number of cache hits. This can significantly improve the performance of the system, particularly in applications that rely heavily on data access.</a:t>
            </a:r>
          </a:p>
          <a:p>
            <a:pPr marL="457200" indent="-457200">
              <a:buFont typeface="+mj-lt"/>
              <a:buAutoNum type="alphaLcParenR" startAt="4"/>
            </a:pPr>
            <a:endParaRPr lang="en-US" dirty="0" smtClean="0"/>
          </a:p>
        </p:txBody>
      </p:sp>
    </p:spTree>
    <p:extLst>
      <p:ext uri="{BB962C8B-B14F-4D97-AF65-F5344CB8AC3E}">
        <p14:creationId xmlns:p14="http://schemas.microsoft.com/office/powerpoint/2010/main" val="365895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a:t>
            </a:r>
            <a:endParaRPr dirty="0"/>
          </a:p>
        </p:txBody>
      </p:sp>
      <p:sp>
        <p:nvSpPr>
          <p:cNvPr id="3" name="Content Placeholder 2"/>
          <p:cNvSpPr>
            <a:spLocks noGrp="1"/>
          </p:cNvSpPr>
          <p:nvPr>
            <p:ph sz="half" idx="1"/>
          </p:nvPr>
        </p:nvSpPr>
        <p:spPr>
          <a:xfrm>
            <a:off x="1524000" y="1825625"/>
            <a:ext cx="9144000" cy="5032375"/>
          </a:xfrm>
        </p:spPr>
        <p:txBody>
          <a:bodyPr>
            <a:normAutofit/>
          </a:bodyPr>
          <a:lstStyle/>
          <a:p>
            <a:r>
              <a:rPr lang="en-US" dirty="0"/>
              <a:t>BIOS (Basic </a:t>
            </a:r>
            <a:r>
              <a:rPr lang="en-US" dirty="0" err="1"/>
              <a:t>Input/Output</a:t>
            </a:r>
            <a:r>
              <a:rPr lang="en-US" dirty="0"/>
              <a:t> System) is a firmware program that controls the basic input and output </a:t>
            </a:r>
            <a:r>
              <a:rPr lang="en-US" dirty="0" smtClean="0"/>
              <a:t>operations.</a:t>
            </a:r>
          </a:p>
          <a:p>
            <a:r>
              <a:rPr lang="en-US" dirty="0" smtClean="0"/>
              <a:t>It’s key features are :</a:t>
            </a:r>
          </a:p>
          <a:p>
            <a:r>
              <a:rPr lang="en-US" b="1" dirty="0"/>
              <a:t>Booting the system: </a:t>
            </a:r>
            <a:r>
              <a:rPr lang="en-US" dirty="0"/>
              <a:t>BIOS is responsible for booting up the computer and initializing the hardware components, such as the processor, memory, hard drive, and other peripherals</a:t>
            </a:r>
            <a:r>
              <a:rPr lang="en-US" dirty="0" smtClean="0"/>
              <a:t>.</a:t>
            </a:r>
          </a:p>
          <a:p>
            <a:r>
              <a:rPr lang="en-US" b="1" dirty="0"/>
              <a:t>CMOS setup: </a:t>
            </a:r>
            <a:r>
              <a:rPr lang="en-US" dirty="0"/>
              <a:t>BIOS provides a CMOS setup utility, which allows the user to change system settings, such as the date and time, boot order, and hardware configurations</a:t>
            </a:r>
            <a:r>
              <a:rPr lang="en-US" dirty="0" smtClean="0"/>
              <a:t>.</a:t>
            </a:r>
          </a:p>
          <a:p>
            <a:r>
              <a:rPr lang="en-US" b="1" dirty="0"/>
              <a:t>Power management: </a:t>
            </a:r>
            <a:r>
              <a:rPr lang="en-US" dirty="0"/>
              <a:t>BIOS manages the power settings of the computer and controls features such as sleep mode and hibernation</a:t>
            </a:r>
            <a:r>
              <a:rPr lang="en-US" dirty="0" smtClean="0"/>
              <a:t>.</a:t>
            </a:r>
          </a:p>
          <a:p>
            <a:r>
              <a:rPr lang="en-US" b="1" dirty="0"/>
              <a:t>BIOS boot order: </a:t>
            </a:r>
            <a:r>
              <a:rPr lang="en-US" dirty="0"/>
              <a:t>BIOS determines the boot order of the devices, such as hard drives, optical drives, and USB drives, to boot the operating system.</a:t>
            </a:r>
            <a:endParaRPr lang="en-US" dirty="0" smtClean="0"/>
          </a:p>
          <a:p>
            <a:pPr marL="457200" indent="-457200">
              <a:buFont typeface="+mj-lt"/>
              <a:buAutoNum type="alphaLcParenR" startAt="4"/>
            </a:pPr>
            <a:endParaRPr lang="en-US" dirty="0" smtClean="0"/>
          </a:p>
        </p:txBody>
      </p:sp>
    </p:spTree>
    <p:extLst>
      <p:ext uri="{BB962C8B-B14F-4D97-AF65-F5344CB8AC3E}">
        <p14:creationId xmlns:p14="http://schemas.microsoft.com/office/powerpoint/2010/main" val="397220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dirty="0" smtClean="0"/>
              <a:t>Content</a:t>
            </a:r>
            <a:endParaRPr dirty="0"/>
          </a:p>
        </p:txBody>
      </p:sp>
      <p:sp>
        <p:nvSpPr>
          <p:cNvPr id="14" name="Content Placeholder 13"/>
          <p:cNvSpPr>
            <a:spLocks noGrp="1"/>
          </p:cNvSpPr>
          <p:nvPr>
            <p:ph idx="1"/>
          </p:nvPr>
        </p:nvSpPr>
        <p:spPr/>
        <p:txBody>
          <a:bodyPr/>
          <a:lstStyle/>
          <a:p>
            <a:r>
              <a:rPr lang="en-US" dirty="0" smtClean="0"/>
              <a:t>What is RAM and its types?</a:t>
            </a:r>
            <a:endParaRPr dirty="0"/>
          </a:p>
          <a:p>
            <a:r>
              <a:rPr lang="en-US" dirty="0"/>
              <a:t>What is </a:t>
            </a:r>
            <a:r>
              <a:rPr lang="en-US" dirty="0" smtClean="0"/>
              <a:t>ROM </a:t>
            </a:r>
            <a:r>
              <a:rPr lang="en-US" dirty="0"/>
              <a:t>and its types</a:t>
            </a:r>
            <a:r>
              <a:rPr lang="en-US" dirty="0" smtClean="0"/>
              <a:t>?</a:t>
            </a:r>
          </a:p>
          <a:p>
            <a:r>
              <a:rPr lang="en-US" smtClean="0"/>
              <a:t>What </a:t>
            </a:r>
            <a:r>
              <a:rPr lang="en-US" dirty="0" smtClean="0"/>
              <a:t>is Cache hit and miss?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Memory(RAM)</a:t>
            </a:r>
            <a:endParaRPr dirty="0"/>
          </a:p>
        </p:txBody>
      </p:sp>
      <p:sp>
        <p:nvSpPr>
          <p:cNvPr id="3" name="Content Placeholder 2"/>
          <p:cNvSpPr>
            <a:spLocks noGrp="1"/>
          </p:cNvSpPr>
          <p:nvPr>
            <p:ph sz="half" idx="1"/>
          </p:nvPr>
        </p:nvSpPr>
        <p:spPr>
          <a:xfrm>
            <a:off x="1524000" y="1825625"/>
            <a:ext cx="9144000" cy="4270375"/>
          </a:xfrm>
        </p:spPr>
        <p:txBody>
          <a:bodyPr/>
          <a:lstStyle/>
          <a:p>
            <a:r>
              <a:rPr lang="en-US" dirty="0" smtClean="0"/>
              <a:t>RAM </a:t>
            </a:r>
            <a:r>
              <a:rPr lang="en-US" dirty="0"/>
              <a:t>is a type of computer memory used to store data and machine code that the computer is currently using. </a:t>
            </a:r>
            <a:endParaRPr lang="en-US" dirty="0" smtClean="0"/>
          </a:p>
          <a:p>
            <a:r>
              <a:rPr lang="en-US" dirty="0" smtClean="0"/>
              <a:t>RAM </a:t>
            </a:r>
            <a:r>
              <a:rPr lang="en-US" dirty="0"/>
              <a:t>is a volatile memory, meaning that the data stored in RAM is lost when the power to the computer is turned off</a:t>
            </a:r>
            <a:r>
              <a:rPr lang="en-US" dirty="0" smtClean="0"/>
              <a:t>.</a:t>
            </a:r>
          </a:p>
          <a:p>
            <a:r>
              <a:rPr lang="en-US" dirty="0"/>
              <a:t>RAM stores the data temporarily while the computer is running, allowing the CPU to access it quickly and efficiently</a:t>
            </a:r>
            <a:r>
              <a:rPr lang="en-US" dirty="0" smtClean="0"/>
              <a:t>.</a:t>
            </a:r>
          </a:p>
          <a:p>
            <a:r>
              <a:rPr lang="en-US" dirty="0"/>
              <a:t>The speed of RAM affects how quickly the computer can access data, which can impact overall system performance</a:t>
            </a:r>
            <a:r>
              <a:rPr lang="en-US" dirty="0" smtClean="0"/>
              <a:t>.</a:t>
            </a:r>
          </a:p>
          <a:p>
            <a:r>
              <a:rPr lang="en-US" dirty="0" smtClean="0"/>
              <a:t>The speed/frequency of RAM is measured in MHz(mega hertz).</a:t>
            </a:r>
          </a:p>
          <a:p>
            <a:r>
              <a:rPr lang="en-US" dirty="0"/>
              <a:t>Different types of RAM exist, including DRAM, SRAM, and </a:t>
            </a:r>
            <a:r>
              <a:rPr lang="en-US" dirty="0" smtClean="0"/>
              <a:t>SDRAM.</a:t>
            </a:r>
          </a:p>
        </p:txBody>
      </p:sp>
    </p:spTree>
    <p:extLst>
      <p:ext uri="{BB962C8B-B14F-4D97-AF65-F5344CB8AC3E}">
        <p14:creationId xmlns:p14="http://schemas.microsoft.com/office/powerpoint/2010/main" val="7214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dirty="0" smtClean="0"/>
              <a:t>It </a:t>
            </a:r>
            <a:r>
              <a:rPr lang="en-US" dirty="0"/>
              <a:t>is called "dynamic" because it needs to be constantly refreshed to maintain the stored </a:t>
            </a:r>
            <a:r>
              <a:rPr lang="en-US" dirty="0" smtClean="0"/>
              <a:t>data.</a:t>
            </a:r>
            <a:endParaRPr dirty="0" smtClean="0"/>
          </a:p>
          <a:p>
            <a:r>
              <a:rPr lang="en-US" dirty="0"/>
              <a:t>DRAM is organized into a grid of memory cells, each of which consists of a transistor and a capacitor. Each cell can store a single bit of data.</a:t>
            </a:r>
            <a:r>
              <a:rPr lang="en-US" dirty="0" smtClean="0"/>
              <a:t>.</a:t>
            </a:r>
          </a:p>
          <a:p>
            <a:r>
              <a:rPr lang="en-US" dirty="0"/>
              <a:t>DRAM stores data in a capacitor that holds a charge, which represents a binary value of 1 or </a:t>
            </a:r>
            <a:r>
              <a:rPr lang="en-US" dirty="0" smtClean="0"/>
              <a:t>0.</a:t>
            </a:r>
          </a:p>
          <a:p>
            <a:r>
              <a:rPr lang="en-US" dirty="0"/>
              <a:t>DRAM has a higher storage density than SRAM, another type of memory used in computers, but it is slower and requires more power to operate</a:t>
            </a:r>
            <a:r>
              <a:rPr lang="en-US" dirty="0" smtClean="0"/>
              <a:t>.</a:t>
            </a:r>
          </a:p>
          <a:p>
            <a:r>
              <a:rPr lang="en-US" dirty="0"/>
              <a:t>DRAM is used </a:t>
            </a:r>
            <a:r>
              <a:rPr lang="en-US" dirty="0" smtClean="0"/>
              <a:t>in personal </a:t>
            </a:r>
            <a:r>
              <a:rPr lang="en-US" dirty="0"/>
              <a:t>computers and servers to mobile phones and embedded systems</a:t>
            </a:r>
            <a:r>
              <a:rPr lang="en-US" dirty="0" smtClean="0"/>
              <a:t>.</a:t>
            </a:r>
          </a:p>
          <a:p>
            <a:r>
              <a:rPr lang="en-US" dirty="0"/>
              <a:t>The average access time for DRAM is 60 nanoseconds</a:t>
            </a:r>
            <a:endParaRPr lang="en-US" dirty="0" smtClean="0"/>
          </a:p>
        </p:txBody>
      </p:sp>
    </p:spTree>
    <p:extLst>
      <p:ext uri="{BB962C8B-B14F-4D97-AF65-F5344CB8AC3E}">
        <p14:creationId xmlns:p14="http://schemas.microsoft.com/office/powerpoint/2010/main" val="60084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DRAM</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dirty="0"/>
              <a:t>SDRAM (Synchronous Dynamic Random Access Memory</a:t>
            </a:r>
            <a:r>
              <a:rPr lang="en-US" dirty="0" smtClean="0"/>
              <a:t>)</a:t>
            </a:r>
          </a:p>
          <a:p>
            <a:r>
              <a:rPr lang="en-US" dirty="0"/>
              <a:t>DDR SDRAM (Double Data Rate Synchronous Dynamic Random Access Memory</a:t>
            </a:r>
            <a:r>
              <a:rPr lang="en-US" dirty="0" smtClean="0"/>
              <a:t>)</a:t>
            </a:r>
          </a:p>
          <a:p>
            <a:r>
              <a:rPr lang="en-US" dirty="0"/>
              <a:t>DDR2 SDRAM (Double Data Rate 2 Synchronous Dynamic Random Access Memory</a:t>
            </a:r>
            <a:r>
              <a:rPr lang="en-US" dirty="0" smtClean="0"/>
              <a:t>)</a:t>
            </a:r>
          </a:p>
          <a:p>
            <a:r>
              <a:rPr lang="en-US" dirty="0"/>
              <a:t>DDR3 SDRAM (Double Data Rate 3 Synchronous Dynamic Random Access Memory)</a:t>
            </a:r>
          </a:p>
          <a:p>
            <a:r>
              <a:rPr lang="en-US" dirty="0"/>
              <a:t>DDR4 SDRAM (Double Data Rate 4 Synchronous Dynamic Random Access Memory)</a:t>
            </a:r>
          </a:p>
          <a:p>
            <a:r>
              <a:rPr lang="en-US" dirty="0" smtClean="0"/>
              <a:t>DDR5 </a:t>
            </a:r>
            <a:r>
              <a:rPr lang="en-US" dirty="0"/>
              <a:t>SDRAM (Double Data Rate 4 Synchronous Dynamic Random Access Memory)</a:t>
            </a:r>
          </a:p>
          <a:p>
            <a:endParaRPr lang="en-US" dirty="0" smtClean="0"/>
          </a:p>
        </p:txBody>
      </p:sp>
    </p:spTree>
    <p:extLst>
      <p:ext uri="{BB962C8B-B14F-4D97-AF65-F5344CB8AC3E}">
        <p14:creationId xmlns:p14="http://schemas.microsoft.com/office/powerpoint/2010/main" val="108488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SDRAM</a:t>
            </a:r>
            <a:endParaRPr dirty="0"/>
          </a:p>
        </p:txBody>
      </p:sp>
      <p:sp>
        <p:nvSpPr>
          <p:cNvPr id="3" name="Content Placeholder 2"/>
          <p:cNvSpPr>
            <a:spLocks noGrp="1"/>
          </p:cNvSpPr>
          <p:nvPr>
            <p:ph sz="half" idx="1"/>
          </p:nvPr>
        </p:nvSpPr>
        <p:spPr>
          <a:xfrm>
            <a:off x="1524000" y="1825625"/>
            <a:ext cx="9144000" cy="4270375"/>
          </a:xfrm>
        </p:spPr>
        <p:txBody>
          <a:bodyPr/>
          <a:lstStyle/>
          <a:p>
            <a:r>
              <a:rPr lang="en-US" dirty="0" smtClean="0"/>
              <a:t>SDRAM which </a:t>
            </a:r>
            <a:r>
              <a:rPr lang="en-US" dirty="0"/>
              <a:t>stands for Synchronous Dynamic Random Access </a:t>
            </a:r>
            <a:r>
              <a:rPr lang="en-US" dirty="0" smtClean="0"/>
              <a:t>Memory is a type of DRAM.</a:t>
            </a:r>
          </a:p>
          <a:p>
            <a:r>
              <a:rPr lang="en-US" dirty="0"/>
              <a:t>It synchronizes with the system bus clock, allowing for faster data transfer rates compared to asynchronous DRAM</a:t>
            </a:r>
            <a:r>
              <a:rPr lang="en-US" dirty="0" smtClean="0"/>
              <a:t>.</a:t>
            </a:r>
          </a:p>
          <a:p>
            <a:r>
              <a:rPr lang="en-US" dirty="0"/>
              <a:t>It uses a clock signal to synchronize the transfer of data between the memory controller and the memory chips</a:t>
            </a:r>
            <a:r>
              <a:rPr lang="en-US" dirty="0" smtClean="0"/>
              <a:t>.</a:t>
            </a:r>
          </a:p>
          <a:p>
            <a:r>
              <a:rPr lang="en-US" dirty="0"/>
              <a:t>It requires less power than earlier types of DRAM, making it more </a:t>
            </a:r>
            <a:r>
              <a:rPr lang="en-US" dirty="0" smtClean="0"/>
              <a:t>energy-efficient.</a:t>
            </a:r>
          </a:p>
          <a:p>
            <a:r>
              <a:rPr lang="en-US" dirty="0"/>
              <a:t>It is commonly used in desktop and laptop computers, servers, and other computing devices that require high-performance memory.</a:t>
            </a:r>
            <a:endParaRPr lang="en-US" dirty="0" smtClean="0"/>
          </a:p>
        </p:txBody>
      </p:sp>
    </p:spTree>
    <p:extLst>
      <p:ext uri="{BB962C8B-B14F-4D97-AF65-F5344CB8AC3E}">
        <p14:creationId xmlns:p14="http://schemas.microsoft.com/office/powerpoint/2010/main" val="72346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DDR SDRAM</a:t>
            </a:r>
            <a:endParaRPr dirty="0"/>
          </a:p>
        </p:txBody>
      </p:sp>
      <p:sp>
        <p:nvSpPr>
          <p:cNvPr id="3" name="Content Placeholder 2"/>
          <p:cNvSpPr>
            <a:spLocks noGrp="1"/>
          </p:cNvSpPr>
          <p:nvPr>
            <p:ph sz="half" idx="1"/>
          </p:nvPr>
        </p:nvSpPr>
        <p:spPr>
          <a:xfrm>
            <a:off x="1524000" y="1825625"/>
            <a:ext cx="9144000" cy="4270375"/>
          </a:xfrm>
        </p:spPr>
        <p:txBody>
          <a:bodyPr/>
          <a:lstStyle/>
          <a:p>
            <a:r>
              <a:rPr lang="en-US" dirty="0"/>
              <a:t>It can transfer data on both the rising and falling edges of the clock signal, effectively doubling the data transfer rate compared to SDR SDRAM</a:t>
            </a:r>
            <a:r>
              <a:rPr lang="en-US" dirty="0" smtClean="0"/>
              <a:t>.</a:t>
            </a:r>
          </a:p>
          <a:p>
            <a:r>
              <a:rPr lang="en-US" dirty="0"/>
              <a:t>DDR SDRAM operates at higher frequencies than SDR SDRAM, allowing for faster access times and higher bandwidths</a:t>
            </a:r>
            <a:r>
              <a:rPr lang="en-US" dirty="0" smtClean="0"/>
              <a:t>.</a:t>
            </a:r>
          </a:p>
          <a:p>
            <a:r>
              <a:rPr lang="en-US" dirty="0"/>
              <a:t>It has a higher peak data transfer rate compared to SDR SDRAM, which can improve the performance of memory-intensive applications such as gaming and multimedia</a:t>
            </a:r>
            <a:r>
              <a:rPr lang="en-US" dirty="0" smtClean="0"/>
              <a:t>.</a:t>
            </a:r>
          </a:p>
          <a:p>
            <a:r>
              <a:rPr lang="en-US" dirty="0"/>
              <a:t>DDR SDRAM has lower power consumption compared to earlier types of DRAM, making it more energy-efficient</a:t>
            </a:r>
            <a:r>
              <a:rPr lang="en-US" dirty="0" smtClean="0"/>
              <a:t>.</a:t>
            </a:r>
          </a:p>
          <a:p>
            <a:r>
              <a:rPr lang="en-US" dirty="0"/>
              <a:t>DDR SDRAM modules are available in different capacities and clock speeds, allowing for greater flexibility in configuring memory for specific </a:t>
            </a:r>
            <a:r>
              <a:rPr lang="en-US" dirty="0" smtClean="0"/>
              <a:t>applications.</a:t>
            </a:r>
          </a:p>
        </p:txBody>
      </p:sp>
    </p:spTree>
    <p:extLst>
      <p:ext uri="{BB962C8B-B14F-4D97-AF65-F5344CB8AC3E}">
        <p14:creationId xmlns:p14="http://schemas.microsoft.com/office/powerpoint/2010/main" val="352813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SDRAM Chart</a:t>
            </a:r>
            <a:endParaRPr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67190555"/>
              </p:ext>
            </p:extLst>
          </p:nvPr>
        </p:nvGraphicFramePr>
        <p:xfrm>
          <a:off x="1524000" y="1828801"/>
          <a:ext cx="6705600" cy="2963362"/>
        </p:xfrm>
        <a:graphic>
          <a:graphicData uri="http://schemas.openxmlformats.org/drawingml/2006/table">
            <a:tbl>
              <a:tblPr firstRow="1" bandRow="1">
                <a:tableStyleId>{073A0DAA-6AF3-43AB-8588-CEC1D06C72B9}</a:tableStyleId>
              </a:tblPr>
              <a:tblGrid>
                <a:gridCol w="1661160">
                  <a:extLst>
                    <a:ext uri="{9D8B030D-6E8A-4147-A177-3AD203B41FA5}">
                      <a16:colId xmlns:a16="http://schemas.microsoft.com/office/drawing/2014/main" val="2476576211"/>
                    </a:ext>
                  </a:extLst>
                </a:gridCol>
                <a:gridCol w="1661160">
                  <a:extLst>
                    <a:ext uri="{9D8B030D-6E8A-4147-A177-3AD203B41FA5}">
                      <a16:colId xmlns:a16="http://schemas.microsoft.com/office/drawing/2014/main" val="3604153217"/>
                    </a:ext>
                  </a:extLst>
                </a:gridCol>
                <a:gridCol w="1630680">
                  <a:extLst>
                    <a:ext uri="{9D8B030D-6E8A-4147-A177-3AD203B41FA5}">
                      <a16:colId xmlns:a16="http://schemas.microsoft.com/office/drawing/2014/main" val="3100090475"/>
                    </a:ext>
                  </a:extLst>
                </a:gridCol>
                <a:gridCol w="1752600">
                  <a:extLst>
                    <a:ext uri="{9D8B030D-6E8A-4147-A177-3AD203B41FA5}">
                      <a16:colId xmlns:a16="http://schemas.microsoft.com/office/drawing/2014/main" val="4189999307"/>
                    </a:ext>
                  </a:extLst>
                </a:gridCol>
              </a:tblGrid>
              <a:tr h="727982">
                <a:tc>
                  <a:txBody>
                    <a:bodyPr/>
                    <a:lstStyle/>
                    <a:p>
                      <a:r>
                        <a:rPr lang="en-US" dirty="0" smtClean="0"/>
                        <a:t>Standard</a:t>
                      </a:r>
                      <a:endParaRPr lang="en-US" dirty="0"/>
                    </a:p>
                  </a:txBody>
                  <a:tcPr/>
                </a:tc>
                <a:tc>
                  <a:txBody>
                    <a:bodyPr/>
                    <a:lstStyle/>
                    <a:p>
                      <a:r>
                        <a:rPr lang="en-US" dirty="0" smtClean="0"/>
                        <a:t>Clock</a:t>
                      </a:r>
                      <a:endParaRPr lang="en-US" dirty="0"/>
                    </a:p>
                  </a:txBody>
                  <a:tcPr/>
                </a:tc>
                <a:tc>
                  <a:txBody>
                    <a:bodyPr/>
                    <a:lstStyle/>
                    <a:p>
                      <a:r>
                        <a:rPr lang="en-US" dirty="0" smtClean="0"/>
                        <a:t>Transfer Rate(GB/s)</a:t>
                      </a:r>
                      <a:endParaRPr lang="en-US" dirty="0"/>
                    </a:p>
                  </a:txBody>
                  <a:tcPr/>
                </a:tc>
                <a:tc>
                  <a:txBody>
                    <a:bodyPr/>
                    <a:lstStyle/>
                    <a:p>
                      <a:r>
                        <a:rPr lang="en-US" dirty="0" smtClean="0"/>
                        <a:t>Voltage(volts)</a:t>
                      </a:r>
                      <a:endParaRPr lang="en-US" dirty="0"/>
                    </a:p>
                  </a:txBody>
                  <a:tcPr/>
                </a:tc>
                <a:extLst>
                  <a:ext uri="{0D108BD9-81ED-4DB2-BD59-A6C34878D82A}">
                    <a16:rowId xmlns:a16="http://schemas.microsoft.com/office/drawing/2014/main" val="3424285500"/>
                  </a:ext>
                </a:extLst>
              </a:tr>
              <a:tr h="448763">
                <a:tc>
                  <a:txBody>
                    <a:bodyPr/>
                    <a:lstStyle/>
                    <a:p>
                      <a:r>
                        <a:rPr lang="en-US" dirty="0" smtClean="0"/>
                        <a:t>SDRAM</a:t>
                      </a:r>
                      <a:endParaRPr lang="en-US" dirty="0"/>
                    </a:p>
                  </a:txBody>
                  <a:tcPr/>
                </a:tc>
                <a:tc>
                  <a:txBody>
                    <a:bodyPr/>
                    <a:lstStyle/>
                    <a:p>
                      <a:r>
                        <a:rPr lang="en-US" dirty="0" smtClean="0"/>
                        <a:t>66-133 MHz</a:t>
                      </a:r>
                      <a:endParaRPr lang="en-US" dirty="0"/>
                    </a:p>
                  </a:txBody>
                  <a:tcPr/>
                </a:tc>
                <a:tc>
                  <a:txBody>
                    <a:bodyPr/>
                    <a:lstStyle/>
                    <a:p>
                      <a:r>
                        <a:rPr lang="en-US" sz="1800" b="0" i="0" kern="1200" dirty="0" smtClean="0">
                          <a:solidFill>
                            <a:schemeClr val="dk1"/>
                          </a:solidFill>
                          <a:effectLst/>
                          <a:latin typeface="+mn-lt"/>
                          <a:ea typeface="+mn-ea"/>
                          <a:cs typeface="+mn-cs"/>
                        </a:rPr>
                        <a:t>1.1</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883422856"/>
                  </a:ext>
                </a:extLst>
              </a:tr>
              <a:tr h="448763">
                <a:tc>
                  <a:txBody>
                    <a:bodyPr/>
                    <a:lstStyle/>
                    <a:p>
                      <a:r>
                        <a:rPr lang="en-US" dirty="0" smtClean="0"/>
                        <a:t>DDR SDRAM</a:t>
                      </a:r>
                      <a:endParaRPr lang="en-US" dirty="0"/>
                    </a:p>
                  </a:txBody>
                  <a:tcPr/>
                </a:tc>
                <a:tc>
                  <a:txBody>
                    <a:bodyPr/>
                    <a:lstStyle/>
                    <a:p>
                      <a:r>
                        <a:rPr lang="en-US" dirty="0" smtClean="0"/>
                        <a:t>200 MHz</a:t>
                      </a:r>
                      <a:endParaRPr lang="en-US" dirty="0"/>
                    </a:p>
                  </a:txBody>
                  <a:tcPr/>
                </a:tc>
                <a:tc>
                  <a:txBody>
                    <a:bodyPr/>
                    <a:lstStyle/>
                    <a:p>
                      <a:r>
                        <a:rPr lang="en-US" dirty="0" smtClean="0"/>
                        <a:t>3.2 </a:t>
                      </a:r>
                      <a:endParaRPr lang="en-US" dirty="0"/>
                    </a:p>
                  </a:txBody>
                  <a:tcPr/>
                </a:tc>
                <a:tc>
                  <a:txBody>
                    <a:bodyPr/>
                    <a:lstStyle/>
                    <a:p>
                      <a:r>
                        <a:rPr lang="en-US" sz="1800" b="0" i="0" kern="1200" dirty="0" smtClean="0">
                          <a:solidFill>
                            <a:schemeClr val="dk1"/>
                          </a:solidFill>
                          <a:effectLst/>
                          <a:latin typeface="+mn-lt"/>
                          <a:ea typeface="+mn-ea"/>
                          <a:cs typeface="+mn-cs"/>
                        </a:rPr>
                        <a:t>2.5</a:t>
                      </a:r>
                      <a:endParaRPr lang="en-US" dirty="0"/>
                    </a:p>
                  </a:txBody>
                  <a:tcPr/>
                </a:tc>
                <a:extLst>
                  <a:ext uri="{0D108BD9-81ED-4DB2-BD59-A6C34878D82A}">
                    <a16:rowId xmlns:a16="http://schemas.microsoft.com/office/drawing/2014/main" val="3778319013"/>
                  </a:ext>
                </a:extLst>
              </a:tr>
              <a:tr h="448763">
                <a:tc>
                  <a:txBody>
                    <a:bodyPr/>
                    <a:lstStyle/>
                    <a:p>
                      <a:r>
                        <a:rPr lang="en-US" sz="1800" b="0" i="0" kern="1200" dirty="0" smtClean="0">
                          <a:solidFill>
                            <a:schemeClr val="dk1"/>
                          </a:solidFill>
                          <a:effectLst/>
                          <a:latin typeface="+mn-lt"/>
                          <a:ea typeface="+mn-ea"/>
                          <a:cs typeface="+mn-cs"/>
                        </a:rPr>
                        <a:t>DDR2 SDRAM</a:t>
                      </a:r>
                      <a:endParaRPr lang="en-US" b="0" dirty="0"/>
                    </a:p>
                  </a:txBody>
                  <a:tcPr/>
                </a:tc>
                <a:tc>
                  <a:txBody>
                    <a:bodyPr/>
                    <a:lstStyle/>
                    <a:p>
                      <a:r>
                        <a:rPr lang="en-US" sz="1800" b="0" i="0" kern="1200" dirty="0" smtClean="0">
                          <a:solidFill>
                            <a:schemeClr val="dk1"/>
                          </a:solidFill>
                          <a:effectLst/>
                          <a:latin typeface="+mn-lt"/>
                          <a:ea typeface="+mn-ea"/>
                          <a:cs typeface="+mn-cs"/>
                        </a:rPr>
                        <a:t>400 MHz</a:t>
                      </a:r>
                      <a:endParaRPr lang="en-US" b="0" dirty="0"/>
                    </a:p>
                  </a:txBody>
                  <a:tcPr/>
                </a:tc>
                <a:tc>
                  <a:txBody>
                    <a:bodyPr/>
                    <a:lstStyle/>
                    <a:p>
                      <a:r>
                        <a:rPr lang="en-US" sz="1800" b="0" i="0" kern="1200" dirty="0" smtClean="0">
                          <a:solidFill>
                            <a:schemeClr val="dk1"/>
                          </a:solidFill>
                          <a:effectLst/>
                          <a:latin typeface="+mn-lt"/>
                          <a:ea typeface="+mn-ea"/>
                          <a:cs typeface="+mn-cs"/>
                        </a:rPr>
                        <a:t>8.5 </a:t>
                      </a:r>
                      <a:endParaRPr lang="en-US" b="0" dirty="0"/>
                    </a:p>
                  </a:txBody>
                  <a:tcPr/>
                </a:tc>
                <a:tc>
                  <a:txBody>
                    <a:bodyPr/>
                    <a:lstStyle/>
                    <a:p>
                      <a:r>
                        <a:rPr lang="en-US" sz="1800" b="0" i="0" kern="1200" dirty="0" smtClean="0">
                          <a:solidFill>
                            <a:schemeClr val="dk1"/>
                          </a:solidFill>
                          <a:effectLst/>
                          <a:latin typeface="+mn-lt"/>
                          <a:ea typeface="+mn-ea"/>
                          <a:cs typeface="+mn-cs"/>
                        </a:rPr>
                        <a:t>1.8</a:t>
                      </a:r>
                      <a:endParaRPr lang="en-US" b="0" dirty="0"/>
                    </a:p>
                  </a:txBody>
                  <a:tcPr/>
                </a:tc>
                <a:extLst>
                  <a:ext uri="{0D108BD9-81ED-4DB2-BD59-A6C34878D82A}">
                    <a16:rowId xmlns:a16="http://schemas.microsoft.com/office/drawing/2014/main" val="3933147749"/>
                  </a:ext>
                </a:extLst>
              </a:tr>
              <a:tr h="440328">
                <a:tc>
                  <a:txBody>
                    <a:bodyPr/>
                    <a:lstStyle/>
                    <a:p>
                      <a:r>
                        <a:rPr lang="en-US" sz="1800" b="0" i="0" kern="1200" dirty="0" smtClean="0">
                          <a:solidFill>
                            <a:schemeClr val="dk1"/>
                          </a:solidFill>
                          <a:effectLst/>
                          <a:latin typeface="+mn-lt"/>
                          <a:ea typeface="+mn-ea"/>
                          <a:cs typeface="+mn-cs"/>
                        </a:rPr>
                        <a:t>DDR3 SDRAM</a:t>
                      </a:r>
                      <a:endParaRPr lang="en-US" dirty="0"/>
                    </a:p>
                  </a:txBody>
                  <a:tcPr/>
                </a:tc>
                <a:tc>
                  <a:txBody>
                    <a:bodyPr/>
                    <a:lstStyle/>
                    <a:p>
                      <a:r>
                        <a:rPr lang="en-US" sz="1800" b="0" i="0" kern="1200" dirty="0" smtClean="0">
                          <a:solidFill>
                            <a:schemeClr val="dk1"/>
                          </a:solidFill>
                          <a:effectLst/>
                          <a:latin typeface="+mn-lt"/>
                          <a:ea typeface="+mn-ea"/>
                          <a:cs typeface="+mn-cs"/>
                        </a:rPr>
                        <a:t>1.6 GHz</a:t>
                      </a:r>
                      <a:endParaRPr lang="en-US" dirty="0"/>
                    </a:p>
                  </a:txBody>
                  <a:tcPr/>
                </a:tc>
                <a:tc>
                  <a:txBody>
                    <a:bodyPr/>
                    <a:lstStyle/>
                    <a:p>
                      <a:r>
                        <a:rPr lang="en-US" sz="1800" b="0" i="0" kern="1200" dirty="0" smtClean="0">
                          <a:solidFill>
                            <a:schemeClr val="dk1"/>
                          </a:solidFill>
                          <a:effectLst/>
                          <a:latin typeface="+mn-lt"/>
                          <a:ea typeface="+mn-ea"/>
                          <a:cs typeface="+mn-cs"/>
                        </a:rPr>
                        <a:t>17 </a:t>
                      </a:r>
                      <a:endParaRPr lang="en-US" dirty="0"/>
                    </a:p>
                  </a:txBody>
                  <a:tcPr/>
                </a:tc>
                <a:tc>
                  <a:txBody>
                    <a:bodyPr/>
                    <a:lstStyle/>
                    <a:p>
                      <a:r>
                        <a:rPr lang="en-US" sz="1800" b="0" i="0" kern="1200" dirty="0" smtClean="0">
                          <a:solidFill>
                            <a:schemeClr val="dk1"/>
                          </a:solidFill>
                          <a:effectLst/>
                          <a:latin typeface="+mn-lt"/>
                          <a:ea typeface="+mn-ea"/>
                          <a:cs typeface="+mn-cs"/>
                        </a:rPr>
                        <a:t>1.5</a:t>
                      </a:r>
                      <a:endParaRPr lang="en-US" dirty="0"/>
                    </a:p>
                  </a:txBody>
                  <a:tcPr/>
                </a:tc>
                <a:extLst>
                  <a:ext uri="{0D108BD9-81ED-4DB2-BD59-A6C34878D82A}">
                    <a16:rowId xmlns:a16="http://schemas.microsoft.com/office/drawing/2014/main" val="3472681155"/>
                  </a:ext>
                </a:extLst>
              </a:tr>
              <a:tr h="448763">
                <a:tc>
                  <a:txBody>
                    <a:bodyPr/>
                    <a:lstStyle/>
                    <a:p>
                      <a:r>
                        <a:rPr lang="en-US" sz="1800" b="0" i="0" kern="1200" dirty="0" smtClean="0">
                          <a:solidFill>
                            <a:schemeClr val="dk1"/>
                          </a:solidFill>
                          <a:effectLst/>
                          <a:latin typeface="+mn-lt"/>
                          <a:ea typeface="+mn-ea"/>
                          <a:cs typeface="+mn-cs"/>
                        </a:rPr>
                        <a:t>DDR4 SDRAM</a:t>
                      </a:r>
                      <a:endParaRPr lang="en-US" dirty="0"/>
                    </a:p>
                  </a:txBody>
                  <a:tcPr/>
                </a:tc>
                <a:tc>
                  <a:txBody>
                    <a:bodyPr/>
                    <a:lstStyle/>
                    <a:p>
                      <a:r>
                        <a:rPr lang="en-US" sz="1800" b="0" i="0" kern="1200" dirty="0" smtClean="0">
                          <a:solidFill>
                            <a:schemeClr val="dk1"/>
                          </a:solidFill>
                          <a:effectLst/>
                          <a:latin typeface="+mn-lt"/>
                          <a:ea typeface="+mn-ea"/>
                          <a:cs typeface="+mn-cs"/>
                        </a:rPr>
                        <a:t>3.2 GHz</a:t>
                      </a:r>
                      <a:endParaRPr lang="en-US" dirty="0"/>
                    </a:p>
                  </a:txBody>
                  <a:tcPr/>
                </a:tc>
                <a:tc>
                  <a:txBody>
                    <a:bodyPr/>
                    <a:lstStyle/>
                    <a:p>
                      <a:r>
                        <a:rPr lang="en-US" sz="1800" b="0" i="0" kern="1200" dirty="0" smtClean="0">
                          <a:solidFill>
                            <a:schemeClr val="dk1"/>
                          </a:solidFill>
                          <a:effectLst/>
                          <a:latin typeface="+mn-lt"/>
                          <a:ea typeface="+mn-ea"/>
                          <a:cs typeface="+mn-cs"/>
                        </a:rPr>
                        <a:t>51.2</a:t>
                      </a:r>
                      <a:endParaRPr lang="en-US" dirty="0"/>
                    </a:p>
                  </a:txBody>
                  <a:tcPr/>
                </a:tc>
                <a:tc>
                  <a:txBody>
                    <a:bodyPr/>
                    <a:lstStyle/>
                    <a:p>
                      <a:r>
                        <a:rPr lang="en-US" sz="1800" b="0" i="0" kern="1200" dirty="0" smtClean="0">
                          <a:solidFill>
                            <a:schemeClr val="dk1"/>
                          </a:solidFill>
                          <a:effectLst/>
                          <a:latin typeface="+mn-lt"/>
                          <a:ea typeface="+mn-ea"/>
                          <a:cs typeface="+mn-cs"/>
                        </a:rPr>
                        <a:t>1.2</a:t>
                      </a:r>
                      <a:endParaRPr lang="en-US" dirty="0"/>
                    </a:p>
                  </a:txBody>
                  <a:tcPr/>
                </a:tc>
                <a:extLst>
                  <a:ext uri="{0D108BD9-81ED-4DB2-BD59-A6C34878D82A}">
                    <a16:rowId xmlns:a16="http://schemas.microsoft.com/office/drawing/2014/main" val="2112058285"/>
                  </a:ext>
                </a:extLst>
              </a:tr>
            </a:tbl>
          </a:graphicData>
        </a:graphic>
      </p:graphicFrame>
    </p:spTree>
    <p:extLst>
      <p:ext uri="{BB962C8B-B14F-4D97-AF65-F5344CB8AC3E}">
        <p14:creationId xmlns:p14="http://schemas.microsoft.com/office/powerpoint/2010/main" val="220127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SRAM</a:t>
            </a:r>
            <a:endParaRPr dirty="0"/>
          </a:p>
        </p:txBody>
      </p:sp>
      <p:sp>
        <p:nvSpPr>
          <p:cNvPr id="3" name="Content Placeholder 2"/>
          <p:cNvSpPr>
            <a:spLocks noGrp="1"/>
          </p:cNvSpPr>
          <p:nvPr>
            <p:ph sz="half" idx="1"/>
          </p:nvPr>
        </p:nvSpPr>
        <p:spPr>
          <a:xfrm>
            <a:off x="1524000" y="1825625"/>
            <a:ext cx="9144000" cy="4270375"/>
          </a:xfrm>
        </p:spPr>
        <p:txBody>
          <a:bodyPr>
            <a:normAutofit/>
          </a:bodyPr>
          <a:lstStyle/>
          <a:p>
            <a:r>
              <a:rPr lang="en-US" dirty="0"/>
              <a:t>SRAM is a type of semiconductor memory that stores data using electronic circuits called </a:t>
            </a:r>
            <a:r>
              <a:rPr lang="en-US" dirty="0" smtClean="0"/>
              <a:t>flip-flops.</a:t>
            </a:r>
          </a:p>
          <a:p>
            <a:r>
              <a:rPr lang="en-US" dirty="0"/>
              <a:t>SRAM is called "static" because it doesn't require periodic refreshing to maintain data, unlike DRAM (Dynamic Random Access Memory</a:t>
            </a:r>
            <a:r>
              <a:rPr lang="en-US" dirty="0" smtClean="0"/>
              <a:t>).</a:t>
            </a:r>
          </a:p>
          <a:p>
            <a:r>
              <a:rPr lang="en-US" dirty="0" smtClean="0"/>
              <a:t>SRAM </a:t>
            </a:r>
            <a:r>
              <a:rPr lang="en-US" dirty="0"/>
              <a:t>can be accessed more quickly than DRAM, with access times typically measured in nanoseconds (ns</a:t>
            </a:r>
            <a:r>
              <a:rPr lang="en-US" dirty="0" smtClean="0"/>
              <a:t>).</a:t>
            </a:r>
          </a:p>
          <a:p>
            <a:r>
              <a:rPr lang="en-US" dirty="0"/>
              <a:t>SRAM is more immune to data corruption caused by environmental factors such as temperature and radiation than DRAM</a:t>
            </a:r>
            <a:r>
              <a:rPr lang="en-US" dirty="0" smtClean="0"/>
              <a:t>.</a:t>
            </a:r>
          </a:p>
          <a:p>
            <a:r>
              <a:rPr lang="en-US" dirty="0"/>
              <a:t>SRAM is commonly used in </a:t>
            </a:r>
            <a:r>
              <a:rPr lang="en-US" dirty="0" smtClean="0"/>
              <a:t>microprocessors,</a:t>
            </a:r>
            <a:r>
              <a:rPr lang="en-US" dirty="0"/>
              <a:t> digital circuits that require high-speed, low-latency </a:t>
            </a:r>
            <a:r>
              <a:rPr lang="en-US" dirty="0" smtClean="0"/>
              <a:t>memory.</a:t>
            </a:r>
          </a:p>
          <a:p>
            <a:r>
              <a:rPr lang="en-US" dirty="0"/>
              <a:t>SRAM's access time can be around </a:t>
            </a:r>
            <a:r>
              <a:rPr lang="en-US" dirty="0" smtClean="0"/>
              <a:t>10 </a:t>
            </a:r>
            <a:r>
              <a:rPr lang="en-US" dirty="0"/>
              <a:t>nanoseconds.</a:t>
            </a:r>
            <a:endParaRPr lang="en-US" dirty="0" smtClean="0"/>
          </a:p>
        </p:txBody>
      </p:sp>
    </p:spTree>
    <p:extLst>
      <p:ext uri="{BB962C8B-B14F-4D97-AF65-F5344CB8AC3E}">
        <p14:creationId xmlns:p14="http://schemas.microsoft.com/office/powerpoint/2010/main" val="317325604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306</TotalTime>
  <Words>1317</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Candara</vt:lpstr>
      <vt:lpstr>Consolas</vt:lpstr>
      <vt:lpstr>Tech Computer 16x9</vt:lpstr>
      <vt:lpstr>Group Members</vt:lpstr>
      <vt:lpstr>Content</vt:lpstr>
      <vt:lpstr>Random Access Memory(RAM)</vt:lpstr>
      <vt:lpstr>DRAM</vt:lpstr>
      <vt:lpstr>Types of DRAM</vt:lpstr>
      <vt:lpstr>SDRAM</vt:lpstr>
      <vt:lpstr>DDR SDRAM</vt:lpstr>
      <vt:lpstr>SDRAM Chart</vt:lpstr>
      <vt:lpstr>SRAM</vt:lpstr>
      <vt:lpstr>Read Only Memory(ROM)</vt:lpstr>
      <vt:lpstr>Types of ROM</vt:lpstr>
      <vt:lpstr>Comparison:</vt:lpstr>
      <vt:lpstr>Cache Hit and Cache Miss</vt:lpstr>
      <vt:lpstr>BIOS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Fahad Paracha</dc:creator>
  <cp:lastModifiedBy>Moorche</cp:lastModifiedBy>
  <cp:revision>31</cp:revision>
  <dcterms:created xsi:type="dcterms:W3CDTF">2023-05-04T18:31:37Z</dcterms:created>
  <dcterms:modified xsi:type="dcterms:W3CDTF">2023-05-14T18:51:04Z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