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9" r:id="rId2"/>
    <p:sldId id="256" r:id="rId3"/>
    <p:sldId id="271" r:id="rId4"/>
    <p:sldId id="273" r:id="rId5"/>
    <p:sldId id="275" r:id="rId6"/>
    <p:sldId id="284" r:id="rId7"/>
    <p:sldId id="285" r:id="rId8"/>
    <p:sldId id="289" r:id="rId9"/>
    <p:sldId id="286" r:id="rId10"/>
    <p:sldId id="287" r:id="rId11"/>
    <p:sldId id="290" r:id="rId12"/>
    <p:sldId id="288" r:id="rId13"/>
    <p:sldId id="274" r:id="rId14"/>
    <p:sldId id="291" r:id="rId15"/>
    <p:sldId id="267" r:id="rId16"/>
    <p:sldId id="279" r:id="rId17"/>
    <p:sldId id="261" r:id="rId18"/>
    <p:sldId id="280" r:id="rId19"/>
    <p:sldId id="262" r:id="rId20"/>
    <p:sldId id="263" r:id="rId21"/>
    <p:sldId id="281" r:id="rId22"/>
    <p:sldId id="283" r:id="rId23"/>
    <p:sldId id="264" r:id="rId24"/>
    <p:sldId id="268" r:id="rId25"/>
    <p:sldId id="265" r:id="rId26"/>
    <p:sldId id="282" r:id="rId27"/>
    <p:sldId id="266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20A92-1728-4802-A306-EC2123E7B1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B186F-BAC3-4602-BCFE-5750EC69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3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0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2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AFEAC-9078-4458-94F9-70D3A43DE78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36D2-7B06-4086-B93D-A078E7A7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9"/>
            <a:ext cx="12192000" cy="6861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54" y="1071153"/>
            <a:ext cx="10361416" cy="442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0"/>
            <a:ext cx="12192000" cy="6854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00100" y="1449355"/>
            <a:ext cx="10045700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What is 8086 Microprocessor? Definition, Block Diagram of Architecture and  Working of 8086 Microprocessor - Electronics De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596901"/>
            <a:ext cx="10223500" cy="55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4856" y="506128"/>
            <a:ext cx="15375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8086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83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0"/>
            <a:ext cx="12192000" cy="6854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00100" y="1449355"/>
            <a:ext cx="10045700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647700"/>
            <a:ext cx="5562600" cy="560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1700" y="647700"/>
            <a:ext cx="180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8086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54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0"/>
            <a:ext cx="12192000" cy="6854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00100" y="1449355"/>
            <a:ext cx="10045700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0875" y="526025"/>
            <a:ext cx="561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8088 </a:t>
            </a:r>
            <a:r>
              <a:rPr lang="en-US" sz="3600" b="1" u="sng" dirty="0"/>
              <a:t>MICROPROCESSOR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1318327"/>
            <a:ext cx="10248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The 8088 is a microprocessor introduced by Intel in 1979 as a variant of the 8086.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It is a 16-bit processor, but with an 8-bit external data bus, which makes it compatible with lower-cost 8-bit systems.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The 8088 operates at a clock speed of 5 MHz, similar to the 8086.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It has a 16-bit internal architecture, including 16-bit registers and a 20-bit address bus like the 8086.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 smtClean="0"/>
              <a:t>It </a:t>
            </a:r>
            <a:r>
              <a:rPr lang="en-US" sz="2000" b="1" dirty="0"/>
              <a:t>uses a multiplexed address and data bus, meaning that the same pins are used for both address and data transfer, which simplifies system design.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The 8088 features four segment registers (CS, DS, SS, and ES) similar to the 8086.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It supports the same instruction set as the 8086, including various addressing modes and a wide range of instructions.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Due to its compatibility with 8-bit systems, the 8088 was widely adopted in early personal computers, including the original IBM PC released in 1981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05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5900"/>
            <a:ext cx="93091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80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194" name="Picture 2" descr="Design of Microprocessor-Based Systems Hardware Detail of Intel 8088 Dr.  Esam Al_Qaralleh CE Department Princess Sumaya University for Technology. -  ppt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279400"/>
            <a:ext cx="9372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4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60960"/>
            <a:ext cx="12192000" cy="6867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336869" y="533368"/>
            <a:ext cx="7916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u="sng" dirty="0" smtClean="0">
                <a:latin typeface="Broadway" panose="04040905080B02020502" pitchFamily="82" charset="0"/>
              </a:rPr>
              <a:t>Buses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777" y="2355576"/>
            <a:ext cx="106244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u="sng" dirty="0">
                <a:latin typeface="Arial Black" panose="020B0A04020102020204" pitchFamily="34" charset="0"/>
              </a:rPr>
              <a:t>What Is Bus?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A bus is a link between components or devices connected to a computer. </a:t>
            </a:r>
          </a:p>
          <a:p>
            <a:r>
              <a:rPr lang="en-US" sz="3200" b="1" i="1" dirty="0">
                <a:latin typeface="Arial Narrow" panose="020B0606020202030204" pitchFamily="34" charset="0"/>
              </a:rPr>
              <a:t>For example</a:t>
            </a:r>
            <a:r>
              <a:rPr lang="en-US" sz="3200" dirty="0">
                <a:latin typeface="Arial Narrow" panose="020B0606020202030204" pitchFamily="34" charset="0"/>
              </a:rPr>
              <a:t>, a bus carries data between a CPU and the system memory via the motherboard.</a:t>
            </a:r>
          </a:p>
        </p:txBody>
      </p:sp>
    </p:spTree>
    <p:extLst>
      <p:ext uri="{BB962C8B-B14F-4D97-AF65-F5344CB8AC3E}">
        <p14:creationId xmlns:p14="http://schemas.microsoft.com/office/powerpoint/2010/main" val="56319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1817" y="775063"/>
            <a:ext cx="105373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Arial Black" panose="020B0A04020102020204" pitchFamily="34" charset="0"/>
              </a:rPr>
              <a:t>Why </a:t>
            </a:r>
            <a:r>
              <a:rPr lang="en-US" sz="2800" u="sng" dirty="0">
                <a:latin typeface="Arial Black" panose="020B0A04020102020204" pitchFamily="34" charset="0"/>
              </a:rPr>
              <a:t>We Use </a:t>
            </a:r>
            <a:r>
              <a:rPr lang="en-US" sz="2800" u="sng" dirty="0" smtClean="0">
                <a:latin typeface="Arial Black" panose="020B0A04020102020204" pitchFamily="34" charset="0"/>
              </a:rPr>
              <a:t>Buses?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Buses are used to send control signals and data between the processor and other components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endParaRPr lang="en-US" sz="32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u="sng" dirty="0" smtClean="0">
                <a:latin typeface="Arial Black" panose="020B0A04020102020204" pitchFamily="34" charset="0"/>
              </a:rPr>
              <a:t>Diagram of Bus:</a:t>
            </a:r>
            <a:endParaRPr lang="en-US" sz="3200" u="sng" dirty="0">
              <a:latin typeface="Arial Black" panose="020B0A04020102020204" pitchFamily="34" charset="0"/>
            </a:endParaRPr>
          </a:p>
          <a:p>
            <a:endParaRPr lang="en-US" sz="3200" dirty="0" smtClean="0">
              <a:latin typeface="Arial Narrow" panose="020B0606020202030204" pitchFamily="34" charset="0"/>
            </a:endParaRPr>
          </a:p>
          <a:p>
            <a:endParaRPr lang="en-US" sz="2800" u="sng" dirty="0">
              <a:latin typeface="Arial Black" panose="020B0A0402010202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3909" r="2694" b="1990"/>
          <a:stretch/>
        </p:blipFill>
        <p:spPr>
          <a:xfrm>
            <a:off x="5255623" y="2831242"/>
            <a:ext cx="5699760" cy="3343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09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757424" y="797510"/>
            <a:ext cx="56257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Arial Black" panose="020B0A04020102020204" pitchFamily="34" charset="0"/>
              </a:rPr>
              <a:t>Control Bus: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Narrow" panose="020B0606020202030204" pitchFamily="34" charset="0"/>
              </a:rPr>
              <a:t>The control bus is a communication pathway used by the Central Processing Unit (CPU) of a computer system to send and receive control signals to and from other components such as memory and input/output devices.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Narrow" panose="020B0606020202030204" pitchFamily="34" charset="0"/>
              </a:rPr>
              <a:t> The control bus consists of a group of wires that carry control signals such as read, write, and interrupt requests.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60" y="3043563"/>
            <a:ext cx="5121084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14103" y="627017"/>
            <a:ext cx="10737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Arial Black" panose="020B0A04020102020204" pitchFamily="34" charset="0"/>
              </a:rPr>
              <a:t>Block Diagram Of Control </a:t>
            </a:r>
            <a:r>
              <a:rPr lang="en-US" sz="2800" u="sng" dirty="0">
                <a:latin typeface="Arial Black" panose="020B0A04020102020204" pitchFamily="34" charset="0"/>
              </a:rPr>
              <a:t>Bus</a:t>
            </a:r>
            <a:r>
              <a:rPr lang="en-US" sz="2800" u="sng" dirty="0" smtClean="0">
                <a:latin typeface="Arial Black" panose="020B0A04020102020204" pitchFamily="34" charset="0"/>
              </a:rPr>
              <a:t>:</a:t>
            </a:r>
          </a:p>
          <a:p>
            <a:endParaRPr lang="en-US" sz="2800" u="sng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20" y="1463448"/>
            <a:ext cx="4219953" cy="44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9086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14401" y="827313"/>
            <a:ext cx="102064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Working Of Control </a:t>
            </a:r>
            <a:r>
              <a:rPr lang="en-US" sz="3200" u="sng" dirty="0">
                <a:latin typeface="Arial Black" panose="020B0A04020102020204" pitchFamily="34" charset="0"/>
              </a:rPr>
              <a:t>Bus</a:t>
            </a:r>
            <a:r>
              <a:rPr lang="en-US" sz="3200" u="sng" dirty="0" smtClean="0">
                <a:latin typeface="Arial Black" panose="020B0A04020102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Arial Narrow" panose="020B0606020202030204" pitchFamily="34" charset="0"/>
              </a:rPr>
              <a:t>The control bus plays a crucial role in coordinating the activities of the different components of a computer system.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Arial Narrow" panose="020B0606020202030204" pitchFamily="34" charset="0"/>
              </a:rPr>
              <a:t>When the CPU wants to perform an operation such as reading or writing data to memory, it sends a control signal over the control bus to the memory controller indicating the type of operation it wants to perform.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Arial Narrow" panose="020B0606020202030204" pitchFamily="34" charset="0"/>
              </a:rPr>
              <a:t>The memory controller then responds by sending a signal indicating whether the operation was successful or not.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"/>
            <a:ext cx="12192000" cy="6867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332411" y="731520"/>
            <a:ext cx="985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2826"/>
            <a:ext cx="4945809" cy="34216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733" y="722252"/>
            <a:ext cx="47722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rial Black" panose="020B0A04020102020204" pitchFamily="34" charset="0"/>
              </a:rPr>
              <a:t>Presentation Topic: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Arial Narrow" panose="020B0606020202030204" pitchFamily="34" charset="0"/>
              </a:rPr>
              <a:t>Working Or Functionality Of: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IBM Iapx-8088 Microprocessor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Control Bus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Data Bus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Address Bus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733" y="3100263"/>
            <a:ext cx="4772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 Black" panose="020B0A04020102020204" pitchFamily="34" charset="0"/>
              </a:rPr>
              <a:t>Group Members: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Narrow" panose="020B0606020202030204" pitchFamily="34" charset="0"/>
              </a:rPr>
              <a:t>MARIAM KHALIL        {21-ARID-439}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Narrow" panose="020B0606020202030204" pitchFamily="34" charset="0"/>
              </a:rPr>
              <a:t>M. SARIB RASHID     {21-ARID-472}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Narrow" panose="020B0606020202030204" pitchFamily="34" charset="0"/>
              </a:rPr>
              <a:t>SAHADAT ALI SHAH  {21-ARID-519}</a:t>
            </a:r>
          </a:p>
        </p:txBody>
      </p:sp>
    </p:spTree>
    <p:extLst>
      <p:ext uri="{BB962C8B-B14F-4D97-AF65-F5344CB8AC3E}">
        <p14:creationId xmlns:p14="http://schemas.microsoft.com/office/powerpoint/2010/main" val="268926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888275" y="731519"/>
            <a:ext cx="1041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Arial Black" panose="020B0A04020102020204" pitchFamily="34" charset="0"/>
              </a:rPr>
              <a:t>Data Bus:</a:t>
            </a:r>
            <a:endParaRPr lang="en-US" sz="2800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75" y="1167654"/>
            <a:ext cx="5669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Arial Narrow" panose="020B0606020202030204" pitchFamily="34" charset="0"/>
              </a:rPr>
              <a:t>The data bus is another communication pathway in a computer system that is responsible for transmitting data between the CPU, memory, and input/output </a:t>
            </a:r>
            <a:r>
              <a:rPr lang="en-US" sz="3200" dirty="0" smtClean="0">
                <a:latin typeface="Arial Narrow" panose="020B0606020202030204" pitchFamily="34" charset="0"/>
              </a:rPr>
              <a:t>devices.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Arial Narrow" panose="020B0606020202030204" pitchFamily="34" charset="0"/>
              </a:rPr>
              <a:t> The data bus is a set of wires that carry data in the form of binary digits (bits).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55" y="1585665"/>
            <a:ext cx="4697900" cy="32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96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836023" y="670560"/>
            <a:ext cx="1058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Arial Black" panose="020B0A04020102020204" pitchFamily="34" charset="0"/>
              </a:rPr>
              <a:t>Internal View Of Data </a:t>
            </a:r>
            <a:r>
              <a:rPr lang="en-US" sz="2800" u="sng" dirty="0">
                <a:latin typeface="Arial Black" panose="020B0A04020102020204" pitchFamily="34" charset="0"/>
              </a:rPr>
              <a:t>Bus: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25" y="1193780"/>
            <a:ext cx="5313712" cy="4954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364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982" y="705394"/>
            <a:ext cx="1009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u="sng" dirty="0">
                <a:latin typeface="Arial Black" panose="020B0A04020102020204" pitchFamily="34" charset="0"/>
              </a:rPr>
              <a:t>Block Diagram Of </a:t>
            </a:r>
            <a:r>
              <a:rPr lang="en-US" sz="2800" u="sng" dirty="0" smtClean="0">
                <a:latin typeface="Arial Black" panose="020B0A04020102020204" pitchFamily="34" charset="0"/>
              </a:rPr>
              <a:t>Data </a:t>
            </a:r>
            <a:r>
              <a:rPr lang="en-US" sz="2800" u="sng" dirty="0">
                <a:latin typeface="Arial Black" panose="020B0A04020102020204" pitchFamily="34" charset="0"/>
              </a:rPr>
              <a:t>Bus: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95" y="1506584"/>
            <a:ext cx="3526972" cy="448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001487" y="805285"/>
            <a:ext cx="95794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Working Of Data </a:t>
            </a:r>
            <a:r>
              <a:rPr lang="en-US" sz="3200" u="sng" dirty="0">
                <a:latin typeface="Arial Black" panose="020B0A04020102020204" pitchFamily="34" charset="0"/>
              </a:rPr>
              <a:t>Bus</a:t>
            </a:r>
            <a:r>
              <a:rPr lang="en-US" sz="3200" u="sng" dirty="0" smtClean="0">
                <a:latin typeface="Arial Black" panose="020B0A04020102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 Narrow" panose="020B0606020202030204" pitchFamily="34" charset="0"/>
              </a:rPr>
              <a:t>When the CPU wants to read data from memory or an input/output device, it sends a memory address over the address bus, which specifies the location of the data</a:t>
            </a:r>
            <a:r>
              <a:rPr lang="en-US" sz="3600" dirty="0" smtClean="0">
                <a:latin typeface="Arial Narrow" panose="020B0606020202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 Narrow" panose="020B0606020202030204" pitchFamily="34" charset="0"/>
              </a:rPr>
              <a:t>The memory or input/output device responds by sending the requested data over the data bus to the CPU</a:t>
            </a:r>
            <a:r>
              <a:rPr lang="en-US" sz="3600" dirty="0" smtClean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960" cy="6861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018902" y="870858"/>
            <a:ext cx="9370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 Narrow" panose="020B0606020202030204" pitchFamily="34" charset="0"/>
              </a:rPr>
              <a:t>Similarly, when the CPU wants to write data to memory or an input/output device, it sends the data over the data bus to the memory or input/output device.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 Narrow" panose="020B0606020202030204" pitchFamily="34" charset="0"/>
              </a:rPr>
              <a:t> The memory or input/output device stores the data at the specified memory location.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44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870857" y="838419"/>
            <a:ext cx="6557554" cy="5562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Arial Black" panose="020B0A04020102020204" pitchFamily="34" charset="0"/>
              </a:rPr>
              <a:t>Address Bus: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latin typeface="Arial Narrow" panose="020B0606020202030204" pitchFamily="34" charset="0"/>
              </a:rPr>
              <a:t>address bus is a communication pathway in a computer system that is responsible for transmitting memory addresses from the CPU to memory and input/output devices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Arial Narrow" panose="020B0606020202030204" pitchFamily="34" charset="0"/>
              </a:rPr>
              <a:t> The address bus consists of a set of wires that carry the memory addresses, which specify the location of data in memory or input/output devices.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66" y="2206896"/>
            <a:ext cx="3850413" cy="20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818606" y="653143"/>
            <a:ext cx="10702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Arial Black" panose="020B0A04020102020204" pitchFamily="34" charset="0"/>
              </a:rPr>
              <a:t>Diagram Of Address </a:t>
            </a:r>
            <a:r>
              <a:rPr lang="en-US" sz="2800" u="sng" dirty="0">
                <a:latin typeface="Arial Black" panose="020B0A04020102020204" pitchFamily="34" charset="0"/>
              </a:rPr>
              <a:t>Bus: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2606" r="3255" b="2604"/>
          <a:stretch/>
        </p:blipFill>
        <p:spPr>
          <a:xfrm>
            <a:off x="3100251" y="1489165"/>
            <a:ext cx="5712824" cy="44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809898" y="914399"/>
            <a:ext cx="98668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Arial Black" panose="020B0A04020102020204" pitchFamily="34" charset="0"/>
              </a:rPr>
              <a:t>Working Of Address </a:t>
            </a:r>
            <a:r>
              <a:rPr lang="en-US" sz="2800" u="sng" dirty="0">
                <a:latin typeface="Arial Black" panose="020B0A04020102020204" pitchFamily="34" charset="0"/>
              </a:rPr>
              <a:t>Bus</a:t>
            </a:r>
            <a:r>
              <a:rPr lang="en-US" sz="2800" u="sng" dirty="0" smtClean="0">
                <a:latin typeface="Arial Black" panose="020B0A04020102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 Narrow" panose="020B0606020202030204" pitchFamily="34" charset="0"/>
              </a:rPr>
              <a:t>When the CPU wants to read or write data, it sends the memory address over the address bus to the memory or input/output device</a:t>
            </a:r>
            <a:r>
              <a:rPr lang="en-US" sz="3600" dirty="0" smtClean="0">
                <a:latin typeface="Arial Narrow" panose="020B0606020202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 Narrow" panose="020B0606020202030204" pitchFamily="34" charset="0"/>
              </a:rPr>
              <a:t>The memory or input/output device then responds by sending the requested data over the data bus to the CPU or by receiving the data sent by the CPU.</a:t>
            </a:r>
          </a:p>
        </p:txBody>
      </p:sp>
    </p:spTree>
    <p:extLst>
      <p:ext uri="{BB962C8B-B14F-4D97-AF65-F5344CB8AC3E}">
        <p14:creationId xmlns:p14="http://schemas.microsoft.com/office/powerpoint/2010/main" val="37555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67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2734" r="1782" b="9102"/>
          <a:stretch/>
        </p:blipFill>
        <p:spPr>
          <a:xfrm>
            <a:off x="2749478" y="638990"/>
            <a:ext cx="6868850" cy="54308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5451566" y="2647406"/>
            <a:ext cx="3370217" cy="24209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5451566" y="3239589"/>
            <a:ext cx="2351314" cy="1828800"/>
          </a:xfrm>
          <a:prstGeom prst="rtTriangl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6461760" y="3152503"/>
            <a:ext cx="2360023" cy="1915886"/>
          </a:xfrm>
          <a:custGeom>
            <a:avLst/>
            <a:gdLst>
              <a:gd name="connsiteX0" fmla="*/ 0 w 1245326"/>
              <a:gd name="connsiteY0" fmla="*/ 1524000 h 1524000"/>
              <a:gd name="connsiteX1" fmla="*/ 622663 w 1245326"/>
              <a:gd name="connsiteY1" fmla="*/ 0 h 1524000"/>
              <a:gd name="connsiteX2" fmla="*/ 1245326 w 1245326"/>
              <a:gd name="connsiteY2" fmla="*/ 1524000 h 1524000"/>
              <a:gd name="connsiteX3" fmla="*/ 0 w 1245326"/>
              <a:gd name="connsiteY3" fmla="*/ 1524000 h 1524000"/>
              <a:gd name="connsiteX0" fmla="*/ 0 w 1245326"/>
              <a:gd name="connsiteY0" fmla="*/ 1837508 h 1837508"/>
              <a:gd name="connsiteX1" fmla="*/ 1223554 w 1245326"/>
              <a:gd name="connsiteY1" fmla="*/ 0 h 1837508"/>
              <a:gd name="connsiteX2" fmla="*/ 1245326 w 1245326"/>
              <a:gd name="connsiteY2" fmla="*/ 1837508 h 1837508"/>
              <a:gd name="connsiteX3" fmla="*/ 0 w 1245326"/>
              <a:gd name="connsiteY3" fmla="*/ 1837508 h 1837508"/>
              <a:gd name="connsiteX0" fmla="*/ 0 w 1262743"/>
              <a:gd name="connsiteY0" fmla="*/ 1837508 h 1863633"/>
              <a:gd name="connsiteX1" fmla="*/ 1223554 w 1262743"/>
              <a:gd name="connsiteY1" fmla="*/ 0 h 1863633"/>
              <a:gd name="connsiteX2" fmla="*/ 1262743 w 1262743"/>
              <a:gd name="connsiteY2" fmla="*/ 1863633 h 1863633"/>
              <a:gd name="connsiteX3" fmla="*/ 0 w 1262743"/>
              <a:gd name="connsiteY3" fmla="*/ 1837508 h 1863633"/>
              <a:gd name="connsiteX0" fmla="*/ 0 w 1245326"/>
              <a:gd name="connsiteY0" fmla="*/ 1898468 h 1898468"/>
              <a:gd name="connsiteX1" fmla="*/ 1206137 w 1245326"/>
              <a:gd name="connsiteY1" fmla="*/ 0 h 1898468"/>
              <a:gd name="connsiteX2" fmla="*/ 1245326 w 1245326"/>
              <a:gd name="connsiteY2" fmla="*/ 1863633 h 1898468"/>
              <a:gd name="connsiteX3" fmla="*/ 0 w 1245326"/>
              <a:gd name="connsiteY3" fmla="*/ 1898468 h 1898468"/>
              <a:gd name="connsiteX0" fmla="*/ 0 w 1236617"/>
              <a:gd name="connsiteY0" fmla="*/ 1898468 h 1898468"/>
              <a:gd name="connsiteX1" fmla="*/ 1206137 w 1236617"/>
              <a:gd name="connsiteY1" fmla="*/ 0 h 1898468"/>
              <a:gd name="connsiteX2" fmla="*/ 1236617 w 1236617"/>
              <a:gd name="connsiteY2" fmla="*/ 1881050 h 1898468"/>
              <a:gd name="connsiteX3" fmla="*/ 0 w 1236617"/>
              <a:gd name="connsiteY3" fmla="*/ 1898468 h 1898468"/>
              <a:gd name="connsiteX0" fmla="*/ 0 w 1245325"/>
              <a:gd name="connsiteY0" fmla="*/ 1898468 h 1898468"/>
              <a:gd name="connsiteX1" fmla="*/ 1206137 w 1245325"/>
              <a:gd name="connsiteY1" fmla="*/ 0 h 1898468"/>
              <a:gd name="connsiteX2" fmla="*/ 1245325 w 1245325"/>
              <a:gd name="connsiteY2" fmla="*/ 1898467 h 1898468"/>
              <a:gd name="connsiteX3" fmla="*/ 0 w 1245325"/>
              <a:gd name="connsiteY3" fmla="*/ 1898468 h 1898468"/>
              <a:gd name="connsiteX0" fmla="*/ 0 w 2002971"/>
              <a:gd name="connsiteY0" fmla="*/ 1907177 h 1907177"/>
              <a:gd name="connsiteX1" fmla="*/ 1963783 w 2002971"/>
              <a:gd name="connsiteY1" fmla="*/ 0 h 1907177"/>
              <a:gd name="connsiteX2" fmla="*/ 2002971 w 2002971"/>
              <a:gd name="connsiteY2" fmla="*/ 1898467 h 1907177"/>
              <a:gd name="connsiteX3" fmla="*/ 0 w 2002971"/>
              <a:gd name="connsiteY3" fmla="*/ 1907177 h 1907177"/>
              <a:gd name="connsiteX0" fmla="*/ 0 w 2403565"/>
              <a:gd name="connsiteY0" fmla="*/ 1907177 h 1907177"/>
              <a:gd name="connsiteX1" fmla="*/ 2364377 w 2403565"/>
              <a:gd name="connsiteY1" fmla="*/ 0 h 1907177"/>
              <a:gd name="connsiteX2" fmla="*/ 2403565 w 2403565"/>
              <a:gd name="connsiteY2" fmla="*/ 1898467 h 1907177"/>
              <a:gd name="connsiteX3" fmla="*/ 0 w 2403565"/>
              <a:gd name="connsiteY3" fmla="*/ 1907177 h 1907177"/>
              <a:gd name="connsiteX0" fmla="*/ 0 w 2403565"/>
              <a:gd name="connsiteY0" fmla="*/ 1915926 h 1915926"/>
              <a:gd name="connsiteX1" fmla="*/ 2399594 w 2403565"/>
              <a:gd name="connsiteY1" fmla="*/ 0 h 1915926"/>
              <a:gd name="connsiteX2" fmla="*/ 2403565 w 2403565"/>
              <a:gd name="connsiteY2" fmla="*/ 1907216 h 1915926"/>
              <a:gd name="connsiteX3" fmla="*/ 0 w 2403565"/>
              <a:gd name="connsiteY3" fmla="*/ 1915926 h 19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565" h="1915926">
                <a:moveTo>
                  <a:pt x="0" y="1915926"/>
                </a:moveTo>
                <a:lnTo>
                  <a:pt x="2399594" y="0"/>
                </a:lnTo>
                <a:cubicBezTo>
                  <a:pt x="2400918" y="635739"/>
                  <a:pt x="2402241" y="1271477"/>
                  <a:pt x="2403565" y="1907216"/>
                </a:cubicBezTo>
                <a:lnTo>
                  <a:pt x="0" y="191592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1653" y="2833500"/>
            <a:ext cx="316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 YOU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7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6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2149" y="714103"/>
            <a:ext cx="100235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Arial Black" panose="020B0A04020102020204" pitchFamily="34" charset="0"/>
              </a:rPr>
              <a:t>What Is Microprocessor?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An integrated circuit that contains all the functions of a central processing unit of a computer.</a:t>
            </a:r>
          </a:p>
          <a:p>
            <a:endParaRPr lang="en-US" sz="28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Arial Black" panose="020B0A04020102020204" pitchFamily="34" charset="0"/>
              </a:rPr>
              <a:t>Why We Use </a:t>
            </a:r>
            <a:r>
              <a:rPr lang="en-US" sz="2800" u="sng" dirty="0">
                <a:latin typeface="Arial Black" panose="020B0A04020102020204" pitchFamily="34" charset="0"/>
              </a:rPr>
              <a:t>Microprocessor</a:t>
            </a:r>
            <a:r>
              <a:rPr lang="en-US" sz="2800" u="sng" dirty="0" smtClean="0">
                <a:latin typeface="Arial Black" panose="020B0A04020102020204" pitchFamily="34" charset="0"/>
              </a:rPr>
              <a:t>?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It can function as the “brain” of a personal desktop computer. A computer's microprocessor performs arithmetic and logic operations, provides temporary memory storage, and times and regulates all elements of the computer system.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748937" y="687978"/>
            <a:ext cx="1069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u="sng" dirty="0" smtClean="0">
                <a:latin typeface="Arial Black" panose="020B0A04020102020204" pitchFamily="34" charset="0"/>
              </a:rPr>
              <a:t>Comparison between Microprocessors:</a:t>
            </a:r>
            <a:endParaRPr lang="en-US" sz="2800" u="sng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48" y="1315265"/>
            <a:ext cx="9758363" cy="4484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67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09"/>
            <a:ext cx="12192000" cy="6854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52" y="1177426"/>
            <a:ext cx="8974591" cy="3986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4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10"/>
            <a:ext cx="12192000" cy="6854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090246" y="621323"/>
            <a:ext cx="7643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u="sng" dirty="0" smtClean="0"/>
              <a:t>8085 MICROPROCESSOR</a:t>
            </a:r>
            <a:endParaRPr lang="en-US" sz="4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03385" y="1711570"/>
            <a:ext cx="10480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The 8085 is an 8-bit microprocessor introduced by Intel in 1976.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It is part of the MCS-85 family and is considered a successor to the 8080/8080A microprocessor.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The 8085 operates at a clock speed of up to 3 MHz and has an 8-bit data bus and a 16-bit address bus.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It supports a maximum of 64 KB of memory through its memory addressing capabilities.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The 8085 uses a single accumulator (A) along with six general-purpose registers (B, C, D, E, H, and L) to perform arithmetic and logical operations.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It features various flags to indicate the status of operations, including carry, zero, sign, parity, and auxiliary carry.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The 8085 incorporates a variety of instructions for data manipulation, arithmetic and logical operations, branching, and I/O operations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91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0"/>
            <a:ext cx="12192000" cy="6854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801655"/>
            <a:ext cx="94996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0"/>
            <a:ext cx="12192000" cy="6854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146" name="Picture 2" descr="8085 Pin Diagram in Microprocessor - Use My No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98500"/>
            <a:ext cx="875030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0"/>
            <a:ext cx="12192000" cy="6854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3556000" y="783372"/>
            <a:ext cx="530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 smtClean="0"/>
              <a:t>8086 </a:t>
            </a:r>
            <a:r>
              <a:rPr lang="en-US" sz="3600" b="1" i="1" u="sng" dirty="0"/>
              <a:t>MICROPROCESSOR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1449355"/>
            <a:ext cx="10045700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1481187"/>
            <a:ext cx="105791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The 8086 is a 16-bit microprocessor introduced by Intel in 1978.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</a:t>
            </a:r>
            <a:r>
              <a:rPr lang="en-US" sz="2000" b="1" dirty="0"/>
              <a:t>8086 operates at a clock speed of 5 </a:t>
            </a:r>
            <a:r>
              <a:rPr lang="en-US" sz="2000" b="1" dirty="0" err="1" smtClean="0"/>
              <a:t>MHz.</a:t>
            </a:r>
            <a:endParaRPr lang="en-US" sz="2000" b="1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 smtClean="0"/>
              <a:t>It has 16-bit </a:t>
            </a:r>
            <a:r>
              <a:rPr lang="en-US" sz="2000" b="1" dirty="0"/>
              <a:t>data bus and a 20-bit address bus.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It supports a maximum of 1 MB of memory through its segmented memory model.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The 8086 uses a complex instruction set architecture (CISC) with a wide range of instructions and addressing modes.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It has 14 general-purpose registers, including the AX, BX, CX, DX, SI, DI, BP, and SP registers.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The 8086 features four segment registers: CS (code segment), DS (data segment), SS (stack segment), and ES (extra segment).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/>
              <a:t>It supports both real mode and protected mode operation. In real mode, the processor operates similarly to its predecessors, while in protected mode, it provides memory protection and multitasking capabilities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72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613</TotalTime>
  <Words>1099</Words>
  <Application>Microsoft Office PowerPoint</Application>
  <PresentationFormat>Widescreen</PresentationFormat>
  <Paragraphs>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Algerian</vt:lpstr>
      <vt:lpstr>Arial</vt:lpstr>
      <vt:lpstr>Arial Black</vt:lpstr>
      <vt:lpstr>Arial Narrow</vt:lpstr>
      <vt:lpstr>Broadway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stars</cp:lastModifiedBy>
  <cp:revision>56</cp:revision>
  <dcterms:created xsi:type="dcterms:W3CDTF">2023-04-30T14:01:22Z</dcterms:created>
  <dcterms:modified xsi:type="dcterms:W3CDTF">2023-05-15T19:23:24Z</dcterms:modified>
</cp:coreProperties>
</file>