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289" r:id="rId3"/>
    <p:sldId id="290" r:id="rId4"/>
    <p:sldId id="291" r:id="rId5"/>
    <p:sldId id="292" r:id="rId6"/>
    <p:sldId id="293" r:id="rId7"/>
    <p:sldId id="294" r:id="rId8"/>
    <p:sldId id="295" r:id="rId9"/>
    <p:sldId id="296" r:id="rId10"/>
    <p:sldId id="29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9729A-1E81-4278-A90C-1C201D45B30D}" v="1255" dt="2023-05-10T10:34:34.740"/>
    <p1510:client id="{CE1EED14-D06F-4755-89D0-CF6AACEA1CE5}" v="12" dt="2023-05-13T07:14:00.531"/>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4" autoAdjust="0"/>
    <p:restoredTop sz="94879" autoAdjust="0"/>
  </p:normalViewPr>
  <p:slideViewPr>
    <p:cSldViewPr snapToGrid="0">
      <p:cViewPr>
        <p:scale>
          <a:sx n="100" d="100"/>
          <a:sy n="100" d="100"/>
        </p:scale>
        <p:origin x="3168" y="12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5/13/2023</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solidFill>
                  <a:schemeClr val="accent1">
                    <a:lumMod val="75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5">
                    <a:lumMod val="50000"/>
                  </a:schemeClr>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p:nvPr>
        </p:nvSpPr>
        <p:spPr>
          <a:xfrm>
            <a:off x="6952488" y="950976"/>
            <a:ext cx="5239512" cy="4965192"/>
          </a:xfrm>
          <a:prstGeom prst="rect">
            <a:avLst/>
          </a:prstGeom>
        </p:spPr>
        <p:txBody>
          <a:bodyPr anchor="ctr"/>
          <a:lstStyle>
            <a:lvl1pPr marL="0" indent="0" algn="ctr">
              <a:buNone/>
              <a:defRPr spc="400" baseline="0"/>
            </a:lvl1pPr>
          </a:lstStyle>
          <a:p>
            <a:endParaRPr lang="en-US" dirty="0"/>
          </a:p>
        </p:txBody>
      </p:sp>
      <p:sp>
        <p:nvSpPr>
          <p:cNvPr id="5" name="Text Placeholder 3">
            <a:extLst>
              <a:ext uri="{FF2B5EF4-FFF2-40B4-BE49-F238E27FC236}">
                <a16:creationId xmlns:a16="http://schemas.microsoft.com/office/drawing/2014/main" id="{6EEBC2D4-4F41-249E-7141-E0E12113CEBC}"/>
              </a:ext>
            </a:extLst>
          </p:cNvPr>
          <p:cNvSpPr>
            <a:spLocks noGrp="1"/>
          </p:cNvSpPr>
          <p:nvPr>
            <p:ph type="body" sz="quarter" idx="12"/>
          </p:nvPr>
        </p:nvSpPr>
        <p:spPr>
          <a:xfrm>
            <a:off x="5572346" y="0"/>
            <a:ext cx="2895600" cy="6858000"/>
          </a:xfrm>
          <a:prstGeom prst="rect">
            <a:avLst/>
          </a:prstGeom>
          <a:solidFill>
            <a:schemeClr val="accent1">
              <a:alpha val="50000"/>
            </a:scheme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8060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1">
                    <a:lumMod val="75000"/>
                  </a:schemeClr>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p:nvPr>
        </p:nvSpPr>
        <p:spPr>
          <a:xfrm>
            <a:off x="0" y="0"/>
            <a:ext cx="12192000" cy="2051050"/>
          </a:xfrm>
          <a:prstGeom prst="rect">
            <a:avLst/>
          </a:prstGeom>
        </p:spPr>
        <p:txBody>
          <a:bodyPr anchor="ctr"/>
          <a:lstStyle>
            <a:lvl1pPr marL="0" indent="0" algn="ctr">
              <a:buNone/>
              <a:defRPr spc="400" baseline="0"/>
            </a:lvl1pPr>
          </a:lstStyle>
          <a:p>
            <a:endParaRPr lang="en-US" dirty="0"/>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nchor="ctr"/>
          <a:lstStyle>
            <a:lvl1pPr marL="285750" indent="-285750" algn="l">
              <a:lnSpc>
                <a:spcPct val="150000"/>
              </a:lnSpc>
              <a:spcBef>
                <a:spcPts val="0"/>
              </a:spcBef>
              <a:buFont typeface="Arial" panose="020B0604020202020204" pitchFamily="34" charset="0"/>
              <a:buChar char="•"/>
              <a:defRPr sz="16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220C40-4EC0-BFB1-D615-1455BA15A088}"/>
              </a:ext>
              <a:ext uri="{C183D7F6-B498-43B3-948B-1728B52AA6E4}">
                <adec:decorative xmlns:adec="http://schemas.microsoft.com/office/drawing/2017/decorative" val="1"/>
              </a:ext>
            </a:extLst>
          </p:cNvPr>
          <p:cNvSpPr/>
          <p:nvPr userDrawn="1"/>
        </p:nvSpPr>
        <p:spPr>
          <a:xfrm>
            <a:off x="0" y="0"/>
            <a:ext cx="12192000" cy="3684897"/>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3"/>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2075688"/>
            <a:ext cx="2251564" cy="498496"/>
          </a:xfrm>
          <a:prstGeom prst="rect">
            <a:avLst/>
          </a:prstGeom>
        </p:spPr>
        <p:txBody>
          <a:bodyPr anchor="b"/>
          <a:lstStyle>
            <a:lvl1pPr marL="0" indent="0" algn="ctr">
              <a:buNone/>
              <a:defRPr sz="1600" cap="all" baseline="0">
                <a:solidFill>
                  <a:schemeClr val="accent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578608"/>
            <a:ext cx="2251564" cy="310896"/>
          </a:xfrm>
          <a:prstGeom prst="rect">
            <a:avLst/>
          </a:prstGeom>
        </p:spPr>
        <p:txBody>
          <a:bodyPr anchor="t"/>
          <a:lstStyle>
            <a:lvl1pPr marL="0" indent="0" algn="ctr">
              <a:lnSpc>
                <a:spcPct val="114000"/>
              </a:lnSpc>
              <a:spcBef>
                <a:spcPts val="0"/>
              </a:spcBef>
              <a:buNone/>
              <a:defRPr sz="1200" spc="50" baseline="0">
                <a:solidFill>
                  <a:schemeClr val="accent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2075688"/>
            <a:ext cx="2251564" cy="498496"/>
          </a:xfrm>
          <a:prstGeom prst="rect">
            <a:avLst/>
          </a:prstGeom>
        </p:spPr>
        <p:txBody>
          <a:bodyPr anchor="b"/>
          <a:lstStyle>
            <a:lvl1pPr marL="0" indent="0" algn="ctr">
              <a:buNone/>
              <a:defRPr sz="1600" cap="all" baseline="0">
                <a:solidFill>
                  <a:schemeClr val="accent5">
                    <a:lumMod val="50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578608"/>
            <a:ext cx="2251564" cy="310896"/>
          </a:xfrm>
          <a:prstGeom prst="rect">
            <a:avLst/>
          </a:prstGeom>
        </p:spPr>
        <p:txBody>
          <a:bodyPr anchor="t"/>
          <a:lstStyle>
            <a:lvl1pPr marL="0" indent="0" algn="ctr">
              <a:lnSpc>
                <a:spcPct val="114000"/>
              </a:lnSpc>
              <a:spcBef>
                <a:spcPts val="0"/>
              </a:spcBef>
              <a:buNone/>
              <a:defRPr sz="1200" spc="50" baseline="0">
                <a:solidFill>
                  <a:schemeClr val="accent5">
                    <a:lumMod val="50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2075688"/>
            <a:ext cx="2251564" cy="498496"/>
          </a:xfrm>
          <a:prstGeom prst="rect">
            <a:avLst/>
          </a:prstGeom>
        </p:spPr>
        <p:txBody>
          <a:bodyPr anchor="b"/>
          <a:lstStyle>
            <a:lvl1pPr marL="0" indent="0" algn="ctr">
              <a:buNone/>
              <a:defRPr sz="1600" cap="all" baseline="0">
                <a:solidFill>
                  <a:schemeClr val="accent1">
                    <a:lumMod val="75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578608"/>
            <a:ext cx="2251564" cy="310896"/>
          </a:xfrm>
          <a:prstGeom prst="rect">
            <a:avLst/>
          </a:prstGeom>
        </p:spPr>
        <p:txBody>
          <a:bodyPr anchor="t"/>
          <a:lstStyle>
            <a:lvl1pPr marL="0" indent="0" algn="ctr">
              <a:lnSpc>
                <a:spcPct val="114000"/>
              </a:lnSpc>
              <a:spcBef>
                <a:spcPts val="0"/>
              </a:spcBef>
              <a:buNone/>
              <a:defRPr sz="1200" spc="50" baseline="0">
                <a:solidFill>
                  <a:schemeClr val="accent1">
                    <a:lumMod val="75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398264"/>
            <a:ext cx="2251562" cy="498496"/>
          </a:xfrm>
          <a:prstGeom prst="rect">
            <a:avLst/>
          </a:prstGeom>
        </p:spPr>
        <p:txBody>
          <a:bodyPr anchor="b"/>
          <a:lstStyle>
            <a:lvl1pPr marL="0" indent="0" algn="ctr">
              <a:buNone/>
              <a:defRPr sz="1600" cap="all" baseline="0">
                <a:solidFill>
                  <a:schemeClr val="accent1">
                    <a:lumMod val="50000"/>
                  </a:schemeClr>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310896"/>
          </a:xfrm>
          <a:prstGeom prst="rect">
            <a:avLst/>
          </a:prstGeom>
        </p:spPr>
        <p:txBody>
          <a:bodyPr anchor="t"/>
          <a:lstStyle>
            <a:lvl1pPr marL="0" indent="0" algn="ctr">
              <a:lnSpc>
                <a:spcPct val="114000"/>
              </a:lnSpc>
              <a:spcBef>
                <a:spcPts val="0"/>
              </a:spcBef>
              <a:buNone/>
              <a:defRPr sz="1200" spc="50" baseline="0">
                <a:solidFill>
                  <a:schemeClr val="accent1">
                    <a:lumMod val="50000"/>
                  </a:schemeClr>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398264"/>
            <a:ext cx="2251562" cy="498496"/>
          </a:xfrm>
          <a:prstGeom prst="rect">
            <a:avLst/>
          </a:prstGeom>
        </p:spPr>
        <p:txBody>
          <a:bodyPr anchor="b"/>
          <a:lstStyle>
            <a:lvl1pPr marL="0" indent="0" algn="ctr">
              <a:buNone/>
              <a:defRPr sz="1600" cap="all" baseline="0">
                <a:solidFill>
                  <a:schemeClr val="accent3"/>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310896"/>
          </a:xfrm>
          <a:prstGeom prst="rect">
            <a:avLst/>
          </a:prstGeom>
        </p:spPr>
        <p:txBody>
          <a:bodyPr anchor="t"/>
          <a:lstStyle>
            <a:lvl1pPr marL="0" indent="0" algn="ctr">
              <a:lnSpc>
                <a:spcPct val="114000"/>
              </a:lnSpc>
              <a:spcBef>
                <a:spcPts val="0"/>
              </a:spcBef>
              <a:buNone/>
              <a:defRPr sz="1200" spc="50" baseline="0">
                <a:solidFill>
                  <a:schemeClr val="accent3"/>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3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column layout">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2304"/>
            <a:ext cx="1826631" cy="776287"/>
          </a:xfrm>
          <a:prstGeom prst="rect">
            <a:avLst/>
          </a:prstGeom>
        </p:spPr>
        <p:txBody>
          <a:bodyPr anchor="ctr"/>
          <a:lstStyle>
            <a:lvl1pPr marL="0" indent="0">
              <a:buNone/>
              <a:defRPr sz="18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Tree>
    <p:extLst>
      <p:ext uri="{BB962C8B-B14F-4D97-AF65-F5344CB8AC3E}">
        <p14:creationId xmlns:p14="http://schemas.microsoft.com/office/powerpoint/2010/main" val="137453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A750E0F3-3708-7BB7-7A9E-123ED3BAC661}"/>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endParaRPr lang="en-US" dirty="0"/>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p:nvPr>
        </p:nvSpPr>
        <p:spPr>
          <a:xfrm>
            <a:off x="1069848" y="1664208"/>
            <a:ext cx="1408176" cy="2468880"/>
          </a:xfrm>
          <a:prstGeom prst="rect">
            <a:avLst/>
          </a:prstGeom>
        </p:spPr>
        <p:txBody>
          <a:bodyPr anchor="ctr"/>
          <a:lstStyle>
            <a:lvl1pPr marL="0" indent="0" algn="ctr">
              <a:buNone/>
              <a:defRPr sz="1400"/>
            </a:lvl1pPr>
          </a:lstStyle>
          <a:p>
            <a:endParaRPr lang="en-US" dirty="0"/>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740664"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740664"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p:nvPr>
        </p:nvSpPr>
        <p:spPr>
          <a:xfrm>
            <a:off x="3236976" y="1664208"/>
            <a:ext cx="1408176" cy="2468880"/>
          </a:xfrm>
          <a:prstGeom prst="rect">
            <a:avLst/>
          </a:prstGeom>
        </p:spPr>
        <p:txBody>
          <a:bodyPr anchor="ctr"/>
          <a:lstStyle>
            <a:lvl1pPr marL="0" indent="0" algn="ctr">
              <a:buNone/>
              <a:defRPr sz="1400"/>
            </a:lvl1pPr>
          </a:lstStyle>
          <a:p>
            <a:endParaRPr lang="en-US" dirty="0"/>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2907792"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2907792"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p:nvPr>
        </p:nvSpPr>
        <p:spPr>
          <a:xfrm>
            <a:off x="5404104" y="1664208"/>
            <a:ext cx="1408176" cy="2468880"/>
          </a:xfrm>
          <a:prstGeom prst="rect">
            <a:avLst/>
          </a:prstGeom>
        </p:spPr>
        <p:txBody>
          <a:bodyPr anchor="ctr"/>
          <a:lstStyle>
            <a:lvl1pPr marL="0" indent="0" algn="ctr">
              <a:buNone/>
              <a:defRPr sz="1400"/>
            </a:lvl1pPr>
          </a:lstStyle>
          <a:p>
            <a:endParaRPr lang="en-US" dirty="0"/>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5074920"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5074920"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p:nvPr>
        </p:nvSpPr>
        <p:spPr>
          <a:xfrm>
            <a:off x="7571232" y="1664208"/>
            <a:ext cx="1408176" cy="2468880"/>
          </a:xfrm>
          <a:prstGeom prst="rect">
            <a:avLst/>
          </a:prstGeom>
        </p:spPr>
        <p:txBody>
          <a:bodyPr anchor="ctr"/>
          <a:lstStyle>
            <a:lvl1pPr marL="0" indent="0" algn="ctr">
              <a:buNone/>
              <a:defRPr sz="1400"/>
            </a:lvl1pPr>
          </a:lstStyle>
          <a:p>
            <a:endParaRPr lang="en-US" dirty="0"/>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7242048"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7242048"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p:nvPr>
        </p:nvSpPr>
        <p:spPr>
          <a:xfrm>
            <a:off x="9738360" y="1664208"/>
            <a:ext cx="1408176" cy="2468880"/>
          </a:xfrm>
          <a:prstGeom prst="rect">
            <a:avLst/>
          </a:prstGeom>
        </p:spPr>
        <p:txBody>
          <a:bodyPr anchor="ctr"/>
          <a:lstStyle>
            <a:lvl1pPr marL="0" indent="0" algn="ctr">
              <a:buNone/>
              <a:defRPr sz="1400"/>
            </a:lvl1pPr>
          </a:lstStyle>
          <a:p>
            <a:endParaRPr lang="en-US" dirty="0"/>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409176"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409176" y="5431536"/>
            <a:ext cx="2069690" cy="695361"/>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cxnSp>
        <p:nvCxnSpPr>
          <p:cNvPr id="6" name="Straight Connector 5">
            <a:extLst>
              <a:ext uri="{FF2B5EF4-FFF2-40B4-BE49-F238E27FC236}">
                <a16:creationId xmlns:a16="http://schemas.microsoft.com/office/drawing/2014/main" id="{C3EAB4BA-80BD-7371-B929-19121B20BF30}"/>
              </a:ext>
              <a:ext uri="{C183D7F6-B498-43B3-948B-1728B52AA6E4}">
                <adec:decorative xmlns:adec="http://schemas.microsoft.com/office/drawing/2017/decorative" val="1"/>
              </a:ext>
            </a:extLst>
          </p:cNvPr>
          <p:cNvCxnSpPr>
            <a:cxnSpLocks/>
          </p:cNvCxnSpPr>
          <p:nvPr userDrawn="1"/>
        </p:nvCxnSpPr>
        <p:spPr>
          <a:xfrm>
            <a:off x="1044474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5AB06E-DF62-F8F9-5394-965FE9EF66B1}"/>
              </a:ext>
              <a:ext uri="{C183D7F6-B498-43B3-948B-1728B52AA6E4}">
                <adec:decorative xmlns:adec="http://schemas.microsoft.com/office/drawing/2017/decorative" val="1"/>
              </a:ext>
            </a:extLst>
          </p:cNvPr>
          <p:cNvCxnSpPr>
            <a:cxnSpLocks/>
          </p:cNvCxnSpPr>
          <p:nvPr userDrawn="1"/>
        </p:nvCxnSpPr>
        <p:spPr>
          <a:xfrm>
            <a:off x="828818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99703C-0E17-F953-C69A-F4BE3C334F54}"/>
              </a:ext>
              <a:ext uri="{C183D7F6-B498-43B3-948B-1728B52AA6E4}">
                <adec:decorative xmlns:adec="http://schemas.microsoft.com/office/drawing/2017/decorative" val="1"/>
              </a:ext>
            </a:extLst>
          </p:cNvPr>
          <p:cNvCxnSpPr>
            <a:cxnSpLocks/>
          </p:cNvCxnSpPr>
          <p:nvPr userDrawn="1"/>
        </p:nvCxnSpPr>
        <p:spPr>
          <a:xfrm>
            <a:off x="6099959"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64C6290-D338-8FBA-9D0B-CAF45DE68073}"/>
              </a:ext>
              <a:ext uri="{C183D7F6-B498-43B3-948B-1728B52AA6E4}">
                <adec:decorative xmlns:adec="http://schemas.microsoft.com/office/drawing/2017/decorative" val="1"/>
              </a:ext>
            </a:extLst>
          </p:cNvPr>
          <p:cNvCxnSpPr>
            <a:cxnSpLocks/>
          </p:cNvCxnSpPr>
          <p:nvPr userDrawn="1"/>
        </p:nvCxnSpPr>
        <p:spPr>
          <a:xfrm>
            <a:off x="3939717"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104D8C7-8727-8343-DFC8-E415C809B7A1}"/>
              </a:ext>
              <a:ext uri="{C183D7F6-B498-43B3-948B-1728B52AA6E4}">
                <adec:decorative xmlns:adec="http://schemas.microsoft.com/office/drawing/2017/decorative" val="1"/>
              </a:ext>
            </a:extLst>
          </p:cNvPr>
          <p:cNvCxnSpPr>
            <a:cxnSpLocks/>
          </p:cNvCxnSpPr>
          <p:nvPr userDrawn="1"/>
        </p:nvCxnSpPr>
        <p:spPr>
          <a:xfrm>
            <a:off x="1778565"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3051314"/>
            <a:ext cx="12192000" cy="3806686"/>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77292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4B8443F-E5FA-5D35-EFF6-7896CFEE753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838199" y="2063838"/>
            <a:ext cx="5066324" cy="422365"/>
          </a:xfrm>
          <a:prstGeom prst="rect">
            <a:avLst/>
          </a:prstGeom>
        </p:spPr>
        <p:txBody>
          <a:bodyPr>
            <a:normAutofit/>
          </a:bodyPr>
          <a:lstStyle>
            <a:lvl1pPr marL="0" indent="0" algn="l">
              <a:buNone/>
              <a:defRPr sz="2000" b="0" i="0" spc="200" baseline="0">
                <a:solidFill>
                  <a:schemeClr val="accent1">
                    <a:lumMod val="50000"/>
                  </a:schemeClr>
                </a:solidFill>
              </a:defRPr>
            </a:lvl1pPr>
          </a:lstStyle>
          <a:p>
            <a:pPr lvl="0"/>
            <a:r>
              <a:rPr lang="en-US" dirty="0"/>
              <a:t>Click to add subtitle here </a:t>
            </a:r>
          </a:p>
        </p:txBody>
      </p:sp>
      <p:sp>
        <p:nvSpPr>
          <p:cNvPr id="8" name="Content Placeholder 7">
            <a:extLst>
              <a:ext uri="{FF2B5EF4-FFF2-40B4-BE49-F238E27FC236}">
                <a16:creationId xmlns:a16="http://schemas.microsoft.com/office/drawing/2014/main" id="{0B9C9904-11DE-F8AA-4316-5ACEC5829E39}"/>
              </a:ext>
            </a:extLst>
          </p:cNvPr>
          <p:cNvSpPr>
            <a:spLocks noGrp="1"/>
          </p:cNvSpPr>
          <p:nvPr>
            <p:ph sz="quarter" idx="17"/>
          </p:nvPr>
        </p:nvSpPr>
        <p:spPr>
          <a:xfrm>
            <a:off x="838199" y="2486203"/>
            <a:ext cx="10515600" cy="33432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53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49224" y="502920"/>
            <a:ext cx="5010912" cy="1627632"/>
          </a:xfrm>
          <a:prstGeom prst="rect">
            <a:avLst/>
          </a:prstGeom>
          <a:noFill/>
        </p:spPr>
        <p:txBody>
          <a:bodyPr lIns="91440" tIns="45720" rIns="91440" bIns="45720" anchor="t" anchorCtr="0"/>
          <a:lstStyle>
            <a:lvl1pPr>
              <a:defRPr sz="3200" cap="all" spc="200" baseline="0">
                <a:solidFill>
                  <a:schemeClr val="accent1">
                    <a:lumMod val="75000"/>
                  </a:schemeClr>
                </a:solidFill>
              </a:defRPr>
            </a:lvl1pPr>
          </a:lstStyle>
          <a:p>
            <a:r>
              <a:rPr lang="en-US" dirty="0"/>
              <a:t>Click to add title</a:t>
            </a:r>
          </a:p>
        </p:txBody>
      </p:sp>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p:nvPr>
        </p:nvSpPr>
        <p:spPr>
          <a:xfrm>
            <a:off x="3968496" y="2752344"/>
            <a:ext cx="3602736" cy="3255264"/>
          </a:xfrm>
          <a:prstGeom prst="rect">
            <a:avLst/>
          </a:prstGeom>
        </p:spPr>
        <p:txBody>
          <a:bodyPr anchor="ctr"/>
          <a:lstStyle>
            <a:lvl1pPr marL="0" indent="0" algn="ctr">
              <a:buNone/>
              <a:defRPr sz="1600" spc="400" baseline="0"/>
            </a:lvl1pPr>
          </a:lstStyle>
          <a:p>
            <a:endParaRPr lang="en-US" dirty="0"/>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4590288" y="1911096"/>
            <a:ext cx="2350008" cy="996696"/>
          </a:xfrm>
          <a:prstGeom prst="rect">
            <a:avLst/>
          </a:prstGeom>
          <a:solidFill>
            <a:schemeClr val="accent1">
              <a:alpha val="50000"/>
            </a:schemeClr>
          </a:solidFill>
        </p:spPr>
        <p:txBody>
          <a:bodyPr lIns="1371600" bIns="365760" anchor="ctr"/>
          <a:lstStyle>
            <a:lvl1pPr marL="0" indent="0" algn="l">
              <a:buNone/>
              <a:defRPr sz="2000" i="0" cap="none" spc="200" baseline="0">
                <a:noFill/>
                <a:latin typeface="+mj-lt"/>
              </a:defRPr>
            </a:lvl1pPr>
          </a:lstStyle>
          <a:p>
            <a:pPr lvl="0"/>
            <a:r>
              <a:rPr lang="en-US" dirty="0"/>
              <a:t>Click to add title</a:t>
            </a:r>
          </a:p>
        </p:txBody>
      </p:sp>
      <p:sp>
        <p:nvSpPr>
          <p:cNvPr id="3" name="Picture Placeholder 2">
            <a:extLst>
              <a:ext uri="{FF2B5EF4-FFF2-40B4-BE49-F238E27FC236}">
                <a16:creationId xmlns:a16="http://schemas.microsoft.com/office/drawing/2014/main" id="{8B1F8DE9-CF33-BBAF-FFA6-1487D09E6B02}"/>
              </a:ext>
            </a:extLst>
          </p:cNvPr>
          <p:cNvSpPr>
            <a:spLocks noGrp="1"/>
          </p:cNvSpPr>
          <p:nvPr>
            <p:ph type="pic" sz="quarter" idx="17"/>
          </p:nvPr>
        </p:nvSpPr>
        <p:spPr>
          <a:xfrm>
            <a:off x="7946136" y="0"/>
            <a:ext cx="3602736" cy="3255264"/>
          </a:xfrm>
          <a:prstGeom prst="rect">
            <a:avLst/>
          </a:prstGeom>
        </p:spPr>
        <p:txBody>
          <a:bodyPr anchor="ctr"/>
          <a:lstStyle>
            <a:lvl1pPr marL="0" indent="0" algn="ctr">
              <a:buNone/>
              <a:defRPr sz="1600" spc="400" baseline="0"/>
            </a:lvl1pPr>
          </a:lstStyle>
          <a:p>
            <a:endParaRPr lang="en-US" dirty="0"/>
          </a:p>
        </p:txBody>
      </p:sp>
      <p:sp>
        <p:nvSpPr>
          <p:cNvPr id="4" name="Picture Placeholder 2">
            <a:extLst>
              <a:ext uri="{FF2B5EF4-FFF2-40B4-BE49-F238E27FC236}">
                <a16:creationId xmlns:a16="http://schemas.microsoft.com/office/drawing/2014/main" id="{E37F6F0D-FCD4-63B1-5371-FFB63A75BBEB}"/>
              </a:ext>
            </a:extLst>
          </p:cNvPr>
          <p:cNvSpPr>
            <a:spLocks noGrp="1"/>
          </p:cNvSpPr>
          <p:nvPr>
            <p:ph type="pic" sz="quarter" idx="18"/>
          </p:nvPr>
        </p:nvSpPr>
        <p:spPr>
          <a:xfrm>
            <a:off x="7946136" y="3602736"/>
            <a:ext cx="3602736" cy="3255264"/>
          </a:xfrm>
          <a:prstGeom prst="rect">
            <a:avLst/>
          </a:prstGeom>
        </p:spPr>
        <p:txBody>
          <a:bodyPr anchor="ctr"/>
          <a:lstStyle>
            <a:lvl1pPr marL="0" indent="0" algn="ctr">
              <a:buNone/>
              <a:defRPr sz="1600" spc="400" baseline="0"/>
            </a:lvl1pPr>
          </a:lstStyle>
          <a:p>
            <a:endParaRPr lang="en-US" dirty="0"/>
          </a:p>
        </p:txBody>
      </p:sp>
    </p:spTree>
    <p:extLst>
      <p:ext uri="{BB962C8B-B14F-4D97-AF65-F5344CB8AC3E}">
        <p14:creationId xmlns:p14="http://schemas.microsoft.com/office/powerpoint/2010/main" val="159307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9A62FB8A-A588-91BB-620B-64E5D209028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endParaRPr lang="en-US" dirty="0"/>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1655546"/>
            <a:ext cx="12192001" cy="5202454"/>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2386584"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2386584"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858000"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858000"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dirty="0"/>
              <a:t>Click to add text</a:t>
            </a:r>
          </a:p>
        </p:txBody>
      </p:sp>
      <p:sp>
        <p:nvSpPr>
          <p:cNvPr id="4" name="Picture Placeholder 5">
            <a:extLst>
              <a:ext uri="{FF2B5EF4-FFF2-40B4-BE49-F238E27FC236}">
                <a16:creationId xmlns:a16="http://schemas.microsoft.com/office/drawing/2014/main" id="{9C76B36E-858A-1EFF-2A70-C8D5ADDC0C8A}"/>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dirty="0"/>
          </a:p>
        </p:txBody>
      </p:sp>
      <p:cxnSp>
        <p:nvCxnSpPr>
          <p:cNvPr id="5" name="Straight Connector 4">
            <a:extLst>
              <a:ext uri="{FF2B5EF4-FFF2-40B4-BE49-F238E27FC236}">
                <a16:creationId xmlns:a16="http://schemas.microsoft.com/office/drawing/2014/main" id="{52777FD6-2BEA-C70A-1C6D-8885D53E9BB1}"/>
              </a:ext>
              <a:ext uri="{C183D7F6-B498-43B3-948B-1728B52AA6E4}">
                <adec:decorative xmlns:adec="http://schemas.microsoft.com/office/drawing/2017/decorative" val="1"/>
              </a:ext>
            </a:extLst>
          </p:cNvPr>
          <p:cNvCxnSpPr>
            <a:cxnSpLocks/>
          </p:cNvCxnSpPr>
          <p:nvPr userDrawn="1"/>
        </p:nvCxnSpPr>
        <p:spPr>
          <a:xfrm flipH="1">
            <a:off x="2470543"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ABE26A-0746-BC10-0802-C29EAD6C2336}"/>
              </a:ext>
              <a:ext uri="{C183D7F6-B498-43B3-948B-1728B52AA6E4}">
                <adec:decorative xmlns:adec="http://schemas.microsoft.com/office/drawing/2017/decorative" val="1"/>
              </a:ext>
            </a:extLst>
          </p:cNvPr>
          <p:cNvCxnSpPr>
            <a:cxnSpLocks/>
          </p:cNvCxnSpPr>
          <p:nvPr userDrawn="1"/>
        </p:nvCxnSpPr>
        <p:spPr>
          <a:xfrm flipH="1">
            <a:off x="6968402"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792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7" r:id="rId4"/>
    <p:sldLayoutId id="2147483656" r:id="rId5"/>
    <p:sldLayoutId id="2147483665" r:id="rId6"/>
    <p:sldLayoutId id="2147483652" r:id="rId7"/>
    <p:sldLayoutId id="214748365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37C1019-D992-06C7-BBAF-C153A2F43F0D}"/>
              </a:ext>
            </a:extLst>
          </p:cNvPr>
          <p:cNvSpPr>
            <a:spLocks noGrp="1"/>
          </p:cNvSpPr>
          <p:nvPr>
            <p:ph type="body" sz="quarter" idx="12"/>
          </p:nvPr>
        </p:nvSpPr>
        <p:spPr>
          <a:solidFill>
            <a:srgbClr val="FFC000"/>
          </a:solidFill>
        </p:spPr>
        <p:txBody>
          <a:bodyPr/>
          <a:lstStyle/>
          <a:p>
            <a:endParaRPr lang="en-US" dirty="0"/>
          </a:p>
        </p:txBody>
      </p:sp>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207269" y="664595"/>
            <a:ext cx="5278514" cy="2862225"/>
          </a:xfrm>
        </p:spPr>
        <p:txBody>
          <a:bodyPr lIns="91440" tIns="45720" rIns="91440" bIns="45720" anchor="b"/>
          <a:lstStyle/>
          <a:p>
            <a:r>
              <a:rPr lang="en-US" dirty="0"/>
              <a:t>Cache MEMORY</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152236" y="4527298"/>
            <a:ext cx="5278514" cy="618142"/>
          </a:xfrm>
        </p:spPr>
        <p:txBody>
          <a:bodyPr lIns="91440" tIns="45720" rIns="91440" bIns="45720" anchor="t"/>
          <a:lstStyle/>
          <a:p>
            <a:r>
              <a:rPr lang="en-US" sz="2400" dirty="0"/>
              <a:t>Presented By :</a:t>
            </a:r>
            <a:endParaRPr lang="en-US" dirty="0">
              <a:cs typeface="Segoe UI Light"/>
            </a:endParaRPr>
          </a:p>
        </p:txBody>
      </p:sp>
      <p:pic>
        <p:nvPicPr>
          <p:cNvPr id="6" name="Picture Placeholder 5">
            <a:extLst>
              <a:ext uri="{FF2B5EF4-FFF2-40B4-BE49-F238E27FC236}">
                <a16:creationId xmlns:a16="http://schemas.microsoft.com/office/drawing/2014/main" id="{03C29D19-2732-6417-E1C3-8F45563C28F6}"/>
              </a:ext>
            </a:extLst>
          </p:cNvPr>
          <p:cNvPicPr>
            <a:picLocks noGrp="1" noChangeAspect="1"/>
          </p:cNvPicPr>
          <p:nvPr>
            <p:ph type="pic" sz="quarter" idx="11"/>
          </p:nvPr>
        </p:nvPicPr>
        <p:blipFill rotWithShape="1">
          <a:blip r:embed="rId2"/>
          <a:srcRect l="18343" r="18343"/>
          <a:stretch/>
        </p:blipFill>
        <p:spPr>
          <a:xfrm>
            <a:off x="6952488" y="950976"/>
            <a:ext cx="5239512" cy="4965192"/>
          </a:xfrm>
        </p:spPr>
      </p:pic>
      <p:sp>
        <p:nvSpPr>
          <p:cNvPr id="3" name="TextBox 2">
            <a:extLst>
              <a:ext uri="{FF2B5EF4-FFF2-40B4-BE49-F238E27FC236}">
                <a16:creationId xmlns:a16="http://schemas.microsoft.com/office/drawing/2014/main" id="{67FB3AE0-C01F-B08F-93A7-728C9F312071}"/>
              </a:ext>
            </a:extLst>
          </p:cNvPr>
          <p:cNvSpPr txBox="1"/>
          <p:nvPr/>
        </p:nvSpPr>
        <p:spPr>
          <a:xfrm>
            <a:off x="2025650" y="4965699"/>
            <a:ext cx="4191000" cy="1889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spcBef>
                <a:spcPts val="1000"/>
              </a:spcBef>
            </a:pPr>
            <a:endParaRPr lang="en-US" sz="2000" dirty="0">
              <a:cs typeface="Segoe UI Light"/>
            </a:endParaRPr>
          </a:p>
          <a:p>
            <a:pPr marL="285750" indent="-285750">
              <a:lnSpc>
                <a:spcPct val="90000"/>
              </a:lnSpc>
              <a:spcBef>
                <a:spcPts val="1000"/>
              </a:spcBef>
              <a:buFont typeface="Arial,Sans-Serif"/>
              <a:buChar char="•"/>
            </a:pPr>
            <a:r>
              <a:rPr lang="en-US" sz="2000" dirty="0">
                <a:cs typeface="Segoe UI Light"/>
              </a:rPr>
              <a:t>Muhammad Awais Saleem</a:t>
            </a:r>
          </a:p>
          <a:p>
            <a:pPr marL="342900" indent="-342900">
              <a:lnSpc>
                <a:spcPct val="90000"/>
              </a:lnSpc>
              <a:spcBef>
                <a:spcPts val="1000"/>
              </a:spcBef>
              <a:buFont typeface="Arial,Sans-Serif"/>
              <a:buChar char="•"/>
            </a:pPr>
            <a:r>
              <a:rPr lang="en-US" sz="2000" dirty="0">
                <a:cs typeface="Segoe UI Light"/>
              </a:rPr>
              <a:t>Mubeen Anwar</a:t>
            </a:r>
          </a:p>
          <a:p>
            <a:pPr marL="342900" indent="-342900">
              <a:lnSpc>
                <a:spcPct val="90000"/>
              </a:lnSpc>
              <a:spcBef>
                <a:spcPts val="1000"/>
              </a:spcBef>
              <a:buFont typeface="Arial,Sans-Serif"/>
              <a:buChar char="•"/>
            </a:pPr>
            <a:r>
              <a:rPr lang="en-US" sz="2000" dirty="0">
                <a:cs typeface="Segoe UI Light"/>
              </a:rPr>
              <a:t>Sania Sarwar</a:t>
            </a:r>
            <a:br>
              <a:rPr lang="en-US" sz="2000" dirty="0">
                <a:cs typeface="Segoe UI Light"/>
              </a:rPr>
            </a:br>
            <a:endParaRPr lang="en-US" sz="2000" dirty="0">
              <a:cs typeface="Segoe UI Light"/>
            </a:endParaRPr>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DBA4DF-E866-B59D-13B9-1939D586EA28}"/>
              </a:ext>
            </a:extLst>
          </p:cNvPr>
          <p:cNvSpPr txBox="1"/>
          <p:nvPr/>
        </p:nvSpPr>
        <p:spPr>
          <a:xfrm>
            <a:off x="2803002" y="2765534"/>
            <a:ext cx="59908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cs typeface="Segoe UI Light"/>
              </a:rPr>
              <a:t>THANK YOU :)</a:t>
            </a:r>
          </a:p>
        </p:txBody>
      </p:sp>
    </p:spTree>
    <p:extLst>
      <p:ext uri="{BB962C8B-B14F-4D97-AF65-F5344CB8AC3E}">
        <p14:creationId xmlns:p14="http://schemas.microsoft.com/office/powerpoint/2010/main" val="104650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4495800" y="324756"/>
            <a:ext cx="2928258" cy="565435"/>
          </a:xfrm>
        </p:spPr>
        <p:txBody>
          <a:bodyPr lIns="91440" tIns="45720" rIns="91440" bIns="45720" anchor="t"/>
          <a:lstStyle/>
          <a:p>
            <a:r>
              <a:rPr lang="en-US" sz="3600" b="1" dirty="0"/>
              <a:t>Contents</a:t>
            </a:r>
            <a:endParaRPr lang="en-US" sz="3600" b="1" dirty="0">
              <a:cs typeface="Segoe UI Light"/>
            </a:endParaRPr>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2139793" y="1618891"/>
            <a:ext cx="8467304" cy="58303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3999"/>
              </a:lnSpc>
              <a:buFont typeface="Wingdings" panose="020B0604020202020204" pitchFamily="34" charset="0"/>
              <a:buChar char="Ø"/>
            </a:pPr>
            <a:r>
              <a:rPr lang="en-US" sz="2400" b="1" dirty="0"/>
              <a:t> Cache Address</a:t>
            </a:r>
            <a:endParaRPr lang="en-US" sz="2400" b="1" dirty="0">
              <a:cs typeface="Segoe UI Light"/>
            </a:endParaRPr>
          </a:p>
          <a:p>
            <a:pPr>
              <a:lnSpc>
                <a:spcPct val="113999"/>
              </a:lnSpc>
              <a:buFont typeface="Wingdings" panose="020B0604020202020204" pitchFamily="34" charset="0"/>
              <a:buChar char="Ø"/>
            </a:pPr>
            <a:endParaRPr lang="en-US" sz="2400" b="1" dirty="0">
              <a:cs typeface="Segoe UI Light"/>
            </a:endParaRPr>
          </a:p>
          <a:p>
            <a:pPr>
              <a:lnSpc>
                <a:spcPct val="113999"/>
              </a:lnSpc>
              <a:buFont typeface="Wingdings" panose="020B0604020202020204" pitchFamily="34" charset="0"/>
              <a:buChar char="Ø"/>
            </a:pPr>
            <a:r>
              <a:rPr lang="en-US" sz="2400" b="1" dirty="0">
                <a:cs typeface="Segoe UI Light"/>
              </a:rPr>
              <a:t> Cache Mapping Function</a:t>
            </a:r>
          </a:p>
          <a:p>
            <a:pPr>
              <a:lnSpc>
                <a:spcPct val="113999"/>
              </a:lnSpc>
              <a:buFont typeface="Wingdings" panose="020B0604020202020204" pitchFamily="34" charset="0"/>
              <a:buChar char="Ø"/>
            </a:pPr>
            <a:endParaRPr lang="en-US" sz="2400" b="1" dirty="0">
              <a:cs typeface="Segoe UI Light"/>
            </a:endParaRPr>
          </a:p>
          <a:p>
            <a:pPr>
              <a:lnSpc>
                <a:spcPct val="113999"/>
              </a:lnSpc>
              <a:buFont typeface="Wingdings" panose="020B0604020202020204" pitchFamily="34" charset="0"/>
              <a:buChar char="Ø"/>
            </a:pPr>
            <a:r>
              <a:rPr lang="en-US" sz="2400" b="1" dirty="0">
                <a:cs typeface="Segoe UI Light"/>
              </a:rPr>
              <a:t> Cache Write Policy</a:t>
            </a:r>
            <a:br>
              <a:rPr lang="en-US" sz="2400" b="1" dirty="0">
                <a:cs typeface="Segoe UI Light"/>
              </a:rPr>
            </a:br>
            <a:endParaRPr lang="en-US" sz="2400" b="1" dirty="0">
              <a:cs typeface="Segoe UI Light"/>
            </a:endParaRPr>
          </a:p>
          <a:p>
            <a:pPr>
              <a:lnSpc>
                <a:spcPct val="113999"/>
              </a:lnSpc>
              <a:buFont typeface="Wingdings" panose="020B0604020202020204" pitchFamily="34" charset="0"/>
              <a:buChar char="Ø"/>
            </a:pPr>
            <a:r>
              <a:rPr lang="en-US" sz="2400" b="1" dirty="0">
                <a:cs typeface="Segoe UI Light"/>
              </a:rPr>
              <a:t> Elements of Cache and Design and Typical Cache Organization</a:t>
            </a:r>
            <a:endParaRPr lang="en-US" sz="2400" dirty="0">
              <a:cs typeface="Segoe UI Light"/>
            </a:endParaRPr>
          </a:p>
          <a:p>
            <a:pPr>
              <a:lnSpc>
                <a:spcPct val="113999"/>
              </a:lnSpc>
              <a:buFont typeface="Wingdings" panose="020B0604020202020204" pitchFamily="34" charset="0"/>
              <a:buChar char="Ø"/>
            </a:pPr>
            <a:endParaRPr lang="en-US" sz="2400" b="1" dirty="0">
              <a:cs typeface="Segoe UI Light"/>
            </a:endParaRPr>
          </a:p>
          <a:p>
            <a:pPr>
              <a:lnSpc>
                <a:spcPct val="113999"/>
              </a:lnSpc>
              <a:buFont typeface="Wingdings" panose="020B0604020202020204" pitchFamily="34" charset="0"/>
              <a:buChar char="Ø"/>
            </a:pPr>
            <a:endParaRPr lang="en-US" sz="2400" b="1" dirty="0">
              <a:cs typeface="Segoe UI Light"/>
            </a:endParaRPr>
          </a:p>
          <a:p>
            <a:pPr>
              <a:lnSpc>
                <a:spcPct val="113999"/>
              </a:lnSpc>
              <a:buFont typeface="Wingdings" panose="020B0604020202020204" pitchFamily="34" charset="0"/>
              <a:buChar char="Ø"/>
            </a:pPr>
            <a:endParaRPr lang="en-US" sz="2400" b="1" dirty="0">
              <a:cs typeface="Segoe UI Light"/>
            </a:endParaRPr>
          </a:p>
        </p:txBody>
      </p:sp>
    </p:spTree>
    <p:extLst>
      <p:ext uri="{BB962C8B-B14F-4D97-AF65-F5344CB8AC3E}">
        <p14:creationId xmlns:p14="http://schemas.microsoft.com/office/powerpoint/2010/main" val="170111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3E6865DA-06B1-ADAF-703A-B00EA404ED0F}"/>
              </a:ext>
            </a:extLst>
          </p:cNvPr>
          <p:cNvPicPr>
            <a:picLocks noChangeAspect="1"/>
          </p:cNvPicPr>
          <p:nvPr/>
        </p:nvPicPr>
        <p:blipFill>
          <a:blip r:embed="rId2"/>
          <a:stretch>
            <a:fillRect/>
          </a:stretch>
        </p:blipFill>
        <p:spPr>
          <a:xfrm>
            <a:off x="7467600" y="2897344"/>
            <a:ext cx="4735287" cy="2130116"/>
          </a:xfrm>
          <a:prstGeom prst="rect">
            <a:avLst/>
          </a:prstGeom>
        </p:spPr>
      </p:pic>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4016829" y="324756"/>
            <a:ext cx="4169229" cy="565435"/>
          </a:xfrm>
        </p:spPr>
        <p:txBody>
          <a:bodyPr lIns="91440" tIns="45720" rIns="91440" bIns="45720" anchor="t"/>
          <a:lstStyle/>
          <a:p>
            <a:r>
              <a:rPr lang="en-US" sz="3600" b="1" dirty="0"/>
              <a:t>Cache address</a:t>
            </a:r>
            <a:endParaRPr lang="en-US" dirty="0"/>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289222" y="2729234"/>
            <a:ext cx="6856217" cy="8769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500" b="1" dirty="0">
                <a:latin typeface="Arial"/>
                <a:ea typeface="+mn-lt"/>
                <a:cs typeface="+mn-lt"/>
              </a:rPr>
              <a:t>"</a:t>
            </a:r>
            <a:r>
              <a:rPr lang="en-US" sz="2500" dirty="0">
                <a:latin typeface="Arial"/>
                <a:ea typeface="+mn-lt"/>
                <a:cs typeface="+mn-lt"/>
              </a:rPr>
              <a:t>Cache address refers to the location of a particular piece of data or instruction in the cache memory.</a:t>
            </a:r>
            <a:r>
              <a:rPr lang="en-US" sz="2500" b="1" dirty="0">
                <a:latin typeface="Arial"/>
                <a:ea typeface="+mn-lt"/>
                <a:cs typeface="+mn-lt"/>
              </a:rPr>
              <a:t>"</a:t>
            </a:r>
            <a:r>
              <a:rPr lang="en-US" sz="2500" dirty="0">
                <a:latin typeface="Arial"/>
                <a:ea typeface="+mn-lt"/>
                <a:cs typeface="+mn-lt"/>
              </a:rPr>
              <a:t> </a:t>
            </a:r>
            <a:endParaRPr lang="en-US" sz="2500" b="1">
              <a:latin typeface="Arial"/>
              <a:cs typeface="Segoe UI Light"/>
            </a:endParaRPr>
          </a:p>
        </p:txBody>
      </p:sp>
      <p:sp>
        <p:nvSpPr>
          <p:cNvPr id="2" name="TextBox 1">
            <a:extLst>
              <a:ext uri="{FF2B5EF4-FFF2-40B4-BE49-F238E27FC236}">
                <a16:creationId xmlns:a16="http://schemas.microsoft.com/office/drawing/2014/main" id="{FB75FDD2-5CAA-4B1E-EE2D-F583A2DB3E8A}"/>
              </a:ext>
            </a:extLst>
          </p:cNvPr>
          <p:cNvSpPr txBox="1"/>
          <p:nvPr/>
        </p:nvSpPr>
        <p:spPr>
          <a:xfrm>
            <a:off x="65314" y="1774371"/>
            <a:ext cx="29881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Segoe UI Light"/>
              </a:rPr>
              <a:t>Definition :</a:t>
            </a:r>
          </a:p>
        </p:txBody>
      </p:sp>
      <p:sp>
        <p:nvSpPr>
          <p:cNvPr id="3" name="TextBox 2">
            <a:extLst>
              <a:ext uri="{FF2B5EF4-FFF2-40B4-BE49-F238E27FC236}">
                <a16:creationId xmlns:a16="http://schemas.microsoft.com/office/drawing/2014/main" id="{8198957F-647E-AF96-4DE7-836E37791437}"/>
              </a:ext>
            </a:extLst>
          </p:cNvPr>
          <p:cNvSpPr txBox="1"/>
          <p:nvPr/>
        </p:nvSpPr>
        <p:spPr>
          <a:xfrm>
            <a:off x="217714" y="4169229"/>
            <a:ext cx="7113814"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500" dirty="0">
                <a:latin typeface="Arial"/>
                <a:cs typeface="Segoe UI Light"/>
              </a:rPr>
              <a:t>When the processor needs to access data or instructions, it first checks the cache to see if the data is already there. To do this, the processor uses the memory address of the data as a key to search the cache.</a:t>
            </a:r>
          </a:p>
          <a:p>
            <a:pPr marL="285750" indent="-285750" algn="just">
              <a:buFont typeface="Arial"/>
              <a:buChar char="•"/>
            </a:pPr>
            <a:endParaRPr lang="en-US" sz="2500" dirty="0">
              <a:latin typeface="Arial"/>
              <a:cs typeface="Segoe UI Light"/>
            </a:endParaRPr>
          </a:p>
        </p:txBody>
      </p:sp>
    </p:spTree>
    <p:extLst>
      <p:ext uri="{BB962C8B-B14F-4D97-AF65-F5344CB8AC3E}">
        <p14:creationId xmlns:p14="http://schemas.microsoft.com/office/powerpoint/2010/main" val="336935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7C063CF7-10DE-734A-3D54-4D82AE6093D9}"/>
              </a:ext>
            </a:extLst>
          </p:cNvPr>
          <p:cNvPicPr>
            <a:picLocks noChangeAspect="1"/>
          </p:cNvPicPr>
          <p:nvPr/>
        </p:nvPicPr>
        <p:blipFill rotWithShape="1">
          <a:blip r:embed="rId2"/>
          <a:srcRect l="10769" t="12346" r="10000" b="7500"/>
          <a:stretch/>
        </p:blipFill>
        <p:spPr>
          <a:xfrm>
            <a:off x="7010401" y="1771848"/>
            <a:ext cx="5072743" cy="4788766"/>
          </a:xfrm>
          <a:prstGeom prst="rect">
            <a:avLst/>
          </a:prstGeom>
        </p:spPr>
      </p:pic>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2732315" y="324756"/>
            <a:ext cx="6716485" cy="565435"/>
          </a:xfrm>
        </p:spPr>
        <p:txBody>
          <a:bodyPr lIns="91440" tIns="45720" rIns="91440" bIns="45720" anchor="t"/>
          <a:lstStyle/>
          <a:p>
            <a:r>
              <a:rPr lang="en-US" sz="3600" b="1" dirty="0"/>
              <a:t>Cache Mapping function</a:t>
            </a:r>
            <a:endParaRPr lang="en-US" dirty="0"/>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289222" y="2729234"/>
            <a:ext cx="6856217" cy="8769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500" b="1" dirty="0">
                <a:ea typeface="+mn-lt"/>
                <a:cs typeface="+mn-lt"/>
              </a:rPr>
              <a:t>"</a:t>
            </a:r>
            <a:r>
              <a:rPr lang="en-US" sz="2500" dirty="0">
                <a:solidFill>
                  <a:srgbClr val="374151"/>
                </a:solidFill>
                <a:latin typeface="Arial"/>
                <a:ea typeface="+mn-lt"/>
                <a:cs typeface="+mn-lt"/>
              </a:rPr>
              <a:t>Cache mapping function is a technique used by the processor to determine where to store data in the cache memory.</a:t>
            </a:r>
            <a:r>
              <a:rPr lang="en-US" sz="2500" b="1" dirty="0">
                <a:ea typeface="+mn-lt"/>
                <a:cs typeface="+mn-lt"/>
              </a:rPr>
              <a:t>"</a:t>
            </a:r>
            <a:r>
              <a:rPr lang="en-US" sz="2500" dirty="0">
                <a:ea typeface="+mn-lt"/>
                <a:cs typeface="+mn-lt"/>
              </a:rPr>
              <a:t> </a:t>
            </a:r>
            <a:endParaRPr lang="en-US" sz="2500" b="1" dirty="0">
              <a:cs typeface="Segoe UI Light"/>
            </a:endParaRPr>
          </a:p>
        </p:txBody>
      </p:sp>
      <p:sp>
        <p:nvSpPr>
          <p:cNvPr id="2" name="TextBox 1">
            <a:extLst>
              <a:ext uri="{FF2B5EF4-FFF2-40B4-BE49-F238E27FC236}">
                <a16:creationId xmlns:a16="http://schemas.microsoft.com/office/drawing/2014/main" id="{FB75FDD2-5CAA-4B1E-EE2D-F583A2DB3E8A}"/>
              </a:ext>
            </a:extLst>
          </p:cNvPr>
          <p:cNvSpPr txBox="1"/>
          <p:nvPr/>
        </p:nvSpPr>
        <p:spPr>
          <a:xfrm>
            <a:off x="65314" y="1774371"/>
            <a:ext cx="29881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Segoe UI Light"/>
              </a:rPr>
              <a:t>Definition :</a:t>
            </a:r>
          </a:p>
        </p:txBody>
      </p:sp>
      <p:sp>
        <p:nvSpPr>
          <p:cNvPr id="3" name="TextBox 2">
            <a:extLst>
              <a:ext uri="{FF2B5EF4-FFF2-40B4-BE49-F238E27FC236}">
                <a16:creationId xmlns:a16="http://schemas.microsoft.com/office/drawing/2014/main" id="{8198957F-647E-AF96-4DE7-836E37791437}"/>
              </a:ext>
            </a:extLst>
          </p:cNvPr>
          <p:cNvSpPr txBox="1"/>
          <p:nvPr/>
        </p:nvSpPr>
        <p:spPr>
          <a:xfrm>
            <a:off x="293914" y="4043457"/>
            <a:ext cx="6852557" cy="240065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500" dirty="0">
                <a:solidFill>
                  <a:srgbClr val="374151"/>
                </a:solidFill>
                <a:latin typeface="Arial"/>
                <a:ea typeface="+mn-lt"/>
                <a:cs typeface="+mn-lt"/>
              </a:rPr>
              <a:t>There are common three types of cache mapping functions:</a:t>
            </a:r>
            <a:endParaRPr lang="en-US" dirty="0"/>
          </a:p>
          <a:p>
            <a:pPr algn="just"/>
            <a:endParaRPr lang="en-US" sz="2500" dirty="0">
              <a:solidFill>
                <a:srgbClr val="374151"/>
              </a:solidFill>
              <a:latin typeface="Arial"/>
              <a:ea typeface="+mn-lt"/>
              <a:cs typeface="+mn-lt"/>
            </a:endParaRPr>
          </a:p>
          <a:p>
            <a:pPr marL="342900" indent="-342900" algn="just">
              <a:buFont typeface="Arial"/>
              <a:buChar char="•"/>
            </a:pPr>
            <a:r>
              <a:rPr lang="en-US" sz="2500" dirty="0">
                <a:solidFill>
                  <a:srgbClr val="374151"/>
                </a:solidFill>
                <a:latin typeface="Arial"/>
                <a:ea typeface="+mn-lt"/>
                <a:cs typeface="+mn-lt"/>
              </a:rPr>
              <a:t>Direct Mapping</a:t>
            </a:r>
          </a:p>
          <a:p>
            <a:pPr marL="342900" indent="-342900" algn="just">
              <a:buFont typeface="Arial"/>
              <a:buChar char="•"/>
            </a:pPr>
            <a:r>
              <a:rPr lang="en-US" sz="2500" dirty="0">
                <a:solidFill>
                  <a:srgbClr val="374151"/>
                </a:solidFill>
                <a:latin typeface="Arial"/>
                <a:ea typeface="+mn-lt"/>
                <a:cs typeface="+mn-lt"/>
              </a:rPr>
              <a:t>Set-Associative Mapping</a:t>
            </a:r>
          </a:p>
          <a:p>
            <a:pPr marL="342900" indent="-342900" algn="just">
              <a:buFont typeface="Arial"/>
              <a:buChar char="•"/>
            </a:pPr>
            <a:r>
              <a:rPr lang="en-US" sz="2500" dirty="0">
                <a:solidFill>
                  <a:srgbClr val="374151"/>
                </a:solidFill>
                <a:latin typeface="Arial"/>
                <a:ea typeface="+mn-lt"/>
                <a:cs typeface="+mn-lt"/>
              </a:rPr>
              <a:t>Fully Associative Mapping</a:t>
            </a:r>
            <a:endParaRPr lang="en-US" dirty="0"/>
          </a:p>
        </p:txBody>
      </p:sp>
    </p:spTree>
    <p:extLst>
      <p:ext uri="{BB962C8B-B14F-4D97-AF65-F5344CB8AC3E}">
        <p14:creationId xmlns:p14="http://schemas.microsoft.com/office/powerpoint/2010/main" val="293543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7C063CF7-10DE-734A-3D54-4D82AE6093D9}"/>
              </a:ext>
            </a:extLst>
          </p:cNvPr>
          <p:cNvPicPr>
            <a:picLocks noChangeAspect="1"/>
          </p:cNvPicPr>
          <p:nvPr/>
        </p:nvPicPr>
        <p:blipFill rotWithShape="1">
          <a:blip r:embed="rId2"/>
          <a:srcRect l="519" t="-459" r="-519" b="-5046"/>
          <a:stretch/>
        </p:blipFill>
        <p:spPr>
          <a:xfrm>
            <a:off x="7023538" y="1202413"/>
            <a:ext cx="5164724" cy="5876383"/>
          </a:xfrm>
          <a:prstGeom prst="rect">
            <a:avLst/>
          </a:prstGeom>
        </p:spPr>
      </p:pic>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4724401" y="324756"/>
            <a:ext cx="6716485" cy="565435"/>
          </a:xfrm>
        </p:spPr>
        <p:txBody>
          <a:bodyPr lIns="91440" tIns="45720" rIns="91440" bIns="45720" anchor="t"/>
          <a:lstStyle/>
          <a:p>
            <a:r>
              <a:rPr lang="en-US" sz="3600" b="1" dirty="0">
                <a:cs typeface="Segoe UI Light"/>
              </a:rPr>
              <a:t>Types</a:t>
            </a:r>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289222" y="2729234"/>
            <a:ext cx="6856217" cy="8769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500" b="1" dirty="0">
                <a:ea typeface="+mn-lt"/>
                <a:cs typeface="+mn-lt"/>
              </a:rPr>
              <a:t>"</a:t>
            </a:r>
            <a:r>
              <a:rPr lang="en-US" sz="2500" dirty="0">
                <a:solidFill>
                  <a:srgbClr val="374151"/>
                </a:solidFill>
                <a:latin typeface="Arial"/>
                <a:ea typeface="+mn-lt"/>
                <a:cs typeface="+mn-lt"/>
              </a:rPr>
              <a:t>In direct mapping, each block of main memory is mapped to exactly one block in the cache.</a:t>
            </a:r>
            <a:r>
              <a:rPr lang="en-US" sz="2500" b="1" dirty="0">
                <a:ea typeface="+mn-lt"/>
                <a:cs typeface="+mn-lt"/>
              </a:rPr>
              <a:t>"</a:t>
            </a:r>
            <a:r>
              <a:rPr lang="en-US" sz="2500" dirty="0">
                <a:ea typeface="+mn-lt"/>
                <a:cs typeface="+mn-lt"/>
              </a:rPr>
              <a:t> </a:t>
            </a:r>
            <a:endParaRPr lang="en-US" sz="2500" b="1" dirty="0">
              <a:cs typeface="Segoe UI Light"/>
            </a:endParaRPr>
          </a:p>
        </p:txBody>
      </p:sp>
      <p:sp>
        <p:nvSpPr>
          <p:cNvPr id="2" name="TextBox 1">
            <a:extLst>
              <a:ext uri="{FF2B5EF4-FFF2-40B4-BE49-F238E27FC236}">
                <a16:creationId xmlns:a16="http://schemas.microsoft.com/office/drawing/2014/main" id="{FB75FDD2-5CAA-4B1E-EE2D-F583A2DB3E8A}"/>
              </a:ext>
            </a:extLst>
          </p:cNvPr>
          <p:cNvSpPr txBox="1"/>
          <p:nvPr/>
        </p:nvSpPr>
        <p:spPr>
          <a:xfrm>
            <a:off x="65314" y="1774371"/>
            <a:ext cx="35324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Segoe UI Light"/>
              </a:rPr>
              <a:t>Direct Mapping :</a:t>
            </a:r>
            <a:endParaRPr lang="en-US" dirty="0"/>
          </a:p>
        </p:txBody>
      </p:sp>
      <p:sp>
        <p:nvSpPr>
          <p:cNvPr id="3" name="TextBox 2">
            <a:extLst>
              <a:ext uri="{FF2B5EF4-FFF2-40B4-BE49-F238E27FC236}">
                <a16:creationId xmlns:a16="http://schemas.microsoft.com/office/drawing/2014/main" id="{8198957F-647E-AF96-4DE7-836E37791437}"/>
              </a:ext>
            </a:extLst>
          </p:cNvPr>
          <p:cNvSpPr txBox="1"/>
          <p:nvPr/>
        </p:nvSpPr>
        <p:spPr>
          <a:xfrm>
            <a:off x="163285" y="3857509"/>
            <a:ext cx="6852557" cy="2772554"/>
          </a:xfrm>
          <a:prstGeom prst="rect">
            <a:avLst/>
          </a:prstGeom>
        </p:spPr>
        <p:txBody>
          <a:bodyPr lIns="91440" tIns="45720" rIns="91440" bIns="45720" anchor="t"/>
          <a:lstStyle/>
          <a:p>
            <a:pPr marL="342900" indent="-342900" algn="just">
              <a:lnSpc>
                <a:spcPct val="90000"/>
              </a:lnSpc>
              <a:spcBef>
                <a:spcPts val="1000"/>
              </a:spcBef>
              <a:buFont typeface="Arial"/>
              <a:buChar char="•"/>
            </a:pPr>
            <a:r>
              <a:rPr lang="en-US" sz="2500" dirty="0">
                <a:latin typeface="Arial"/>
                <a:ea typeface="+mn-lt"/>
                <a:cs typeface="+mn-lt"/>
              </a:rPr>
              <a:t>This means that if two blocks of main memory have the same index, they will be mapped to the same block in the cache.</a:t>
            </a:r>
            <a:endParaRPr lang="en-US"/>
          </a:p>
          <a:p>
            <a:pPr marL="342900" indent="-342900" algn="just">
              <a:lnSpc>
                <a:spcPct val="90000"/>
              </a:lnSpc>
              <a:spcBef>
                <a:spcPts val="1000"/>
              </a:spcBef>
              <a:buFont typeface="Arial"/>
              <a:buChar char="•"/>
            </a:pPr>
            <a:endParaRPr lang="en-US" sz="2500" dirty="0">
              <a:latin typeface="Arial"/>
              <a:ea typeface="+mn-lt"/>
              <a:cs typeface="+mn-lt"/>
            </a:endParaRPr>
          </a:p>
          <a:p>
            <a:pPr marL="342900" indent="-342900" algn="just">
              <a:lnSpc>
                <a:spcPct val="90000"/>
              </a:lnSpc>
              <a:spcBef>
                <a:spcPts val="1000"/>
              </a:spcBef>
              <a:buFont typeface="Arial"/>
              <a:buChar char="•"/>
            </a:pPr>
            <a:r>
              <a:rPr lang="en-US" sz="2500" dirty="0">
                <a:latin typeface="Arial"/>
                <a:ea typeface="+mn-lt"/>
                <a:cs typeface="+mn-lt"/>
              </a:rPr>
              <a:t>This can cause conflicts when multiple blocks of main memory are mapped to the same block in the cache.</a:t>
            </a:r>
          </a:p>
        </p:txBody>
      </p:sp>
    </p:spTree>
    <p:extLst>
      <p:ext uri="{BB962C8B-B14F-4D97-AF65-F5344CB8AC3E}">
        <p14:creationId xmlns:p14="http://schemas.microsoft.com/office/powerpoint/2010/main" val="405830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4724401" y="324756"/>
            <a:ext cx="6716485" cy="565435"/>
          </a:xfrm>
        </p:spPr>
        <p:txBody>
          <a:bodyPr lIns="91440" tIns="45720" rIns="91440" bIns="45720" anchor="t"/>
          <a:lstStyle/>
          <a:p>
            <a:r>
              <a:rPr lang="en-US" sz="3600" b="1" dirty="0">
                <a:cs typeface="Segoe UI Light"/>
              </a:rPr>
              <a:t>Types</a:t>
            </a:r>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170981" y="2991992"/>
            <a:ext cx="6856217" cy="8769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500" b="1" dirty="0">
                <a:ea typeface="+mn-lt"/>
                <a:cs typeface="+mn-lt"/>
              </a:rPr>
              <a:t>"</a:t>
            </a:r>
            <a:r>
              <a:rPr lang="en-US" sz="2500" dirty="0">
                <a:solidFill>
                  <a:srgbClr val="374151"/>
                </a:solidFill>
                <a:latin typeface="Arial"/>
                <a:ea typeface="+mn-lt"/>
                <a:cs typeface="+mn-lt"/>
              </a:rPr>
              <a:t>In set-associative mapping, each block of main memory can be mapped to a set of blocks in the cache. </a:t>
            </a:r>
            <a:r>
              <a:rPr lang="en-US" sz="2500" b="1" dirty="0">
                <a:ea typeface="+mn-lt"/>
                <a:cs typeface="+mn-lt"/>
              </a:rPr>
              <a:t>"</a:t>
            </a:r>
            <a:r>
              <a:rPr lang="en-US" sz="2500" dirty="0">
                <a:ea typeface="+mn-lt"/>
                <a:cs typeface="+mn-lt"/>
              </a:rPr>
              <a:t> </a:t>
            </a:r>
            <a:endParaRPr lang="en-US" sz="2500" b="1" dirty="0">
              <a:cs typeface="Segoe UI Light"/>
            </a:endParaRPr>
          </a:p>
        </p:txBody>
      </p:sp>
      <p:sp>
        <p:nvSpPr>
          <p:cNvPr id="2" name="TextBox 1">
            <a:extLst>
              <a:ext uri="{FF2B5EF4-FFF2-40B4-BE49-F238E27FC236}">
                <a16:creationId xmlns:a16="http://schemas.microsoft.com/office/drawing/2014/main" id="{FB75FDD2-5CAA-4B1E-EE2D-F583A2DB3E8A}"/>
              </a:ext>
            </a:extLst>
          </p:cNvPr>
          <p:cNvSpPr txBox="1"/>
          <p:nvPr/>
        </p:nvSpPr>
        <p:spPr>
          <a:xfrm>
            <a:off x="65314" y="1774371"/>
            <a:ext cx="55687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Segoe UI Light"/>
              </a:rPr>
              <a:t>Set-Associative Mapping :</a:t>
            </a:r>
            <a:endParaRPr lang="en-US" dirty="0"/>
          </a:p>
        </p:txBody>
      </p:sp>
      <p:sp>
        <p:nvSpPr>
          <p:cNvPr id="3" name="TextBox 2">
            <a:extLst>
              <a:ext uri="{FF2B5EF4-FFF2-40B4-BE49-F238E27FC236}">
                <a16:creationId xmlns:a16="http://schemas.microsoft.com/office/drawing/2014/main" id="{8198957F-647E-AF96-4DE7-836E37791437}"/>
              </a:ext>
            </a:extLst>
          </p:cNvPr>
          <p:cNvSpPr txBox="1"/>
          <p:nvPr/>
        </p:nvSpPr>
        <p:spPr>
          <a:xfrm>
            <a:off x="163285" y="4882268"/>
            <a:ext cx="6852557" cy="1971141"/>
          </a:xfrm>
          <a:prstGeom prst="rect">
            <a:avLst/>
          </a:prstGeom>
        </p:spPr>
        <p:txBody>
          <a:bodyPr lIns="91440" tIns="45720" rIns="91440" bIns="45720" anchor="t"/>
          <a:lstStyle/>
          <a:p>
            <a:pPr marL="342900" indent="-342900" algn="just">
              <a:buFont typeface="Arial"/>
              <a:buChar char="•"/>
            </a:pPr>
            <a:r>
              <a:rPr lang="en-US" sz="2500" dirty="0">
                <a:solidFill>
                  <a:srgbClr val="374151"/>
                </a:solidFill>
                <a:latin typeface="Arial"/>
                <a:ea typeface="+mn-lt"/>
                <a:cs typeface="+mn-lt"/>
              </a:rPr>
              <a:t>This reduces the number of conflicts compared to direct mapping, but it requires more complex hardware to implement.</a:t>
            </a:r>
            <a:endParaRPr lang="en-US">
              <a:cs typeface="Segoe UI Light"/>
            </a:endParaRPr>
          </a:p>
        </p:txBody>
      </p:sp>
      <p:pic>
        <p:nvPicPr>
          <p:cNvPr id="4" name="Picture 5" descr="A picture containing chart&#10;&#10;Description automatically generated">
            <a:extLst>
              <a:ext uri="{FF2B5EF4-FFF2-40B4-BE49-F238E27FC236}">
                <a16:creationId xmlns:a16="http://schemas.microsoft.com/office/drawing/2014/main" id="{FDB8EB72-7BD6-00ED-2A54-3C62F45F556C}"/>
              </a:ext>
            </a:extLst>
          </p:cNvPr>
          <p:cNvPicPr>
            <a:picLocks noChangeAspect="1"/>
          </p:cNvPicPr>
          <p:nvPr/>
        </p:nvPicPr>
        <p:blipFill>
          <a:blip r:embed="rId2"/>
          <a:stretch>
            <a:fillRect/>
          </a:stretch>
        </p:blipFill>
        <p:spPr>
          <a:xfrm>
            <a:off x="7088129" y="1210910"/>
            <a:ext cx="5090112" cy="5612104"/>
          </a:xfrm>
          <a:prstGeom prst="rect">
            <a:avLst/>
          </a:prstGeom>
        </p:spPr>
      </p:pic>
    </p:spTree>
    <p:extLst>
      <p:ext uri="{BB962C8B-B14F-4D97-AF65-F5344CB8AC3E}">
        <p14:creationId xmlns:p14="http://schemas.microsoft.com/office/powerpoint/2010/main" val="152082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4724401" y="324756"/>
            <a:ext cx="6716485" cy="565435"/>
          </a:xfrm>
        </p:spPr>
        <p:txBody>
          <a:bodyPr lIns="91440" tIns="45720" rIns="91440" bIns="45720" anchor="t"/>
          <a:lstStyle/>
          <a:p>
            <a:r>
              <a:rPr lang="en-US" sz="3600" b="1" dirty="0">
                <a:cs typeface="Segoe UI Light"/>
              </a:rPr>
              <a:t>Types</a:t>
            </a:r>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170981" y="2991992"/>
            <a:ext cx="6856217" cy="8769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500" b="1" dirty="0">
                <a:latin typeface="Arial"/>
                <a:ea typeface="+mn-lt"/>
                <a:cs typeface="+mn-lt"/>
              </a:rPr>
              <a:t>"</a:t>
            </a:r>
            <a:r>
              <a:rPr lang="en-US" sz="2500" dirty="0">
                <a:solidFill>
                  <a:srgbClr val="374151"/>
                </a:solidFill>
                <a:latin typeface="Arial"/>
                <a:ea typeface="+mn-lt"/>
                <a:cs typeface="+mn-lt"/>
              </a:rPr>
              <a:t>In fully associative mapping, each block of main memory can be mapped to any block in the cache. </a:t>
            </a:r>
            <a:r>
              <a:rPr lang="en-US" sz="2500" b="1" dirty="0">
                <a:latin typeface="Arial"/>
                <a:ea typeface="+mn-lt"/>
                <a:cs typeface="+mn-lt"/>
              </a:rPr>
              <a:t>"</a:t>
            </a:r>
            <a:r>
              <a:rPr lang="en-US" sz="2500" dirty="0">
                <a:latin typeface="Arial"/>
                <a:ea typeface="+mn-lt"/>
                <a:cs typeface="+mn-lt"/>
              </a:rPr>
              <a:t> </a:t>
            </a:r>
            <a:endParaRPr lang="en-US" sz="2500" b="1">
              <a:latin typeface="Arial"/>
              <a:cs typeface="Segoe UI Light"/>
            </a:endParaRPr>
          </a:p>
        </p:txBody>
      </p:sp>
      <p:sp>
        <p:nvSpPr>
          <p:cNvPr id="2" name="TextBox 1">
            <a:extLst>
              <a:ext uri="{FF2B5EF4-FFF2-40B4-BE49-F238E27FC236}">
                <a16:creationId xmlns:a16="http://schemas.microsoft.com/office/drawing/2014/main" id="{FB75FDD2-5CAA-4B1E-EE2D-F583A2DB3E8A}"/>
              </a:ext>
            </a:extLst>
          </p:cNvPr>
          <p:cNvSpPr txBox="1"/>
          <p:nvPr/>
        </p:nvSpPr>
        <p:spPr>
          <a:xfrm>
            <a:off x="65314" y="1774371"/>
            <a:ext cx="55687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Segoe UI Light"/>
              </a:rPr>
              <a:t>Fully Associative Mapping :</a:t>
            </a:r>
            <a:endParaRPr lang="en-US" dirty="0">
              <a:cs typeface="Segoe UI Light"/>
            </a:endParaRPr>
          </a:p>
        </p:txBody>
      </p:sp>
      <p:sp>
        <p:nvSpPr>
          <p:cNvPr id="3" name="TextBox 2">
            <a:extLst>
              <a:ext uri="{FF2B5EF4-FFF2-40B4-BE49-F238E27FC236}">
                <a16:creationId xmlns:a16="http://schemas.microsoft.com/office/drawing/2014/main" id="{8198957F-647E-AF96-4DE7-836E37791437}"/>
              </a:ext>
            </a:extLst>
          </p:cNvPr>
          <p:cNvSpPr txBox="1"/>
          <p:nvPr/>
        </p:nvSpPr>
        <p:spPr>
          <a:xfrm>
            <a:off x="163285" y="4882268"/>
            <a:ext cx="6852557" cy="1971141"/>
          </a:xfrm>
          <a:prstGeom prst="rect">
            <a:avLst/>
          </a:prstGeom>
        </p:spPr>
        <p:txBody>
          <a:bodyPr lIns="91440" tIns="45720" rIns="91440" bIns="45720" anchor="t"/>
          <a:lstStyle/>
          <a:p>
            <a:pPr marL="342900" indent="-342900" algn="just">
              <a:buFont typeface="Arial"/>
              <a:buChar char="•"/>
            </a:pPr>
            <a:r>
              <a:rPr lang="en-US" sz="2500" dirty="0">
                <a:solidFill>
                  <a:srgbClr val="374151"/>
                </a:solidFill>
                <a:latin typeface="Arial"/>
                <a:ea typeface="+mn-lt"/>
                <a:cs typeface="+mn-lt"/>
              </a:rPr>
              <a:t>This eliminates conflicts completely, but it requires even more complex hardware to implement.</a:t>
            </a:r>
            <a:endParaRPr lang="en-US" sz="2500">
              <a:latin typeface="Arial"/>
              <a:ea typeface="+mn-lt"/>
              <a:cs typeface="+mn-lt"/>
            </a:endParaRPr>
          </a:p>
        </p:txBody>
      </p:sp>
      <p:pic>
        <p:nvPicPr>
          <p:cNvPr id="6" name="Picture 6" descr="A picture containing diagram&#10;&#10;Description automatically generated">
            <a:extLst>
              <a:ext uri="{FF2B5EF4-FFF2-40B4-BE49-F238E27FC236}">
                <a16:creationId xmlns:a16="http://schemas.microsoft.com/office/drawing/2014/main" id="{A4F4BAF6-5E9B-5C94-2E17-2016D7E81A86}"/>
              </a:ext>
            </a:extLst>
          </p:cNvPr>
          <p:cNvPicPr>
            <a:picLocks noChangeAspect="1"/>
          </p:cNvPicPr>
          <p:nvPr/>
        </p:nvPicPr>
        <p:blipFill>
          <a:blip r:embed="rId2"/>
          <a:stretch>
            <a:fillRect/>
          </a:stretch>
        </p:blipFill>
        <p:spPr>
          <a:xfrm>
            <a:off x="7102366" y="1446768"/>
            <a:ext cx="5094888" cy="5317670"/>
          </a:xfrm>
          <a:prstGeom prst="rect">
            <a:avLst/>
          </a:prstGeom>
        </p:spPr>
      </p:pic>
    </p:spTree>
    <p:extLst>
      <p:ext uri="{BB962C8B-B14F-4D97-AF65-F5344CB8AC3E}">
        <p14:creationId xmlns:p14="http://schemas.microsoft.com/office/powerpoint/2010/main" val="308608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3226677" y="324756"/>
            <a:ext cx="6716485" cy="565435"/>
          </a:xfrm>
        </p:spPr>
        <p:txBody>
          <a:bodyPr lIns="91440" tIns="45720" rIns="91440" bIns="45720" anchor="t"/>
          <a:lstStyle/>
          <a:p>
            <a:r>
              <a:rPr lang="en-US" sz="3600" b="1" dirty="0">
                <a:solidFill>
                  <a:srgbClr val="4D6848"/>
                </a:solidFill>
                <a:ea typeface="+mj-lt"/>
                <a:cs typeface="+mj-lt"/>
              </a:rPr>
              <a:t>Cache write policy</a:t>
            </a:r>
            <a:endParaRPr lang="en-US" dirty="0"/>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499429" y="5146613"/>
            <a:ext cx="9444389" cy="8769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500" dirty="0">
              <a:latin typeface="Arial"/>
              <a:cs typeface="Segoe UI Light"/>
            </a:endParaRPr>
          </a:p>
        </p:txBody>
      </p:sp>
      <p:sp>
        <p:nvSpPr>
          <p:cNvPr id="2" name="TextBox 1">
            <a:extLst>
              <a:ext uri="{FF2B5EF4-FFF2-40B4-BE49-F238E27FC236}">
                <a16:creationId xmlns:a16="http://schemas.microsoft.com/office/drawing/2014/main" id="{FB75FDD2-5CAA-4B1E-EE2D-F583A2DB3E8A}"/>
              </a:ext>
            </a:extLst>
          </p:cNvPr>
          <p:cNvSpPr txBox="1"/>
          <p:nvPr/>
        </p:nvSpPr>
        <p:spPr>
          <a:xfrm>
            <a:off x="341210" y="1629854"/>
            <a:ext cx="11520272"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rgbClr val="374151"/>
                </a:solidFill>
                <a:latin typeface="Arial"/>
                <a:ea typeface="+mn-lt"/>
                <a:cs typeface="+mn-lt"/>
              </a:rPr>
              <a:t>Cache write policy refers to the way the processor handles writes to the cache. There are two common cache write policies: </a:t>
            </a:r>
            <a:endParaRPr lang="en-US" sz="2500">
              <a:solidFill>
                <a:srgbClr val="000000"/>
              </a:solidFill>
              <a:latin typeface="Arial"/>
              <a:ea typeface="+mn-lt"/>
              <a:cs typeface="Arial"/>
            </a:endParaRPr>
          </a:p>
          <a:p>
            <a:endParaRPr lang="en-US" sz="2500" dirty="0">
              <a:solidFill>
                <a:srgbClr val="374151"/>
              </a:solidFill>
              <a:latin typeface="Arial"/>
              <a:ea typeface="+mn-lt"/>
              <a:cs typeface="+mn-lt"/>
            </a:endParaRPr>
          </a:p>
          <a:p>
            <a:pPr marL="342900" indent="-342900">
              <a:buFont typeface="Arial"/>
              <a:buChar char="•"/>
            </a:pPr>
            <a:r>
              <a:rPr lang="en-US" sz="2550" b="1" dirty="0">
                <a:solidFill>
                  <a:srgbClr val="374151"/>
                </a:solidFill>
                <a:latin typeface="Arial"/>
                <a:ea typeface="+mn-lt"/>
                <a:cs typeface="+mn-lt"/>
              </a:rPr>
              <a:t>Write-through :</a:t>
            </a:r>
            <a:endParaRPr lang="en-US" sz="2550" b="1" dirty="0">
              <a:solidFill>
                <a:srgbClr val="000000"/>
              </a:solidFill>
              <a:latin typeface="Arial"/>
              <a:ea typeface="+mn-lt"/>
              <a:cs typeface="Arial"/>
            </a:endParaRPr>
          </a:p>
          <a:p>
            <a:r>
              <a:rPr lang="en-US" sz="2500" dirty="0">
                <a:solidFill>
                  <a:srgbClr val="374151"/>
                </a:solidFill>
                <a:latin typeface="Arial"/>
                <a:ea typeface="+mn-lt"/>
                <a:cs typeface="+mn-lt"/>
              </a:rPr>
              <a:t>                            In write-through, every write to the cache is also written to main memory. This ensures that the data in the cache is always up-to-date, but it can slow down write operations.</a:t>
            </a:r>
          </a:p>
          <a:p>
            <a:pPr marL="342900" indent="-342900">
              <a:buFont typeface="Arial"/>
              <a:buChar char="•"/>
            </a:pPr>
            <a:endParaRPr lang="en-US" sz="2500" dirty="0">
              <a:solidFill>
                <a:srgbClr val="374151"/>
              </a:solidFill>
              <a:latin typeface="Arial"/>
              <a:ea typeface="+mn-lt"/>
              <a:cs typeface="+mn-lt"/>
            </a:endParaRPr>
          </a:p>
          <a:p>
            <a:pPr marL="342900" indent="-342900">
              <a:buFont typeface="Arial"/>
              <a:buChar char="•"/>
            </a:pPr>
            <a:r>
              <a:rPr lang="en-US" sz="2550" b="1" dirty="0">
                <a:solidFill>
                  <a:srgbClr val="374151"/>
                </a:solidFill>
                <a:latin typeface="Arial"/>
                <a:ea typeface="+mn-lt"/>
                <a:cs typeface="+mn-lt"/>
              </a:rPr>
              <a:t> Write-back:</a:t>
            </a:r>
          </a:p>
          <a:p>
            <a:r>
              <a:rPr lang="en-US" sz="2500" dirty="0">
                <a:solidFill>
                  <a:srgbClr val="374151"/>
                </a:solidFill>
                <a:latin typeface="Arial"/>
                <a:cs typeface="Segoe UI Light"/>
              </a:rPr>
              <a:t>                         </a:t>
            </a:r>
            <a:r>
              <a:rPr lang="en-US" sz="2500" dirty="0">
                <a:solidFill>
                  <a:srgbClr val="374151"/>
                </a:solidFill>
                <a:latin typeface="Arial"/>
                <a:ea typeface="+mn-lt"/>
                <a:cs typeface="+mn-lt"/>
              </a:rPr>
              <a:t>In write-back, writes to the cache are not immediately written to main memory. Instead, they are only written to main memory when the cache block is evicted from the cache. This can improve write performance, but it can also lead to data inconsistencies if the cache is not properly managed.</a:t>
            </a:r>
            <a:endParaRPr lang="en-US" sz="2500" dirty="0">
              <a:solidFill>
                <a:srgbClr val="374151"/>
              </a:solidFill>
              <a:latin typeface="Arial"/>
              <a:cs typeface="Segoe UI Light"/>
            </a:endParaRPr>
          </a:p>
        </p:txBody>
      </p:sp>
    </p:spTree>
    <p:extLst>
      <p:ext uri="{BB962C8B-B14F-4D97-AF65-F5344CB8AC3E}">
        <p14:creationId xmlns:p14="http://schemas.microsoft.com/office/powerpoint/2010/main" val="256682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3B7CAA-1ABA-5016-3864-750ED841CB70}"/>
              </a:ext>
            </a:extLst>
          </p:cNvPr>
          <p:cNvSpPr/>
          <p:nvPr/>
        </p:nvSpPr>
        <p:spPr>
          <a:xfrm>
            <a:off x="0" y="1"/>
            <a:ext cx="12202885" cy="1208312"/>
          </a:xfrm>
          <a:prstGeom prst="rect">
            <a:avLst/>
          </a:prstGeom>
          <a:solidFill>
            <a:srgbClr val="FFC000"/>
          </a:solidFill>
          <a:ln>
            <a:solidFill>
              <a:srgbClr val="00B0F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56">
            <a:extLst>
              <a:ext uri="{FF2B5EF4-FFF2-40B4-BE49-F238E27FC236}">
                <a16:creationId xmlns:a16="http://schemas.microsoft.com/office/drawing/2014/main" id="{C3D6B939-A7B9-7684-84A9-ADFFF2FCE9FA}"/>
              </a:ext>
            </a:extLst>
          </p:cNvPr>
          <p:cNvSpPr>
            <a:spLocks noGrp="1"/>
          </p:cNvSpPr>
          <p:nvPr>
            <p:ph type="title"/>
          </p:nvPr>
        </p:nvSpPr>
        <p:spPr>
          <a:xfrm>
            <a:off x="270643" y="127687"/>
            <a:ext cx="10946898" cy="815056"/>
          </a:xfrm>
        </p:spPr>
        <p:txBody>
          <a:bodyPr lIns="91440" tIns="45720" rIns="91440" bIns="45720" anchor="t"/>
          <a:lstStyle/>
          <a:p>
            <a:r>
              <a:rPr lang="en-US" sz="3600" b="1" dirty="0">
                <a:solidFill>
                  <a:srgbClr val="4D6848"/>
                </a:solidFill>
                <a:ea typeface="+mj-lt"/>
                <a:cs typeface="+mj-lt"/>
              </a:rPr>
              <a:t>Elements of cache design and typical cache design</a:t>
            </a:r>
            <a:endParaRPr lang="en-US" dirty="0"/>
          </a:p>
        </p:txBody>
      </p:sp>
      <p:sp>
        <p:nvSpPr>
          <p:cNvPr id="17" name="Text Placeholder 50">
            <a:extLst>
              <a:ext uri="{FF2B5EF4-FFF2-40B4-BE49-F238E27FC236}">
                <a16:creationId xmlns:a16="http://schemas.microsoft.com/office/drawing/2014/main" id="{52527436-41CA-22FE-BE72-849E0BCBD3C9}"/>
              </a:ext>
            </a:extLst>
          </p:cNvPr>
          <p:cNvSpPr txBox="1">
            <a:spLocks/>
          </p:cNvSpPr>
          <p:nvPr/>
        </p:nvSpPr>
        <p:spPr>
          <a:xfrm>
            <a:off x="499429" y="5146613"/>
            <a:ext cx="9444389" cy="8769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500" dirty="0">
              <a:latin typeface="Arial"/>
              <a:cs typeface="Segoe UI Light"/>
            </a:endParaRPr>
          </a:p>
        </p:txBody>
      </p:sp>
      <p:sp>
        <p:nvSpPr>
          <p:cNvPr id="2" name="TextBox 1">
            <a:extLst>
              <a:ext uri="{FF2B5EF4-FFF2-40B4-BE49-F238E27FC236}">
                <a16:creationId xmlns:a16="http://schemas.microsoft.com/office/drawing/2014/main" id="{FB75FDD2-5CAA-4B1E-EE2D-F583A2DB3E8A}"/>
              </a:ext>
            </a:extLst>
          </p:cNvPr>
          <p:cNvSpPr txBox="1"/>
          <p:nvPr/>
        </p:nvSpPr>
        <p:spPr>
          <a:xfrm>
            <a:off x="341210" y="1629854"/>
            <a:ext cx="11520272"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dirty="0">
                <a:solidFill>
                  <a:srgbClr val="374151"/>
                </a:solidFill>
                <a:latin typeface="Arial"/>
                <a:ea typeface="+mn-lt"/>
                <a:cs typeface="+mn-lt"/>
              </a:rPr>
              <a:t>The three main elements of cache design are size, associativity, and block size.</a:t>
            </a:r>
            <a:endParaRPr lang="en-US" sz="2500" dirty="0">
              <a:latin typeface="Arial"/>
              <a:ea typeface="+mn-lt"/>
              <a:cs typeface="+mn-lt"/>
            </a:endParaRPr>
          </a:p>
          <a:p>
            <a:pPr algn="just"/>
            <a:endParaRPr lang="en-US" sz="2500" dirty="0">
              <a:solidFill>
                <a:srgbClr val="374151"/>
              </a:solidFill>
              <a:latin typeface="Arial"/>
              <a:ea typeface="+mn-lt"/>
              <a:cs typeface="+mn-lt"/>
            </a:endParaRPr>
          </a:p>
          <a:p>
            <a:pPr marL="285750" indent="-285750" algn="just">
              <a:buFont typeface="Arial"/>
              <a:buChar char="•"/>
            </a:pPr>
            <a:r>
              <a:rPr lang="en-US" sz="2500" b="1" dirty="0">
                <a:solidFill>
                  <a:srgbClr val="374151"/>
                </a:solidFill>
                <a:latin typeface="Arial"/>
                <a:ea typeface="+mn-lt"/>
                <a:cs typeface="+mn-lt"/>
              </a:rPr>
              <a:t>Size:</a:t>
            </a:r>
            <a:r>
              <a:rPr lang="en-US" sz="2500" dirty="0">
                <a:solidFill>
                  <a:srgbClr val="374151"/>
                </a:solidFill>
                <a:latin typeface="Arial"/>
                <a:ea typeface="+mn-lt"/>
                <a:cs typeface="+mn-lt"/>
              </a:rPr>
              <a:t> The size of the cache is determined by the number of cache blocks it can hold. Larger caches can improve performance by storing more data and instructions in the cache, but they also require more hardware resources.</a:t>
            </a:r>
            <a:br>
              <a:rPr lang="en-US" sz="2500" dirty="0">
                <a:solidFill>
                  <a:srgbClr val="374151"/>
                </a:solidFill>
                <a:latin typeface="Arial"/>
                <a:ea typeface="+mn-lt"/>
                <a:cs typeface="+mn-lt"/>
              </a:rPr>
            </a:br>
            <a:endParaRPr lang="en-US" sz="2500">
              <a:latin typeface="Arial"/>
              <a:ea typeface="+mn-lt"/>
              <a:cs typeface="+mn-lt"/>
            </a:endParaRPr>
          </a:p>
          <a:p>
            <a:pPr marL="285750" indent="-285750" algn="just">
              <a:buFont typeface="Arial"/>
              <a:buChar char="•"/>
            </a:pPr>
            <a:r>
              <a:rPr lang="en-US" sz="2500" b="1" dirty="0">
                <a:solidFill>
                  <a:srgbClr val="374151"/>
                </a:solidFill>
                <a:latin typeface="Arial"/>
                <a:ea typeface="+mn-lt"/>
                <a:cs typeface="+mn-lt"/>
              </a:rPr>
              <a:t>Associativity: </a:t>
            </a:r>
            <a:r>
              <a:rPr lang="en-US" sz="2500" dirty="0">
                <a:solidFill>
                  <a:srgbClr val="374151"/>
                </a:solidFill>
                <a:latin typeface="Arial"/>
                <a:ea typeface="+mn-lt"/>
                <a:cs typeface="+mn-lt"/>
              </a:rPr>
              <a:t>The associativity of the cache determines how many blocks of main memory can be mapped to a single block in the cache. Higher associativity reduces conflicts, but it also requires more hardware resources.</a:t>
            </a:r>
            <a:br>
              <a:rPr lang="en-US" sz="2500" dirty="0">
                <a:solidFill>
                  <a:srgbClr val="374151"/>
                </a:solidFill>
                <a:latin typeface="Arial"/>
                <a:ea typeface="+mn-lt"/>
                <a:cs typeface="+mn-lt"/>
              </a:rPr>
            </a:br>
            <a:endParaRPr lang="en-US" sz="2500">
              <a:latin typeface="Arial"/>
              <a:cs typeface="Arial"/>
            </a:endParaRPr>
          </a:p>
          <a:p>
            <a:pPr marL="285750" indent="-285750" algn="just">
              <a:buFont typeface="Arial"/>
              <a:buChar char="•"/>
            </a:pPr>
            <a:r>
              <a:rPr lang="en-US" sz="2500" b="1" dirty="0">
                <a:solidFill>
                  <a:srgbClr val="374151"/>
                </a:solidFill>
                <a:latin typeface="Arial"/>
                <a:ea typeface="+mn-lt"/>
                <a:cs typeface="+mn-lt"/>
              </a:rPr>
              <a:t>Block size:</a:t>
            </a:r>
            <a:r>
              <a:rPr lang="en-US" sz="2500" dirty="0">
                <a:solidFill>
                  <a:srgbClr val="374151"/>
                </a:solidFill>
                <a:latin typeface="Arial"/>
                <a:ea typeface="+mn-lt"/>
                <a:cs typeface="+mn-lt"/>
              </a:rPr>
              <a:t> The block size of the cache determines the size of each block in the cache. Larger block sizes can improve performance by reducing the number of cache misses, but they can also increase the number of conflicts.</a:t>
            </a:r>
            <a:endParaRPr lang="en-US" sz="2500" dirty="0">
              <a:latin typeface="Arial"/>
              <a:ea typeface="+mn-lt"/>
              <a:cs typeface="+mn-lt"/>
            </a:endParaRPr>
          </a:p>
          <a:p>
            <a:pPr algn="just"/>
            <a:endParaRPr lang="en-US" sz="2500" dirty="0">
              <a:solidFill>
                <a:srgbClr val="374151"/>
              </a:solidFill>
              <a:latin typeface="Arial"/>
              <a:cs typeface="Segoe UI Light"/>
            </a:endParaRPr>
          </a:p>
        </p:txBody>
      </p:sp>
    </p:spTree>
    <p:extLst>
      <p:ext uri="{BB962C8B-B14F-4D97-AF65-F5344CB8AC3E}">
        <p14:creationId xmlns:p14="http://schemas.microsoft.com/office/powerpoint/2010/main" val="3012344201"/>
      </p:ext>
    </p:extLst>
  </p:cSld>
  <p:clrMapOvr>
    <a:masterClrMapping/>
  </p:clrMapOvr>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0</TotalTime>
  <Words>224</Words>
  <Application>Microsoft Office PowerPoint</Application>
  <PresentationFormat>Widescreen</PresentationFormat>
  <Paragraphs>106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Cache MEMORY</vt:lpstr>
      <vt:lpstr>Contents</vt:lpstr>
      <vt:lpstr>Cache address</vt:lpstr>
      <vt:lpstr>Cache Mapping function</vt:lpstr>
      <vt:lpstr>Types</vt:lpstr>
      <vt:lpstr>Types</vt:lpstr>
      <vt:lpstr>Types</vt:lpstr>
      <vt:lpstr>Cache write policy</vt:lpstr>
      <vt:lpstr>Elements of cache design and typical cache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dc:title>
  <dc:creator/>
  <cp:lastModifiedBy/>
  <cp:revision>430</cp:revision>
  <dcterms:created xsi:type="dcterms:W3CDTF">2023-05-10T07:01:28Z</dcterms:created>
  <dcterms:modified xsi:type="dcterms:W3CDTF">2023-05-13T07:14:32Z</dcterms:modified>
</cp:coreProperties>
</file>