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0" r:id="rId3"/>
    <p:sldId id="382" r:id="rId4"/>
    <p:sldId id="383" r:id="rId5"/>
    <p:sldId id="388" r:id="rId6"/>
    <p:sldId id="389" r:id="rId7"/>
    <p:sldId id="384" r:id="rId8"/>
    <p:sldId id="393" r:id="rId9"/>
    <p:sldId id="409" r:id="rId10"/>
    <p:sldId id="392" r:id="rId11"/>
    <p:sldId id="395" r:id="rId12"/>
    <p:sldId id="396" r:id="rId13"/>
    <p:sldId id="398" r:id="rId14"/>
    <p:sldId id="399" r:id="rId15"/>
    <p:sldId id="4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0154-BE5E-A8D5-BB88-9EF914029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1CE10-DAEF-83DB-C132-B175832CB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6679-CC45-9231-083B-501C8756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FE40-64F2-48E5-A6B5-A9E631C80A3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AF415-958F-000E-DC0B-B3BAF709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2AD8-050B-24E1-D32C-5C371B72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9E79-7577-42A1-9EC6-FD4CF6F1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6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96F7-7B88-F28C-F306-60C40932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EBC5F-024D-9254-B7D5-7E3C169F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F59D-A130-02CE-C47A-8DE0F2FB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FE40-64F2-48E5-A6B5-A9E631C80A3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F4CE-62A8-3539-AA83-2B56C2F9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4B9A-D5C1-87F9-1E54-72D08EB5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9E79-7577-42A1-9EC6-FD4CF6F1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DDF30-94DF-BE5C-A24E-3704FA73E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4E78F-AE58-A826-46A8-E6E55A32F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5D13D-AC15-0A97-1B46-3FF0A1E5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FE40-64F2-48E5-A6B5-A9E631C80A3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54621-CF6B-7DF5-538C-FD74171E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D82B1-D961-3978-CCA6-C624AE9D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9E79-7577-42A1-9EC6-FD4CF6F1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7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2542-4FBE-2F6A-F677-1BE2D85E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F8AC-C8C0-A6B0-C780-42ECA2C7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AEDC-7ED9-BCCC-0A4C-0FAE0A20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FE40-64F2-48E5-A6B5-A9E631C80A3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FACFF-8AAC-1A30-6C1E-3BAEE22F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FD559-C771-EFC6-B7E3-0B17C203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9E79-7577-42A1-9EC6-FD4CF6F1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63EA-82CC-8BAE-10F9-51374A60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354C4-22C1-D194-1DFC-97929A54F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6105-933C-2245-AC23-F969F0B3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FE40-64F2-48E5-A6B5-A9E631C80A3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FF83-C48B-939D-B8FC-BA7B8044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E3A1-9079-CFA7-4CDC-5A8B7F0E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9E79-7577-42A1-9EC6-FD4CF6F1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9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1096-492C-365A-E077-C0BC2BA6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4F26-BAE8-7EDD-8DE4-C2717ABF4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14123-CB00-5CE7-9632-E101E7166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48D16-6B00-66C4-DBCD-945B9E1F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FE40-64F2-48E5-A6B5-A9E631C80A3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1B856-256F-4B94-4208-AE83C4B6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343EA-3809-6FF4-DEF0-E55AAEDB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9E79-7577-42A1-9EC6-FD4CF6F1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1DD8-3E1C-186D-52C3-49182742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90DA3-6C7D-EDDF-7B88-412767033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23A3B-1DC7-7A2A-E791-193829AE9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8370C-1EB0-8E85-0827-DF2FEF7CA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7D595-2B56-4018-CA53-72C92A122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B672C-39A7-29EF-DF00-FCCF4D38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FE40-64F2-48E5-A6B5-A9E631C80A3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3E7BB-4D32-0975-3E95-CCE15DC2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D8CF3-C3E7-D64B-B3CD-CC43F702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9E79-7577-42A1-9EC6-FD4CF6F1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FF32-F118-669F-F5D7-1C97FF09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D5A6C-0FCD-0F4C-1BC8-73F684D3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FE40-64F2-48E5-A6B5-A9E631C80A3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48734-DBC1-FA68-2D26-A218BC15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AB969-F5E2-EFCB-2739-01583AEE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9E79-7577-42A1-9EC6-FD4CF6F1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C685D-D524-FBF9-CCE1-C1043A13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FE40-64F2-48E5-A6B5-A9E631C80A3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96DE4-1E6A-6A5A-DC71-83AA2D7F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87984-091A-01A9-AF26-BE391F1B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9E79-7577-42A1-9EC6-FD4CF6F1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5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2B4A-36E1-8023-64BC-060EE8C5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E40C8-42FA-3ACC-4BF8-138C9417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B2E30-60D0-996C-DE4A-76B832F65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DEC1A-B18B-CD17-014D-E6DA73B9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FE40-64F2-48E5-A6B5-A9E631C80A3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CF453-C3FB-6815-E846-6D39DD29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1A27B-2EA7-9893-1434-79581D4A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9E79-7577-42A1-9EC6-FD4CF6F1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2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5E1A-AA20-43C7-A1B6-667F96D4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3C1FC-86F3-90C4-3684-A760B4DFB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70AAB-31EB-D3B3-49C2-975932BD0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37242-A343-7A44-6F6E-A3A8FDBA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FE40-64F2-48E5-A6B5-A9E631C80A3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A6413-EFCA-F844-2810-9CD489CC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822F1-E3E3-0FB8-B56E-5B323682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9E79-7577-42A1-9EC6-FD4CF6F1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87D82-6349-7397-3D8F-D5D383F7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6A4DE-CC5C-1517-4EAD-F3FAF1AB2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AA7E1-7062-3039-7FD0-DE222224E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FE40-64F2-48E5-A6B5-A9E631C80A3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CFF1B-3E5A-0676-A8E8-DDF3AAC08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390C0-26D9-72B1-5354-1D8E0BC62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9E79-7577-42A1-9EC6-FD4CF6F1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9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image" Target="../media/image4.wmf"/><Relationship Id="rId9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2C67-379D-6B79-F629-BD4C80F81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PHYSICS</a:t>
            </a:r>
          </a:p>
        </p:txBody>
      </p:sp>
    </p:spTree>
    <p:extLst>
      <p:ext uri="{BB962C8B-B14F-4D97-AF65-F5344CB8AC3E}">
        <p14:creationId xmlns:p14="http://schemas.microsoft.com/office/powerpoint/2010/main" val="189771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F7A510-4D20-78FA-6FAE-16BB8865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44" y="1288208"/>
            <a:ext cx="10284178" cy="46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3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4">
            <a:extLst>
              <a:ext uri="{FF2B5EF4-FFF2-40B4-BE49-F238E27FC236}">
                <a16:creationId xmlns:a16="http://schemas.microsoft.com/office/drawing/2014/main" id="{72BFAD7F-C80E-27E6-1D75-03C0C9476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398"/>
            <a:ext cx="8839200" cy="519113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Coulomb’s Law</a:t>
            </a:r>
            <a:endParaRPr lang="en-US" alt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2" name="Rectangle 7">
                <a:extLst>
                  <a:ext uri="{FF2B5EF4-FFF2-40B4-BE49-F238E27FC236}">
                    <a16:creationId xmlns:a16="http://schemas.microsoft.com/office/drawing/2014/main" id="{1C25A9AE-FA74-7EAB-4872-3075652ED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400" y="699906"/>
                <a:ext cx="8839200" cy="583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Arial" charset="0"/>
                  </a:rPr>
                  <a:t>Example</a:t>
                </a:r>
                <a:endParaRPr lang="en-US" altLang="en-US" sz="2400" b="1" dirty="0">
                  <a:latin typeface="Arial" charset="0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en-US" sz="2400" dirty="0">
                    <a:latin typeface="Arial" charset="0"/>
                  </a:rPr>
                  <a:t>Consider the following figure. Particle 3 has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sz="2400" dirty="0">
                    <a:latin typeface="Arial" charset="0"/>
                  </a:rPr>
                  <a:t>and the particle separation is 0.015m. What are the magnitude of electrostatic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rial" charset="0"/>
                  </a:rPr>
                  <a:t> on particle 1 from particle 3? Calculate the net electrostatic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rial" charset="0"/>
                  </a:rPr>
                  <a:t> on particle 1 due to particle 2 and 3.</a:t>
                </a:r>
              </a:p>
              <a:p>
                <a:pPr>
                  <a:spcBef>
                    <a:spcPct val="50000"/>
                  </a:spcBef>
                  <a:buNone/>
                  <a:defRPr/>
                </a:pPr>
                <a:endParaRPr lang="en-US" altLang="en-US" sz="240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  <a:buNone/>
                  <a:defRPr/>
                </a:pPr>
                <a:r>
                  <a:rPr lang="en-US" altLang="en-US" sz="2400" dirty="0">
                    <a:latin typeface="Arial" charset="0"/>
                  </a:rPr>
                  <a:t> </a:t>
                </a:r>
              </a:p>
              <a:p>
                <a:pPr algn="ctr">
                  <a:spcBef>
                    <a:spcPct val="50000"/>
                  </a:spcBef>
                  <a:buNone/>
                  <a:defRPr/>
                </a:pPr>
                <a:endParaRPr lang="en-US" altLang="en-US" sz="240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  <a:buNone/>
                  <a:defRPr/>
                </a:pPr>
                <a:endParaRPr lang="en-US" altLang="en-US" sz="2400" b="1" dirty="0">
                  <a:solidFill>
                    <a:srgbClr val="FF0000"/>
                  </a:solidFill>
                  <a:latin typeface="Arial" charset="0"/>
                </a:endParaRPr>
              </a:p>
              <a:p>
                <a:pPr>
                  <a:spcBef>
                    <a:spcPct val="50000"/>
                  </a:spcBef>
                  <a:buNone/>
                  <a:defRPr/>
                </a:pPr>
                <a:endParaRPr lang="en-US" altLang="en-US" sz="2400" b="1" dirty="0">
                  <a:solidFill>
                    <a:srgbClr val="FF0000"/>
                  </a:solidFill>
                  <a:latin typeface="Arial" charset="0"/>
                </a:endParaRPr>
              </a:p>
              <a:p>
                <a:pPr>
                  <a:spcBef>
                    <a:spcPct val="50000"/>
                  </a:spcBef>
                  <a:buNone/>
                  <a:defRPr/>
                </a:pPr>
                <a:endParaRPr lang="en-US" altLang="en-US" sz="2400" b="1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45062" name="Rectangle 7">
                <a:extLst>
                  <a:ext uri="{FF2B5EF4-FFF2-40B4-BE49-F238E27FC236}">
                    <a16:creationId xmlns:a16="http://schemas.microsoft.com/office/drawing/2014/main" id="{1C25A9AE-FA74-7EAB-4872-3075652ED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699906"/>
                <a:ext cx="8839200" cy="5833200"/>
              </a:xfrm>
              <a:prstGeom prst="rect">
                <a:avLst/>
              </a:prstGeom>
              <a:blipFill>
                <a:blip r:embed="rId3"/>
                <a:stretch>
                  <a:fillRect l="-1034" t="-731" r="-5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9F1021-9BEA-D571-5DDC-FFB43D3CA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65" y="3115734"/>
            <a:ext cx="10747022" cy="36770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820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4D99E-8220-DFB4-B56D-FA4AD077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677333"/>
            <a:ext cx="10701867" cy="5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0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4">
            <a:extLst>
              <a:ext uri="{FF2B5EF4-FFF2-40B4-BE49-F238E27FC236}">
                <a16:creationId xmlns:a16="http://schemas.microsoft.com/office/drawing/2014/main" id="{72BFAD7F-C80E-27E6-1D75-03C0C9476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398"/>
            <a:ext cx="8839200" cy="519113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Coulomb’s Law</a:t>
            </a:r>
            <a:endParaRPr lang="en-US" alt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2" name="Rectangle 7">
                <a:extLst>
                  <a:ext uri="{FF2B5EF4-FFF2-40B4-BE49-F238E27FC236}">
                    <a16:creationId xmlns:a16="http://schemas.microsoft.com/office/drawing/2014/main" id="{1C25A9AE-FA74-7EAB-4872-3075652ED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400" y="699906"/>
                <a:ext cx="8839200" cy="6291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Arial" charset="0"/>
                  </a:rPr>
                  <a:t>Example</a:t>
                </a:r>
                <a:endParaRPr lang="en-US" altLang="en-US" sz="2400" b="1" dirty="0">
                  <a:latin typeface="Arial" charset="0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en-US" sz="2400" dirty="0">
                    <a:latin typeface="Arial" charset="0"/>
                  </a:rPr>
                  <a:t>Consider the following figure. Particle 4 has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sz="2400" dirty="0">
                    <a:latin typeface="Arial" charset="0"/>
                  </a:rPr>
                  <a:t>and the particle separation is 0.015m, and lies on a line that makes an angle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rial" charset="0"/>
                  </a:rPr>
                  <a:t>with x-axis. What are the magnitude of electrostatic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rial" charset="0"/>
                  </a:rPr>
                  <a:t> on particle 1 from particle 4? Calculate the net electrostatic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rial" charset="0"/>
                  </a:rPr>
                  <a:t> on particle 1 due to particle 2 and 4.</a:t>
                </a:r>
              </a:p>
              <a:p>
                <a:pPr>
                  <a:spcBef>
                    <a:spcPct val="50000"/>
                  </a:spcBef>
                  <a:buNone/>
                  <a:defRPr/>
                </a:pPr>
                <a:endParaRPr lang="en-US" altLang="en-US" sz="240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  <a:buNone/>
                  <a:defRPr/>
                </a:pPr>
                <a:r>
                  <a:rPr lang="en-US" altLang="en-US" sz="2400" dirty="0">
                    <a:latin typeface="Arial" charset="0"/>
                  </a:rPr>
                  <a:t> </a:t>
                </a:r>
              </a:p>
              <a:p>
                <a:pPr algn="ctr">
                  <a:spcBef>
                    <a:spcPct val="50000"/>
                  </a:spcBef>
                  <a:buNone/>
                  <a:defRPr/>
                </a:pPr>
                <a:endParaRPr lang="en-US" altLang="en-US" sz="240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  <a:buNone/>
                  <a:defRPr/>
                </a:pPr>
                <a:endParaRPr lang="en-US" altLang="en-US" sz="2400" b="1" dirty="0">
                  <a:solidFill>
                    <a:srgbClr val="FF0000"/>
                  </a:solidFill>
                  <a:latin typeface="Arial" charset="0"/>
                </a:endParaRPr>
              </a:p>
              <a:p>
                <a:pPr>
                  <a:spcBef>
                    <a:spcPct val="50000"/>
                  </a:spcBef>
                  <a:buNone/>
                  <a:defRPr/>
                </a:pPr>
                <a:endParaRPr lang="en-US" altLang="en-US" sz="2400" b="1" dirty="0">
                  <a:solidFill>
                    <a:srgbClr val="FF0000"/>
                  </a:solidFill>
                  <a:latin typeface="Arial" charset="0"/>
                </a:endParaRPr>
              </a:p>
              <a:p>
                <a:pPr>
                  <a:spcBef>
                    <a:spcPct val="50000"/>
                  </a:spcBef>
                  <a:buNone/>
                  <a:defRPr/>
                </a:pPr>
                <a:endParaRPr lang="en-US" altLang="en-US" sz="2400" b="1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45062" name="Rectangle 7">
                <a:extLst>
                  <a:ext uri="{FF2B5EF4-FFF2-40B4-BE49-F238E27FC236}">
                    <a16:creationId xmlns:a16="http://schemas.microsoft.com/office/drawing/2014/main" id="{1C25A9AE-FA74-7EAB-4872-3075652ED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699906"/>
                <a:ext cx="8839200" cy="6291722"/>
              </a:xfrm>
              <a:prstGeom prst="rect">
                <a:avLst/>
              </a:prstGeom>
              <a:blipFill>
                <a:blip r:embed="rId3"/>
                <a:stretch>
                  <a:fillRect l="-1034" t="-678" r="-19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1E26FC0-E45E-7C53-0DFD-2CDBC2666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556" y="3589867"/>
            <a:ext cx="6762044" cy="29012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588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BA952C-3D62-C229-135F-A0AB9423C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33" y="1083733"/>
            <a:ext cx="7879645" cy="49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6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4">
            <a:extLst>
              <a:ext uri="{FF2B5EF4-FFF2-40B4-BE49-F238E27FC236}">
                <a16:creationId xmlns:a16="http://schemas.microsoft.com/office/drawing/2014/main" id="{72BFAD7F-C80E-27E6-1D75-03C0C9476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398"/>
            <a:ext cx="8839200" cy="519113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Coulomb’s Law</a:t>
            </a:r>
            <a:endParaRPr lang="en-US" alt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62" name="Rectangle 7">
                <a:extLst>
                  <a:ext uri="{FF2B5EF4-FFF2-40B4-BE49-F238E27FC236}">
                    <a16:creationId xmlns:a16="http://schemas.microsoft.com/office/drawing/2014/main" id="{1C25A9AE-FA74-7EAB-4872-3075652ED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222" y="699906"/>
                <a:ext cx="11458222" cy="3402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50000"/>
                  </a:spcBef>
                  <a:buNone/>
                  <a:defRPr/>
                </a:pPr>
                <a:r>
                  <a:rPr lang="en-US" altLang="en-US" sz="1600" b="1" dirty="0">
                    <a:cs typeface="Times New Roman" panose="02020603050405020304" pitchFamily="18" charset="0"/>
                  </a:rPr>
                  <a:t>Exercise Problem 61</a:t>
                </a:r>
              </a:p>
              <a:p>
                <a:pPr algn="just">
                  <a:buNone/>
                </a:pPr>
                <a:r>
                  <a:rPr lang="en-US" sz="1600" b="1" i="0" u="none" strike="noStrike" baseline="0" dirty="0">
                    <a:cs typeface="Times New Roman" panose="02020603050405020304" pitchFamily="18" charset="0"/>
                  </a:rPr>
                  <a:t>Three charged particles form a triangle: particle 1 with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600" b="1" i="0" u="none" strike="noStrike" baseline="0" dirty="0">
                    <a:cs typeface="Times New Roman" panose="02020603050405020304" pitchFamily="18" charset="0"/>
                  </a:rPr>
                  <a:t>80.0 </a:t>
                </a:r>
                <a:r>
                  <a:rPr lang="en-US" sz="1600" b="1" i="0" u="none" strike="noStrike" baseline="0" dirty="0" err="1">
                    <a:cs typeface="Times New Roman" panose="02020603050405020304" pitchFamily="18" charset="0"/>
                  </a:rPr>
                  <a:t>nC</a:t>
                </a:r>
                <a:r>
                  <a:rPr lang="en-US" sz="1600" b="1" i="0" u="none" strike="noStrike" baseline="0" dirty="0">
                    <a:cs typeface="Times New Roman" panose="02020603050405020304" pitchFamily="18" charset="0"/>
                  </a:rPr>
                  <a:t> is at </a:t>
                </a:r>
                <a:r>
                  <a:rPr lang="en-US" sz="1600" b="1" i="1" u="none" strike="noStrike" baseline="0" dirty="0" err="1">
                    <a:cs typeface="Times New Roman" panose="02020603050405020304" pitchFamily="18" charset="0"/>
                  </a:rPr>
                  <a:t>xy</a:t>
                </a:r>
                <a:r>
                  <a:rPr lang="en-US" sz="1600" b="1" i="1" u="none" strike="noStrike" baseline="0" dirty="0">
                    <a:cs typeface="Times New Roman" panose="02020603050405020304" pitchFamily="18" charset="0"/>
                  </a:rPr>
                  <a:t> </a:t>
                </a:r>
                <a:r>
                  <a:rPr lang="en-US" sz="1600" b="1" i="0" u="none" strike="noStrike" baseline="0" dirty="0">
                    <a:cs typeface="Times New Roman" panose="02020603050405020304" pitchFamily="18" charset="0"/>
                  </a:rPr>
                  <a:t>coordinates (0, 3.00 mm), particle 2 with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b="1" i="0" u="none" strike="noStrike" baseline="0" dirty="0">
                    <a:cs typeface="Times New Roman" panose="02020603050405020304" pitchFamily="18" charset="0"/>
                  </a:rPr>
                  <a:t> is at (0,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sz="1600" b="1" i="0" u="none" strike="noStrike" baseline="0" dirty="0">
                    <a:cs typeface="Times New Roman" panose="02020603050405020304" pitchFamily="18" charset="0"/>
                  </a:rPr>
                  <a:t>3.00 mm), and particle 3 with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600" b="1" i="0" u="none" strike="noStrike" baseline="0" dirty="0">
                    <a:cs typeface="Times New Roman" panose="02020603050405020304" pitchFamily="18" charset="0"/>
                  </a:rPr>
                  <a:t>18.0 </a:t>
                </a:r>
                <a:r>
                  <a:rPr lang="en-US" sz="1600" b="1" i="0" u="none" strike="noStrike" baseline="0" dirty="0" err="1">
                    <a:cs typeface="Times New Roman" panose="02020603050405020304" pitchFamily="18" charset="0"/>
                  </a:rPr>
                  <a:t>nC</a:t>
                </a:r>
                <a:r>
                  <a:rPr lang="en-US" sz="1600" b="1" i="0" u="none" strike="noStrike" baseline="0" dirty="0">
                    <a:cs typeface="Times New Roman" panose="02020603050405020304" pitchFamily="18" charset="0"/>
                  </a:rPr>
                  <a:t> is at (4.00 mm, 0). In unit-vector notation, what is the electrostatic force on particle 3 due to the other two particles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b="1" i="0" u="none" strike="noStrike" baseline="0" dirty="0">
                    <a:cs typeface="Times New Roman" panose="02020603050405020304" pitchFamily="18" charset="0"/>
                  </a:rPr>
                  <a:t> is equal to  </a:t>
                </a:r>
                <a14:m>
                  <m:oMath xmlns:m="http://schemas.openxmlformats.org/officeDocument/2006/math"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1600" b="1" i="0" u="none" strike="noStrike" baseline="0" dirty="0">
                    <a:cs typeface="Times New Roman" panose="02020603050405020304" pitchFamily="18" charset="0"/>
                  </a:rPr>
                  <a:t>80.0 </a:t>
                </a:r>
                <a:r>
                  <a:rPr lang="en-US" sz="1600" b="1" i="0" u="none" strike="noStrike" baseline="0" dirty="0" err="1">
                    <a:cs typeface="Times New Roman" panose="02020603050405020304" pitchFamily="18" charset="0"/>
                  </a:rPr>
                  <a:t>nC</a:t>
                </a:r>
                <a:r>
                  <a:rPr lang="en-US" sz="1600" b="1" i="0" u="none" strike="noStrike" baseline="0" dirty="0">
                    <a:cs typeface="Times New Roman" panose="02020603050405020304" pitchFamily="18" charset="0"/>
                  </a:rPr>
                  <a:t>?</a:t>
                </a:r>
              </a:p>
              <a:p>
                <a:pPr algn="just">
                  <a:buNone/>
                </a:pPr>
                <a:endParaRPr lang="en-US" sz="1600" b="1" i="0" u="none" strike="noStrike" baseline="0" dirty="0"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en-US" altLang="en-US" sz="1600" b="1" dirty="0">
                    <a:cs typeface="Times New Roman" panose="02020603050405020304" pitchFamily="18" charset="0"/>
                  </a:rPr>
                  <a:t>Exercise Problem 62</a:t>
                </a:r>
              </a:p>
              <a:p>
                <a:pPr algn="just">
                  <a:buNone/>
                </a:pPr>
                <a:r>
                  <a:rPr lang="en-US" altLang="en-US" sz="1600" b="1" dirty="0">
                    <a:cs typeface="Times New Roman" panose="02020603050405020304" pitchFamily="18" charset="0"/>
                  </a:rPr>
                  <a:t>In the figure shown below, </a:t>
                </a:r>
                <a:r>
                  <a:rPr lang="en-US" sz="1600" b="1" i="0" u="none" strike="noStrike" baseline="0" dirty="0">
                    <a:cs typeface="Times New Roman" panose="02020603050405020304" pitchFamily="18" charset="0"/>
                  </a:rPr>
                  <a:t>what are the (a) magnitude and (b) direction of the net electrostatic force on particle 4 due to the other three particles? All four particles are fixed in the </a:t>
                </a:r>
                <a:r>
                  <a:rPr lang="en-US" sz="1600" b="1" i="1" u="none" strike="noStrike" baseline="0" dirty="0" err="1">
                    <a:cs typeface="Times New Roman" panose="02020603050405020304" pitchFamily="18" charset="0"/>
                  </a:rPr>
                  <a:t>xy</a:t>
                </a:r>
                <a:r>
                  <a:rPr lang="en-US" sz="1600" b="1" i="1" u="none" strike="noStrike" baseline="0" dirty="0">
                    <a:cs typeface="Times New Roman" panose="02020603050405020304" pitchFamily="18" charset="0"/>
                  </a:rPr>
                  <a:t> </a:t>
                </a:r>
                <a:r>
                  <a:rPr lang="en-US" sz="1600" b="1" i="0" u="none" strike="noStrike" baseline="0" dirty="0">
                    <a:cs typeface="Times New Roman" panose="02020603050405020304" pitchFamily="18" charset="0"/>
                  </a:rPr>
                  <a:t>plane,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𝟏𝟗</m:t>
                        </m:r>
                      </m:sup>
                    </m:sSup>
                    <m:r>
                      <a:rPr lang="en-US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𝟏𝟗</m:t>
                        </m:r>
                      </m:sup>
                    </m:sSup>
                    <m:r>
                      <a:rPr lang="en-US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𝟏𝟗</m:t>
                        </m:r>
                      </m:sup>
                    </m:sSup>
                    <m:r>
                      <a:rPr lang="en-US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𝟏𝟗</m:t>
                        </m:r>
                      </m:sup>
                    </m:sSup>
                    <m:r>
                      <a:rPr lang="en-US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</m:t>
                        </m:r>
                      </m:e>
                      <m:sup>
                        <m: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p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𝒄𝒎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sSub>
                      <m:sSubPr>
                        <m:ctrlP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𝒄𝒎</m:t>
                    </m:r>
                  </m:oMath>
                </a14:m>
                <a:r>
                  <a:rPr lang="en-US" altLang="en-US" sz="1600" b="1" dirty="0"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buNone/>
                </a:pPr>
                <a:endParaRPr lang="en-US" altLang="en-US" sz="1600" b="1" dirty="0">
                  <a:cs typeface="Times New Roman" panose="02020603050405020304" pitchFamily="18" charset="0"/>
                </a:endParaRPr>
              </a:p>
              <a:p>
                <a:pPr algn="ctr">
                  <a:buNone/>
                </a:pPr>
                <a:endParaRPr lang="en-US" altLang="en-US" sz="1600" b="1" dirty="0"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endParaRPr lang="en-US" altLang="en-US" sz="1600" b="1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062" name="Rectangle 7">
                <a:extLst>
                  <a:ext uri="{FF2B5EF4-FFF2-40B4-BE49-F238E27FC236}">
                    <a16:creationId xmlns:a16="http://schemas.microsoft.com/office/drawing/2014/main" id="{1C25A9AE-FA74-7EAB-4872-3075652ED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222" y="699906"/>
                <a:ext cx="11458222" cy="3402855"/>
              </a:xfrm>
              <a:prstGeom prst="rect">
                <a:avLst/>
              </a:prstGeom>
              <a:blipFill>
                <a:blip r:embed="rId3"/>
                <a:stretch>
                  <a:fillRect l="-266" t="-538" r="-2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CE7F436-9F5C-464B-722D-AE2ECDB70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01" y="3296356"/>
            <a:ext cx="5960532" cy="32850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702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6197AA83-86F7-4B13-9F2F-9D2CEAA2C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844" y="530579"/>
            <a:ext cx="11074400" cy="2554545"/>
          </a:xfrm>
          <a:prstGeom prst="rect">
            <a:avLst/>
          </a:prstGeom>
          <a:solidFill>
            <a:srgbClr val="CC99FF"/>
          </a:solidFill>
          <a:ln w="57150" algn="ctr">
            <a:solidFill>
              <a:srgbClr val="66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660066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660066"/>
                </a:solidFill>
                <a:latin typeface="Tahoma" panose="020B0604030504040204" pitchFamily="34" charset="0"/>
              </a:rPr>
              <a:t>Lecture 1 agenda:</a:t>
            </a:r>
            <a:endParaRPr lang="en-US" altLang="en-US" sz="1600" dirty="0">
              <a:solidFill>
                <a:srgbClr val="660066"/>
              </a:solidFill>
              <a:latin typeface="Tahoma" panose="020B0604030504040204" pitchFamily="34" charset="0"/>
            </a:endParaRPr>
          </a:p>
          <a:p>
            <a:pPr lvl="1" algn="ctr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660066"/>
              </a:solidFill>
              <a:latin typeface="Tahoma" panose="020B0604030504040204" pitchFamily="34" charset="0"/>
            </a:endParaRPr>
          </a:p>
          <a:p>
            <a:pPr lvl="1"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ahoma" panose="020B0604030504040204" pitchFamily="34" charset="0"/>
              </a:rPr>
              <a:t>Electric Charge.</a:t>
            </a:r>
          </a:p>
          <a:p>
            <a:pPr lvl="1" algn="ctr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660066"/>
              </a:solidFill>
              <a:latin typeface="Tahoma" panose="020B0604030504040204" pitchFamily="34" charset="0"/>
            </a:endParaRPr>
          </a:p>
          <a:p>
            <a:pPr lvl="1" algn="ctr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660066"/>
              </a:solidFill>
              <a:latin typeface="Tahoma" panose="020B0604030504040204" pitchFamily="34" charset="0"/>
            </a:endParaRPr>
          </a:p>
          <a:p>
            <a:pPr lvl="1"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660066"/>
                </a:solidFill>
                <a:latin typeface="Tahoma" panose="020B0604030504040204" pitchFamily="34" charset="0"/>
              </a:rPr>
              <a:t>Coulomb’s Law (electrical force between charged particles).</a:t>
            </a:r>
            <a:endParaRPr lang="en-US" altLang="en-US" sz="1600" dirty="0">
              <a:solidFill>
                <a:srgbClr val="660066"/>
              </a:solidFill>
              <a:latin typeface="Tahoma" panose="020B0604030504040204" pitchFamily="34" charset="0"/>
            </a:endParaRPr>
          </a:p>
          <a:p>
            <a:pPr lvl="1" algn="ctr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FB5636A6-0D9E-5E7F-692E-3F0D12C94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33813"/>
            <a:ext cx="8458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like charges repel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un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like charges attract 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4498D16D-78AB-9E49-0F2C-C854429DA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5321300"/>
            <a:ext cx="8801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Law of conservation of charge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: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Net amount of charge does not change in any process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</a:t>
            </a:r>
            <a:endParaRPr lang="en-US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69AF5077-AB92-3020-F16A-0305C10C0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328101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Two kinds of charge:</a:t>
            </a:r>
          </a:p>
        </p:txBody>
      </p:sp>
      <p:sp>
        <p:nvSpPr>
          <p:cNvPr id="41989" name="Rectangle 9">
            <a:extLst>
              <a:ext uri="{FF2B5EF4-FFF2-40B4-BE49-F238E27FC236}">
                <a16:creationId xmlns:a16="http://schemas.microsoft.com/office/drawing/2014/main" id="{95189C39-7F43-076D-3F6B-A70BDEF12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328930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1990" name="Rectangle 10">
            <a:extLst>
              <a:ext uri="{FF2B5EF4-FFF2-40B4-BE49-F238E27FC236}">
                <a16:creationId xmlns:a16="http://schemas.microsoft.com/office/drawing/2014/main" id="{9EBF9FD4-7A2F-88C6-E967-19ADDE11F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6" y="3265488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Tahoma" panose="020B0604030504040204" pitchFamily="34" charset="0"/>
              </a:rPr>
              <a:t>-</a:t>
            </a:r>
          </a:p>
        </p:txBody>
      </p:sp>
      <p:sp>
        <p:nvSpPr>
          <p:cNvPr id="41991" name="Text Box 11">
            <a:extLst>
              <a:ext uri="{FF2B5EF4-FFF2-40B4-BE49-F238E27FC236}">
                <a16:creationId xmlns:a16="http://schemas.microsoft.com/office/drawing/2014/main" id="{075FDC2A-9295-5A9C-355A-7A6C6C546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19088"/>
            <a:ext cx="7467600" cy="519112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Electric Charge</a:t>
            </a:r>
            <a:endParaRPr lang="en-US" altLang="en-US" sz="2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1993" name="Picture 14" descr="D:\Texte\Teaching\Physics24-Lectures\SP2017\lectures\lecture01\500px-Charges_repulsion_attraction.svg.png">
            <a:extLst>
              <a:ext uri="{FF2B5EF4-FFF2-40B4-BE49-F238E27FC236}">
                <a16:creationId xmlns:a16="http://schemas.microsoft.com/office/drawing/2014/main" id="{88BBD684-1397-84D6-7BCD-C70C13636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3303589"/>
            <a:ext cx="2781300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E956AC-61C8-DD0E-DE6F-E6E1B367CE96}"/>
                  </a:ext>
                </a:extLst>
              </p:cNvPr>
              <p:cNvSpPr txBox="1"/>
              <p:nvPr/>
            </p:nvSpPr>
            <p:spPr>
              <a:xfrm>
                <a:off x="1998134" y="1209088"/>
                <a:ext cx="60960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Roboto" panose="020B0604020202020204" pitchFamily="2" charset="0"/>
                  </a:rPr>
                  <a:t>Electric Charge is the property of subatomic particles that causes it to experience a force when placed in an electric and magnetic field.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Unit is Coulomb</a:t>
                </a:r>
              </a:p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Roboto" panose="020B0604020202020204" pitchFamily="2" charset="0"/>
                  </a:rPr>
                  <a:t>One coulomb is the quantity of charge transferred in one second.”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E956AC-61C8-DD0E-DE6F-E6E1B367C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134" y="1209088"/>
                <a:ext cx="6096000" cy="2031325"/>
              </a:xfrm>
              <a:prstGeom prst="rect">
                <a:avLst/>
              </a:prstGeom>
              <a:blipFill>
                <a:blip r:embed="rId4"/>
                <a:stretch>
                  <a:fillRect l="-900" t="-1198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60DB0F0-4831-A780-17D5-6F82D3C79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092201"/>
            <a:ext cx="8839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Arial" charset="0"/>
              </a:rPr>
              <a:t>Elementary particles that make up atoms:</a:t>
            </a:r>
            <a:endParaRPr lang="en-US" altLang="en-US" sz="2400" dirty="0">
              <a:latin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en-US" sz="2400" dirty="0">
                <a:latin typeface="Arial" charset="0"/>
              </a:rPr>
              <a:t>Protons		</a:t>
            </a:r>
            <a:r>
              <a:rPr lang="en-US" altLang="en-US" sz="2400" dirty="0">
                <a:solidFill>
                  <a:srgbClr val="000000"/>
                </a:solidFill>
                <a:latin typeface="Arial" charset="0"/>
              </a:rPr>
              <a:t>charge +e = +1.6x10</a:t>
            </a:r>
            <a:r>
              <a:rPr lang="en-US" altLang="en-US" sz="2400" baseline="30000" dirty="0">
                <a:solidFill>
                  <a:srgbClr val="000000"/>
                </a:solidFill>
                <a:latin typeface="Arial" charset="0"/>
              </a:rPr>
              <a:t>-19</a:t>
            </a:r>
            <a:r>
              <a:rPr lang="en-US" altLang="en-US" sz="2400" dirty="0">
                <a:solidFill>
                  <a:srgbClr val="000000"/>
                </a:solidFill>
                <a:latin typeface="Arial" charset="0"/>
              </a:rPr>
              <a:t> C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charset="0"/>
              </a:rPr>
              <a:t>Neutrons </a:t>
            </a:r>
            <a:r>
              <a:rPr lang="en-US" altLang="en-US" sz="2400" dirty="0">
                <a:latin typeface="Arial" charset="0"/>
              </a:rPr>
              <a:t>		uncharged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en-US" sz="2400" dirty="0">
                <a:latin typeface="Arial" charset="0"/>
              </a:rPr>
              <a:t>Electrons		</a:t>
            </a:r>
            <a:r>
              <a:rPr lang="en-US" altLang="en-US" sz="2400" dirty="0">
                <a:solidFill>
                  <a:srgbClr val="000000"/>
                </a:solidFill>
                <a:latin typeface="Arial" charset="0"/>
              </a:rPr>
              <a:t> charge –e = –1.6x10</a:t>
            </a:r>
            <a:r>
              <a:rPr lang="en-US" altLang="en-US" sz="2400" baseline="30000" dirty="0">
                <a:solidFill>
                  <a:srgbClr val="000000"/>
                </a:solidFill>
                <a:latin typeface="Arial" charset="0"/>
              </a:rPr>
              <a:t>-19</a:t>
            </a:r>
            <a:r>
              <a:rPr lang="en-US" altLang="en-US" sz="2400" dirty="0">
                <a:solidFill>
                  <a:srgbClr val="000000"/>
                </a:solidFill>
                <a:latin typeface="Arial" charset="0"/>
              </a:rPr>
              <a:t> C</a:t>
            </a:r>
            <a:endParaRPr lang="en-US" altLang="en-US" sz="2400" dirty="0">
              <a:latin typeface="Arial" charset="0"/>
            </a:endParaRPr>
          </a:p>
        </p:txBody>
      </p:sp>
      <p:sp>
        <p:nvSpPr>
          <p:cNvPr id="43011" name="Rectangle 13">
            <a:extLst>
              <a:ext uri="{FF2B5EF4-FFF2-40B4-BE49-F238E27FC236}">
                <a16:creationId xmlns:a16="http://schemas.microsoft.com/office/drawing/2014/main" id="{6A7C1053-C5D5-0132-8D9B-2493B3498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57200"/>
            <a:ext cx="883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Charges are </a:t>
            </a:r>
            <a:r>
              <a:rPr lang="en-US" altLang="en-US" sz="2400" i="1">
                <a:solidFill>
                  <a:srgbClr val="000000"/>
                </a:solidFill>
                <a:latin typeface="Arial" panose="020B0604020202020204" pitchFamily="34" charset="0"/>
              </a:rPr>
              <a:t>quantized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(come in units of e= 1.6x10</a:t>
            </a:r>
            <a:r>
              <a:rPr lang="en-US" altLang="en-U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-19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C).</a:t>
            </a:r>
          </a:p>
        </p:txBody>
      </p:sp>
      <p:grpSp>
        <p:nvGrpSpPr>
          <p:cNvPr id="43012" name="Group 18">
            <a:extLst>
              <a:ext uri="{FF2B5EF4-FFF2-40B4-BE49-F238E27FC236}">
                <a16:creationId xmlns:a16="http://schemas.microsoft.com/office/drawing/2014/main" id="{9657BD2D-16CA-8F25-64F9-F38677D59EDB}"/>
              </a:ext>
            </a:extLst>
          </p:cNvPr>
          <p:cNvGrpSpPr>
            <a:grpSpLocks/>
          </p:cNvGrpSpPr>
          <p:nvPr/>
        </p:nvGrpSpPr>
        <p:grpSpPr bwMode="auto">
          <a:xfrm>
            <a:off x="3630613" y="1773239"/>
            <a:ext cx="520700" cy="649288"/>
            <a:chOff x="3648" y="1093"/>
            <a:chExt cx="328" cy="409"/>
          </a:xfrm>
        </p:grpSpPr>
        <p:sp>
          <p:nvSpPr>
            <p:cNvPr id="43019" name="Oval 14">
              <a:extLst>
                <a:ext uri="{FF2B5EF4-FFF2-40B4-BE49-F238E27FC236}">
                  <a16:creationId xmlns:a16="http://schemas.microsoft.com/office/drawing/2014/main" id="{EB950C12-CEC0-C57A-529A-735A1DF866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48" y="1093"/>
              <a:ext cx="164" cy="409"/>
            </a:xfrm>
            <a:prstGeom prst="ellipse">
              <a:avLst/>
            </a:prstGeom>
            <a:gradFill rotWithShape="1">
              <a:gsLst>
                <a:gs pos="0">
                  <a:srgbClr val="1B1BFF"/>
                </a:gs>
                <a:gs pos="100000">
                  <a:srgbClr val="0D0D76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3020" name="Rectangle 16">
              <a:extLst>
                <a:ext uri="{FF2B5EF4-FFF2-40B4-BE49-F238E27FC236}">
                  <a16:creationId xmlns:a16="http://schemas.microsoft.com/office/drawing/2014/main" id="{4A2224B6-381A-627D-FEAA-0E4E490AD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1144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Tahoma" panose="020B0604030504040204" pitchFamily="34" charset="0"/>
                </a:rPr>
                <a:t>+</a:t>
              </a:r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5E785CD2-EC4D-E72F-7A1F-1E8819817C12}"/>
              </a:ext>
            </a:extLst>
          </p:cNvPr>
          <p:cNvGrpSpPr>
            <a:grpSpLocks/>
          </p:cNvGrpSpPr>
          <p:nvPr/>
        </p:nvGrpSpPr>
        <p:grpSpPr bwMode="auto">
          <a:xfrm>
            <a:off x="3652846" y="3406777"/>
            <a:ext cx="468313" cy="649288"/>
            <a:chOff x="4318" y="1093"/>
            <a:chExt cx="295" cy="409"/>
          </a:xfrm>
        </p:grpSpPr>
        <p:sp>
          <p:nvSpPr>
            <p:cNvPr id="43017" name="Oval 15">
              <a:extLst>
                <a:ext uri="{FF2B5EF4-FFF2-40B4-BE49-F238E27FC236}">
                  <a16:creationId xmlns:a16="http://schemas.microsoft.com/office/drawing/2014/main" id="{9993A049-9304-75B4-1359-DBED2DA57B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18" y="1093"/>
              <a:ext cx="164" cy="409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3018" name="Rectangle 17">
              <a:extLst>
                <a:ext uri="{FF2B5EF4-FFF2-40B4-BE49-F238E27FC236}">
                  <a16:creationId xmlns:a16="http://schemas.microsoft.com/office/drawing/2014/main" id="{D33BB3B0-2708-554A-BB91-7EFEB55BC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129"/>
              <a:ext cx="1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FFFFF"/>
                  </a:solidFill>
                  <a:latin typeface="Tahoma" panose="020B0604030504040204" pitchFamily="34" charset="0"/>
                </a:rPr>
                <a:t>-</a:t>
              </a:r>
            </a:p>
          </p:txBody>
        </p:sp>
      </p:grpSp>
      <p:grpSp>
        <p:nvGrpSpPr>
          <p:cNvPr id="14" name="Group 18">
            <a:extLst>
              <a:ext uri="{FF2B5EF4-FFF2-40B4-BE49-F238E27FC236}">
                <a16:creationId xmlns:a16="http://schemas.microsoft.com/office/drawing/2014/main" id="{D0759FF5-4152-9B6B-0ECD-49ACAA4CC006}"/>
              </a:ext>
            </a:extLst>
          </p:cNvPr>
          <p:cNvGrpSpPr>
            <a:grpSpLocks/>
          </p:cNvGrpSpPr>
          <p:nvPr/>
        </p:nvGrpSpPr>
        <p:grpSpPr bwMode="auto">
          <a:xfrm>
            <a:off x="3642298" y="2617493"/>
            <a:ext cx="298450" cy="649288"/>
            <a:chOff x="3648" y="1093"/>
            <a:chExt cx="188" cy="409"/>
          </a:xfrm>
          <a:solidFill>
            <a:srgbClr val="00B050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F15CBF-5C1A-0C2D-8FD4-3CD6F67888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48" y="1093"/>
              <a:ext cx="164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endParaRPr lang="en-US" altLang="en-US" sz="240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E5A69A20-CAE1-9935-C767-40C33B0B7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1144"/>
              <a:ext cx="116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400" dirty="0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  <p:pic>
        <p:nvPicPr>
          <p:cNvPr id="43015" name="Picture 14" descr="D:\Texte\Teaching\Physics24-Lectures\SP2017\lectures\lecture01\Atom.svg.png">
            <a:extLst>
              <a:ext uri="{FF2B5EF4-FFF2-40B4-BE49-F238E27FC236}">
                <a16:creationId xmlns:a16="http://schemas.microsoft.com/office/drawing/2014/main" id="{B009690B-8AB2-EA33-6E9A-F733AD0A7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14" y="3730625"/>
            <a:ext cx="3176587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TextBox 1">
            <a:extLst>
              <a:ext uri="{FF2B5EF4-FFF2-40B4-BE49-F238E27FC236}">
                <a16:creationId xmlns:a16="http://schemas.microsoft.com/office/drawing/2014/main" id="{94582E68-9371-ED35-80BD-2887A8E44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786438"/>
            <a:ext cx="1911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Helium atom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94444E-6 5.47074E-6 C -0.14045 0.04442 -0.28073 0.08883 -0.37986 0.10503 C -0.47899 0.12122 -0.54375 0.12908 -0.59531 0.09716 C -0.64687 0.06524 -0.69635 -0.00786 -0.68941 -0.08628 C -0.68246 -0.16469 -0.61823 -0.26902 -0.55399 -0.37311 " pathEditMode="relative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Text Box 5">
            <a:extLst>
              <a:ext uri="{FF2B5EF4-FFF2-40B4-BE49-F238E27FC236}">
                <a16:creationId xmlns:a16="http://schemas.microsoft.com/office/drawing/2014/main" id="{4498D16D-78AB-9E49-0F2C-C854429DA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5321300"/>
            <a:ext cx="8801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</a:t>
            </a:r>
            <a:endParaRPr lang="en-US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69AF5077-AB92-3020-F16A-0305C10C0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2140835"/>
            <a:ext cx="1012613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Examples</a:t>
            </a: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dirty="0">
                <a:latin typeface="Arial" panose="020B0604020202020204" pitchFamily="34" charset="0"/>
              </a:rPr>
              <a:t>Metals such as copper, silver, gold </a:t>
            </a:r>
            <a:r>
              <a:rPr lang="en-US" altLang="en-US" sz="2400" dirty="0" err="1">
                <a:latin typeface="Arial" panose="020B0604020202020204" pitchFamily="34" charset="0"/>
              </a:rPr>
              <a:t>etc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dirty="0">
                <a:latin typeface="Arial" panose="020B0604020202020204" pitchFamily="34" charset="0"/>
              </a:rPr>
              <a:t>Human body</a:t>
            </a: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dirty="0">
                <a:latin typeface="Arial" panose="020B0604020202020204" pitchFamily="34" charset="0"/>
              </a:rPr>
              <a:t>Water Tap 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41989" name="Rectangle 9">
            <a:extLst>
              <a:ext uri="{FF2B5EF4-FFF2-40B4-BE49-F238E27FC236}">
                <a16:creationId xmlns:a16="http://schemas.microsoft.com/office/drawing/2014/main" id="{95189C39-7F43-076D-3F6B-A70BDEF12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328930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1990" name="Rectangle 10">
            <a:extLst>
              <a:ext uri="{FF2B5EF4-FFF2-40B4-BE49-F238E27FC236}">
                <a16:creationId xmlns:a16="http://schemas.microsoft.com/office/drawing/2014/main" id="{9EBF9FD4-7A2F-88C6-E967-19ADDE11F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6" y="3265488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Tahoma" panose="020B0604030504040204" pitchFamily="34" charset="0"/>
              </a:rPr>
              <a:t>-</a:t>
            </a:r>
          </a:p>
        </p:txBody>
      </p:sp>
      <p:sp>
        <p:nvSpPr>
          <p:cNvPr id="41991" name="Text Box 11">
            <a:extLst>
              <a:ext uri="{FF2B5EF4-FFF2-40B4-BE49-F238E27FC236}">
                <a16:creationId xmlns:a16="http://schemas.microsoft.com/office/drawing/2014/main" id="{075FDC2A-9295-5A9C-355A-7A6C6C546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19088"/>
            <a:ext cx="7467600" cy="519112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Conductors</a:t>
            </a:r>
            <a:endParaRPr lang="en-US" altLang="en-US" sz="28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1996" name="Text Box 5">
            <a:extLst>
              <a:ext uri="{FF2B5EF4-FFF2-40B4-BE49-F238E27FC236}">
                <a16:creationId xmlns:a16="http://schemas.microsoft.com/office/drawing/2014/main" id="{5A645590-C78E-0D89-C67B-9BEE85335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43000"/>
            <a:ext cx="8801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What are conductors?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 </a:t>
            </a:r>
            <a:r>
              <a:rPr lang="en-US" altLang="en-US" sz="2400" dirty="0">
                <a:latin typeface="Arial" charset="0"/>
                <a:sym typeface="Symbol" pitchFamily="18" charset="2"/>
              </a:rPr>
              <a:t>Those materials through which electric charge can pass freely.</a:t>
            </a:r>
            <a:endParaRPr lang="en-US" altLang="en-US" sz="2400" b="1" dirty="0">
              <a:solidFill>
                <a:srgbClr val="FF0000"/>
              </a:solidFill>
              <a:latin typeface="Arial" charset="0"/>
              <a:sym typeface="Symbol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58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Text Box 5">
            <a:extLst>
              <a:ext uri="{FF2B5EF4-FFF2-40B4-BE49-F238E27FC236}">
                <a16:creationId xmlns:a16="http://schemas.microsoft.com/office/drawing/2014/main" id="{4498D16D-78AB-9E49-0F2C-C854429DA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5321300"/>
            <a:ext cx="8801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</a:t>
            </a:r>
            <a:endParaRPr lang="en-US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69AF5077-AB92-3020-F16A-0305C10C0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2344037"/>
            <a:ext cx="1012613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Examples</a:t>
            </a: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dirty="0">
                <a:latin typeface="Arial" panose="020B0604020202020204" pitchFamily="34" charset="0"/>
              </a:rPr>
              <a:t>Rubber</a:t>
            </a: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dirty="0">
                <a:latin typeface="Arial" panose="020B0604020202020204" pitchFamily="34" charset="0"/>
              </a:rPr>
              <a:t>Plastic</a:t>
            </a: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dirty="0">
                <a:latin typeface="Arial" panose="020B0604020202020204" pitchFamily="34" charset="0"/>
              </a:rPr>
              <a:t>Glass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41989" name="Rectangle 9">
            <a:extLst>
              <a:ext uri="{FF2B5EF4-FFF2-40B4-BE49-F238E27FC236}">
                <a16:creationId xmlns:a16="http://schemas.microsoft.com/office/drawing/2014/main" id="{95189C39-7F43-076D-3F6B-A70BDEF12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328930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1990" name="Rectangle 10">
            <a:extLst>
              <a:ext uri="{FF2B5EF4-FFF2-40B4-BE49-F238E27FC236}">
                <a16:creationId xmlns:a16="http://schemas.microsoft.com/office/drawing/2014/main" id="{9EBF9FD4-7A2F-88C6-E967-19ADDE11F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6" y="3265488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Tahoma" panose="020B0604030504040204" pitchFamily="34" charset="0"/>
              </a:rPr>
              <a:t>-</a:t>
            </a:r>
          </a:p>
        </p:txBody>
      </p:sp>
      <p:sp>
        <p:nvSpPr>
          <p:cNvPr id="41991" name="Text Box 11">
            <a:extLst>
              <a:ext uri="{FF2B5EF4-FFF2-40B4-BE49-F238E27FC236}">
                <a16:creationId xmlns:a16="http://schemas.microsoft.com/office/drawing/2014/main" id="{075FDC2A-9295-5A9C-355A-7A6C6C546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19088"/>
            <a:ext cx="7467600" cy="519112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Insulators</a:t>
            </a:r>
            <a:endParaRPr lang="en-US" altLang="en-US" sz="28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1996" name="Text Box 5">
            <a:extLst>
              <a:ext uri="{FF2B5EF4-FFF2-40B4-BE49-F238E27FC236}">
                <a16:creationId xmlns:a16="http://schemas.microsoft.com/office/drawing/2014/main" id="{5A645590-C78E-0D89-C67B-9BEE85335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43000"/>
            <a:ext cx="88011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What are insulators?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 </a:t>
            </a:r>
            <a:r>
              <a:rPr lang="en-US" altLang="en-US" sz="2400" dirty="0">
                <a:latin typeface="Arial" charset="0"/>
                <a:sym typeface="Symbol" pitchFamily="18" charset="2"/>
              </a:rPr>
              <a:t>Those materials through which electric charge cannot pass freely.</a:t>
            </a:r>
            <a:endParaRPr lang="en-US" altLang="en-US" sz="2400" b="1" dirty="0">
              <a:solidFill>
                <a:srgbClr val="FF0000"/>
              </a:solidFill>
              <a:latin typeface="Arial" charset="0"/>
              <a:sym typeface="Symbol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36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4">
            <a:extLst>
              <a:ext uri="{FF2B5EF4-FFF2-40B4-BE49-F238E27FC236}">
                <a16:creationId xmlns:a16="http://schemas.microsoft.com/office/drawing/2014/main" id="{72BFAD7F-C80E-27E6-1D75-03C0C9476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57201"/>
            <a:ext cx="8839200" cy="519113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Coulomb’s Law</a:t>
            </a:r>
            <a:endParaRPr lang="en-US" alt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5060" name="Object 5">
            <a:extLst>
              <a:ext uri="{FF2B5EF4-FFF2-40B4-BE49-F238E27FC236}">
                <a16:creationId xmlns:a16="http://schemas.microsoft.com/office/drawing/2014/main" id="{64D5F2F8-F1CF-EB5D-0A91-54D5C7708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2939" y="4065589"/>
          <a:ext cx="183673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457200" progId="Equation.DSMT4">
                  <p:embed/>
                </p:oleObj>
              </mc:Choice>
              <mc:Fallback>
                <p:oleObj name="Equation" r:id="rId3" imgW="850680" imgH="457200" progId="Equation.DSMT4">
                  <p:embed/>
                  <p:pic>
                    <p:nvPicPr>
                      <p:cNvPr id="45060" name="Object 5">
                        <a:extLst>
                          <a:ext uri="{FF2B5EF4-FFF2-40B4-BE49-F238E27FC236}">
                            <a16:creationId xmlns:a16="http://schemas.microsoft.com/office/drawing/2014/main" id="{64D5F2F8-F1CF-EB5D-0A91-54D5C77089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9" y="4065589"/>
                        <a:ext cx="183673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6">
            <a:extLst>
              <a:ext uri="{FF2B5EF4-FFF2-40B4-BE49-F238E27FC236}">
                <a16:creationId xmlns:a16="http://schemas.microsoft.com/office/drawing/2014/main" id="{EB6D8596-965F-D74F-0FDD-BEDD24830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34001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n-US" altLang="en-U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is the distance between the charges</a:t>
            </a:r>
          </a:p>
        </p:txBody>
      </p:sp>
      <p:sp>
        <p:nvSpPr>
          <p:cNvPr id="45062" name="Rectangle 7">
            <a:extLst>
              <a:ext uri="{FF2B5EF4-FFF2-40B4-BE49-F238E27FC236}">
                <a16:creationId xmlns:a16="http://schemas.microsoft.com/office/drawing/2014/main" id="{1C25A9AE-FA74-7EAB-4872-3075652ED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19200"/>
            <a:ext cx="88392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Arial" charset="0"/>
              </a:rPr>
              <a:t>Force between two point charges q</a:t>
            </a:r>
            <a:r>
              <a:rPr lang="en-US" altLang="en-US" sz="2400" b="1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en-US" sz="2400" b="1" dirty="0">
                <a:solidFill>
                  <a:srgbClr val="FF0000"/>
                </a:solidFill>
                <a:latin typeface="Arial" charset="0"/>
              </a:rPr>
              <a:t> and q</a:t>
            </a:r>
            <a:r>
              <a:rPr lang="en-US" altLang="en-US" sz="2400" b="1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altLang="en-US" sz="2400" b="1" dirty="0">
                <a:solidFill>
                  <a:srgbClr val="FF0000"/>
                </a:solidFill>
                <a:latin typeface="Arial" charset="0"/>
              </a:rPr>
              <a:t>:</a:t>
            </a:r>
            <a:endParaRPr lang="en-US" altLang="en-US" sz="2400" b="1" dirty="0">
              <a:latin typeface="Arial" charset="0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en-US" altLang="en-US" sz="2400" dirty="0">
                <a:latin typeface="Arial" charset="0"/>
              </a:rPr>
              <a:t>force is </a:t>
            </a:r>
            <a:r>
              <a:rPr lang="en-US" altLang="en-US" sz="2400" b="1" dirty="0">
                <a:solidFill>
                  <a:srgbClr val="FF0000"/>
                </a:solidFill>
                <a:latin typeface="Arial" charset="0"/>
              </a:rPr>
              <a:t>vector, </a:t>
            </a:r>
            <a:r>
              <a:rPr lang="en-US" altLang="en-US" sz="2400" dirty="0">
                <a:latin typeface="Arial" charset="0"/>
              </a:rPr>
              <a:t>directed along connecting line</a:t>
            </a:r>
          </a:p>
          <a:p>
            <a:pPr marL="342900" indent="-342900">
              <a:spcBef>
                <a:spcPct val="50000"/>
              </a:spcBef>
              <a:defRPr/>
            </a:pPr>
            <a:endParaRPr lang="en-US" altLang="en-US" sz="2400" b="1" dirty="0">
              <a:latin typeface="Arial" charset="0"/>
            </a:endParaRPr>
          </a:p>
          <a:p>
            <a:pPr marL="342900" indent="-342900">
              <a:spcBef>
                <a:spcPct val="50000"/>
              </a:spcBef>
              <a:defRPr/>
            </a:pPr>
            <a:endParaRPr lang="en-US" altLang="en-US" sz="2400" b="1" dirty="0">
              <a:latin typeface="Arial" charset="0"/>
            </a:endParaRPr>
          </a:p>
          <a:p>
            <a:pPr marL="342900" indent="-342900">
              <a:spcBef>
                <a:spcPct val="50000"/>
              </a:spcBef>
              <a:defRPr/>
            </a:pPr>
            <a:endParaRPr lang="en-US" altLang="en-US" sz="2400" b="1" dirty="0">
              <a:latin typeface="Arial" charset="0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en-US" altLang="en-US" sz="2400" dirty="0">
                <a:latin typeface="Arial" charset="0"/>
              </a:rPr>
              <a:t>magnitude:</a:t>
            </a:r>
          </a:p>
        </p:txBody>
      </p:sp>
      <p:pic>
        <p:nvPicPr>
          <p:cNvPr id="45063" name="Picture 10" descr="D:\Texte\Teaching\Physics24-Lectures\SP2017\lectures\lecture01\1000px-Coulomb_law.svg.png">
            <a:extLst>
              <a:ext uri="{FF2B5EF4-FFF2-40B4-BE49-F238E27FC236}">
                <a16:creationId xmlns:a16="http://schemas.microsoft.com/office/drawing/2014/main" id="{3B74B7A2-259A-1EEA-467E-2FB792E30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86001"/>
            <a:ext cx="62484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1C8B6FE3-AFEF-6161-C1D6-44E22F1970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0388" y="5791201"/>
          <a:ext cx="734695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03440" imgH="457200" progId="Equation.DSMT4">
                  <p:embed/>
                </p:oleObj>
              </mc:Choice>
              <mc:Fallback>
                <p:oleObj name="Equation" r:id="rId6" imgW="3403440" imgH="457200" progId="Equation.DSMT4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1C8B6FE3-AFEF-6161-C1D6-44E22F1970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5791201"/>
                        <a:ext cx="734695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1">
            <a:extLst>
              <a:ext uri="{FF2B5EF4-FFF2-40B4-BE49-F238E27FC236}">
                <a16:creationId xmlns:a16="http://schemas.microsoft.com/office/drawing/2014/main" id="{E4BE563F-4F4A-AA9C-F211-D556AB972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3365500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20" imgH="126720" progId="Equation.DSMT4">
                  <p:embed/>
                </p:oleObj>
              </mc:Choice>
              <mc:Fallback>
                <p:oleObj name="Equation" r:id="rId8" imgW="114120" imgH="126720" progId="Equation.DSMT4">
                  <p:embed/>
                  <p:pic>
                    <p:nvPicPr>
                      <p:cNvPr id="45065" name="Object 1">
                        <a:extLst>
                          <a:ext uri="{FF2B5EF4-FFF2-40B4-BE49-F238E27FC236}">
                            <a16:creationId xmlns:a16="http://schemas.microsoft.com/office/drawing/2014/main" id="{E4BE563F-4F4A-AA9C-F211-D556AB972B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65500"/>
                        <a:ext cx="1143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491FFC-649E-DB79-FFAC-AE2876DA65E3}"/>
              </a:ext>
            </a:extLst>
          </p:cNvPr>
          <p:cNvSpPr txBox="1"/>
          <p:nvPr/>
        </p:nvSpPr>
        <p:spPr>
          <a:xfrm>
            <a:off x="6942667" y="4583289"/>
            <a:ext cx="352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F12 is force on charge q1 due to q2</a:t>
            </a:r>
          </a:p>
          <a:p>
            <a:r>
              <a:rPr lang="en-US" dirty="0"/>
              <a:t> F21 is force on charge q2 due to q1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4">
            <a:extLst>
              <a:ext uri="{FF2B5EF4-FFF2-40B4-BE49-F238E27FC236}">
                <a16:creationId xmlns:a16="http://schemas.microsoft.com/office/drawing/2014/main" id="{72BFAD7F-C80E-27E6-1D75-03C0C9476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57201"/>
            <a:ext cx="8839200" cy="519113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Coulomb’s Law</a:t>
            </a:r>
            <a:endParaRPr lang="en-US" alt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2" name="Rectangle 7">
                <a:extLst>
                  <a:ext uri="{FF2B5EF4-FFF2-40B4-BE49-F238E27FC236}">
                    <a16:creationId xmlns:a16="http://schemas.microsoft.com/office/drawing/2014/main" id="{1C25A9AE-FA74-7EAB-4872-3075652ED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400" y="1219200"/>
                <a:ext cx="8839200" cy="4339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Arial" charset="0"/>
                  </a:rPr>
                  <a:t>Example</a:t>
                </a:r>
                <a:endParaRPr lang="en-US" altLang="en-US" sz="2400" b="1" dirty="0">
                  <a:latin typeface="Arial" charset="0"/>
                </a:endParaRPr>
              </a:p>
              <a:p>
                <a:pPr marL="342900" indent="-342900">
                  <a:spcBef>
                    <a:spcPct val="50000"/>
                  </a:spcBef>
                  <a:defRPr/>
                </a:pPr>
                <a:r>
                  <a:rPr lang="en-US" altLang="en-US" sz="2400" dirty="0">
                    <a:latin typeface="Arial" charset="0"/>
                  </a:rPr>
                  <a:t>Consider the following figure. The charges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=1.60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sz="2400" dirty="0">
                    <a:latin typeface="Arial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sz="2400" dirty="0">
                    <a:latin typeface="Arial" charset="0"/>
                  </a:rPr>
                  <a:t>, and the particle separation is 0.02m. What are the magnitude of electrostatic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rial" charset="0"/>
                  </a:rPr>
                  <a:t> on particle 1 from particle 2?</a:t>
                </a:r>
              </a:p>
              <a:p>
                <a:pPr algn="ctr">
                  <a:spcBef>
                    <a:spcPct val="50000"/>
                  </a:spcBef>
                  <a:buNone/>
                  <a:defRPr/>
                </a:pPr>
                <a:endParaRPr lang="en-US" altLang="en-US" sz="2400" dirty="0">
                  <a:latin typeface="Arial" charset="0"/>
                </a:endParaRPr>
              </a:p>
              <a:p>
                <a:pPr>
                  <a:spcBef>
                    <a:spcPct val="50000"/>
                  </a:spcBef>
                  <a:buNone/>
                  <a:defRPr/>
                </a:pPr>
                <a:endParaRPr lang="en-US" altLang="en-US" sz="2400" b="1" dirty="0">
                  <a:solidFill>
                    <a:srgbClr val="FF0000"/>
                  </a:solidFill>
                  <a:latin typeface="Arial" charset="0"/>
                </a:endParaRPr>
              </a:p>
              <a:p>
                <a:pPr>
                  <a:spcBef>
                    <a:spcPct val="50000"/>
                  </a:spcBef>
                  <a:buNone/>
                  <a:defRPr/>
                </a:pPr>
                <a:endParaRPr lang="en-US" altLang="en-US" sz="2400" b="1" dirty="0">
                  <a:solidFill>
                    <a:srgbClr val="FF0000"/>
                  </a:solidFill>
                  <a:latin typeface="Arial" charset="0"/>
                </a:endParaRPr>
              </a:p>
              <a:p>
                <a:pPr>
                  <a:spcBef>
                    <a:spcPct val="50000"/>
                  </a:spcBef>
                  <a:buNone/>
                  <a:defRPr/>
                </a:pPr>
                <a:endParaRPr lang="en-US" altLang="en-US" sz="2400" b="1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45062" name="Rectangle 7">
                <a:extLst>
                  <a:ext uri="{FF2B5EF4-FFF2-40B4-BE49-F238E27FC236}">
                    <a16:creationId xmlns:a16="http://schemas.microsoft.com/office/drawing/2014/main" id="{1C25A9AE-FA74-7EAB-4872-3075652ED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1219200"/>
                <a:ext cx="8839200" cy="4339650"/>
              </a:xfrm>
              <a:prstGeom prst="rect">
                <a:avLst/>
              </a:prstGeom>
              <a:blipFill>
                <a:blip r:embed="rId3"/>
                <a:stretch>
                  <a:fillRect l="-1034" t="-983" r="-15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4CE1E92-EF01-D06D-D3A2-C7C0E2B10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889" y="3495606"/>
            <a:ext cx="8082844" cy="3153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420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6DB12-8FEE-6DC8-8BC5-A785335AD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89" y="1982896"/>
            <a:ext cx="8082844" cy="315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21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620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Roboto</vt:lpstr>
      <vt:lpstr>Tahoma</vt:lpstr>
      <vt:lpstr>Times New Roman</vt:lpstr>
      <vt:lpstr>Wingdings</vt:lpstr>
      <vt:lpstr>Office Theme</vt:lpstr>
      <vt:lpstr>Equation</vt:lpstr>
      <vt:lpstr>APPLIED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PHYSICS</dc:title>
  <dc:creator>Samsung-Pc</dc:creator>
  <cp:lastModifiedBy>Samsung-Pc</cp:lastModifiedBy>
  <cp:revision>56</cp:revision>
  <dcterms:created xsi:type="dcterms:W3CDTF">2022-10-03T09:49:46Z</dcterms:created>
  <dcterms:modified xsi:type="dcterms:W3CDTF">2023-02-19T10:43:31Z</dcterms:modified>
</cp:coreProperties>
</file>