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3" r:id="rId2"/>
    <p:sldId id="289" r:id="rId3"/>
    <p:sldId id="290" r:id="rId4"/>
    <p:sldId id="291" r:id="rId5"/>
    <p:sldId id="280" r:id="rId6"/>
    <p:sldId id="281" r:id="rId7"/>
    <p:sldId id="284" r:id="rId8"/>
    <p:sldId id="282" r:id="rId9"/>
    <p:sldId id="256" r:id="rId10"/>
    <p:sldId id="257" r:id="rId11"/>
    <p:sldId id="286" r:id="rId12"/>
    <p:sldId id="258" r:id="rId13"/>
    <p:sldId id="259" r:id="rId14"/>
    <p:sldId id="260" r:id="rId15"/>
    <p:sldId id="261" r:id="rId16"/>
    <p:sldId id="263" r:id="rId17"/>
    <p:sldId id="264" r:id="rId18"/>
    <p:sldId id="265" r:id="rId19"/>
    <p:sldId id="287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4" r:id="rId28"/>
    <p:sldId id="275" r:id="rId29"/>
    <p:sldId id="276" r:id="rId30"/>
    <p:sldId id="278" r:id="rId31"/>
    <p:sldId id="288" r:id="rId32"/>
    <p:sldId id="27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7B549-EF73-4701-B736-75A270CD3454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2EAFD-076B-4445-B8A0-F257AFE68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7620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Computer Organization and Assembly Language </a:t>
            </a:r>
            <a:endParaRPr lang="en-US" sz="2800" b="1" u="sng" dirty="0"/>
          </a:p>
        </p:txBody>
      </p:sp>
      <p:pic>
        <p:nvPicPr>
          <p:cNvPr id="122882" name="Picture 2" descr="E:\UAAR-PMAS-CAR\slides_graphics\bismillah\bismillah6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828800"/>
            <a:ext cx="9144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0" y="2438400"/>
            <a:ext cx="9144000" cy="18288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Addressing modes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Book reading : Supplementary !!!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Topics covered in this lecture are from these texts.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Intel microprocessor 8</a:t>
            </a:r>
            <a:r>
              <a:rPr lang="en-US" b="1" u="sng" baseline="30000" dirty="0" smtClean="0">
                <a:solidFill>
                  <a:srgbClr val="FF0000"/>
                </a:solidFill>
              </a:rPr>
              <a:t>th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edition,Berry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B.Bray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Chapter 3  Read </a:t>
            </a:r>
            <a:r>
              <a:rPr lang="en-US" sz="3200" b="1" i="1" dirty="0" smtClean="0">
                <a:solidFill>
                  <a:srgbClr val="00B050"/>
                </a:solidFill>
              </a:rPr>
              <a:t>3.1</a:t>
            </a:r>
            <a:r>
              <a:rPr lang="en-US" dirty="0" smtClean="0"/>
              <a:t> Addressing modes (relevant to slides only)</a:t>
            </a:r>
          </a:p>
          <a:p>
            <a:pPr lvl="1">
              <a:buNone/>
            </a:pPr>
            <a:r>
              <a:rPr lang="en-US" sz="4000" b="1" i="1" dirty="0" smtClean="0"/>
              <a:t>Tutorial 02 posted on group</a:t>
            </a:r>
          </a:p>
          <a:p>
            <a:pPr lvl="1"/>
            <a:endParaRPr lang="en-US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Computer organizations,9th </a:t>
            </a:r>
            <a:r>
              <a:rPr lang="en-US" b="1" u="sng" dirty="0" err="1" smtClean="0">
                <a:solidFill>
                  <a:srgbClr val="FF0000"/>
                </a:solidFill>
              </a:rPr>
              <a:t>edition,William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stallings</a:t>
            </a:r>
            <a:r>
              <a:rPr lang="en-US" b="1" u="sng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smtClean="0"/>
              <a:t>Chapter Instruction sets: Addressing modes and format </a:t>
            </a:r>
            <a:r>
              <a:rPr lang="en-US" sz="3200" b="1" i="1" dirty="0" smtClean="0">
                <a:solidFill>
                  <a:srgbClr val="00B050"/>
                </a:solidFill>
              </a:rPr>
              <a:t>article name : Addressing modes</a:t>
            </a:r>
          </a:p>
          <a:p>
            <a:pPr lvl="1" algn="ctr">
              <a:buNone/>
            </a:pPr>
            <a:r>
              <a:rPr lang="en-US" sz="4000" b="1" i="1" dirty="0" smtClean="0"/>
              <a:t>Tutorial 02 posted on group</a:t>
            </a:r>
            <a:endParaRPr lang="en-US" sz="3600" b="1" dirty="0" smtClean="0"/>
          </a:p>
          <a:p>
            <a:endParaRPr lang="en-US" b="1" u="sng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315200" y="30480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194" name="Picture 2" descr="E:\UAAR-PMAS-CAR\slides_graphics\ne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0" y="2133600"/>
            <a:ext cx="219075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FF0000"/>
                </a:solidFill>
              </a:rPr>
              <a:t/>
            </a:r>
            <a:br>
              <a:rPr lang="en-US" sz="4000" dirty="0" smtClean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Addressing Modes :</a:t>
            </a:r>
            <a:br>
              <a:rPr lang="en-US" sz="4000" dirty="0" smtClean="0">
                <a:solidFill>
                  <a:schemeClr val="bg1"/>
                </a:solidFill>
              </a:rPr>
            </a:br>
            <a:endParaRPr lang="en-US" sz="4000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u="sng" dirty="0" smtClean="0"/>
              <a:t>Without memory access: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Register-Register addressing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Immediate addressing</a:t>
            </a:r>
          </a:p>
          <a:p>
            <a:pPr>
              <a:buFont typeface="Wingdings" pitchFamily="2" charset="2"/>
              <a:buChar char="Ø"/>
            </a:pPr>
            <a:r>
              <a:rPr lang="en-US" sz="2800" b="1" u="sng" dirty="0" smtClean="0"/>
              <a:t>With memory access: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Direct data addressing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Indirect data addressing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TW" sz="4000" dirty="0" smtClean="0">
                <a:cs typeface="Times New Roman" charset="0"/>
              </a:rPr>
              <a:t>Layout of </a:t>
            </a:r>
            <a:r>
              <a:rPr lang="en-US" altLang="zh-TW" sz="4000" b="1" dirty="0" smtClean="0">
                <a:cs typeface="Times New Roman" charset="0"/>
              </a:rPr>
              <a:t>Addressing Modes </a:t>
            </a:r>
            <a:endParaRPr lang="en-US" altLang="zh-TW" sz="4000" b="1" dirty="0">
              <a:cs typeface="Times New Roman" charset="0"/>
            </a:endParaRPr>
          </a:p>
        </p:txBody>
      </p:sp>
      <p:pic>
        <p:nvPicPr>
          <p:cNvPr id="5" name="Picture 2" descr="addr_mod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62000"/>
            <a:ext cx="9144000" cy="579119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81400" y="1182688"/>
            <a:ext cx="5080000" cy="74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90000" bIns="90000" anchor="ctr"/>
          <a:lstStyle/>
          <a:p>
            <a:pPr>
              <a:spcBef>
                <a:spcPct val="40000"/>
              </a:spcBef>
            </a:pPr>
            <a:r>
              <a:rPr lang="en-US" sz="1800" b="1" dirty="0"/>
              <a:t>Assembler converts a variable name into a </a:t>
            </a:r>
            <a:r>
              <a:rPr lang="en-US" sz="1800" b="1" dirty="0">
                <a:solidFill>
                  <a:srgbClr val="FF0000"/>
                </a:solidFill>
              </a:rPr>
              <a:t>constant offset</a:t>
            </a:r>
            <a:r>
              <a:rPr lang="en-US" sz="1800" b="1" dirty="0"/>
              <a:t> (called also a </a:t>
            </a:r>
            <a:r>
              <a:rPr lang="en-US" sz="1800" b="1" dirty="0">
                <a:solidFill>
                  <a:srgbClr val="FF0000"/>
                </a:solidFill>
              </a:rPr>
              <a:t>displacement</a:t>
            </a:r>
            <a:r>
              <a:rPr lang="en-US" sz="1800" b="1" dirty="0"/>
              <a:t>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14850" y="2055813"/>
            <a:ext cx="414655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90000" bIns="90000" anchor="ctr"/>
          <a:lstStyle/>
          <a:p>
            <a:pPr>
              <a:spcBef>
                <a:spcPct val="40000"/>
              </a:spcBef>
            </a:pPr>
            <a:r>
              <a:rPr lang="en-US" sz="1800" b="1" dirty="0"/>
              <a:t>For indirect addressing, a </a:t>
            </a:r>
            <a:r>
              <a:rPr lang="en-US" sz="1800" b="1" dirty="0">
                <a:solidFill>
                  <a:srgbClr val="FF0000"/>
                </a:solidFill>
              </a:rPr>
              <a:t>base</a:t>
            </a:r>
            <a:r>
              <a:rPr lang="en-US" sz="1800" b="1" dirty="0"/>
              <a:t>/</a:t>
            </a:r>
            <a:r>
              <a:rPr lang="en-US" sz="1800" b="1" dirty="0">
                <a:solidFill>
                  <a:srgbClr val="FF0000"/>
                </a:solidFill>
              </a:rPr>
              <a:t>index</a:t>
            </a:r>
            <a:r>
              <a:rPr lang="en-US" sz="1800" b="1" dirty="0"/>
              <a:t> register contains an </a:t>
            </a:r>
            <a:r>
              <a:rPr lang="en-US" sz="1800" b="1" dirty="0">
                <a:solidFill>
                  <a:srgbClr val="FF0000"/>
                </a:solidFill>
              </a:rPr>
              <a:t>address</a:t>
            </a:r>
            <a:r>
              <a:rPr lang="en-US" sz="1800" b="1" dirty="0"/>
              <a:t>/</a:t>
            </a:r>
            <a:r>
              <a:rPr lang="en-US" sz="1800" b="1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78450" y="2909888"/>
            <a:ext cx="3282950" cy="74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90000" bIns="90000" anchor="ctr"/>
          <a:lstStyle/>
          <a:p>
            <a:pPr>
              <a:spcBef>
                <a:spcPct val="40000"/>
              </a:spcBef>
            </a:pPr>
            <a:r>
              <a:rPr lang="en-US" sz="1800" b="1" dirty="0"/>
              <a:t>CPU computes the </a:t>
            </a:r>
            <a:r>
              <a:rPr lang="en-US" sz="1800" b="1" dirty="0">
                <a:solidFill>
                  <a:srgbClr val="FF0000"/>
                </a:solidFill>
              </a:rPr>
              <a:t>effective address</a:t>
            </a:r>
            <a:r>
              <a:rPr lang="en-US" sz="1800" b="1" dirty="0"/>
              <a:t> of a memory operand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01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Mov</a:t>
            </a: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instruction: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9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046" y="609600"/>
            <a:ext cx="9117954" cy="56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0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519" y="685800"/>
            <a:ext cx="9027481" cy="578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G03_003_01350264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62400"/>
            <a:ext cx="7010400" cy="230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TW" dirty="0" smtClean="0">
                <a:cs typeface="Arial" charset="0"/>
              </a:rPr>
              <a:t>Register Addressing: Example </a:t>
            </a:r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5410200"/>
          </a:xfrm>
        </p:spPr>
        <p:txBody>
          <a:bodyPr>
            <a:noAutofit/>
          </a:bodyPr>
          <a:lstStyle/>
          <a:p>
            <a:r>
              <a:rPr lang="en-US" altLang="zh-TW" sz="2400" b="1" dirty="0" smtClean="0">
                <a:solidFill>
                  <a:srgbClr val="000000"/>
                </a:solidFill>
                <a:cs typeface="Arial" charset="0"/>
              </a:rPr>
              <a:t>The </a:t>
            </a:r>
            <a:r>
              <a:rPr lang="en-US" altLang="zh-TW" sz="2400" b="1" dirty="0">
                <a:solidFill>
                  <a:srgbClr val="000000"/>
                </a:solidFill>
                <a:cs typeface="Arial" charset="0"/>
              </a:rPr>
              <a:t>source register’s contents do not change.</a:t>
            </a:r>
          </a:p>
          <a:p>
            <a:pPr lvl="1"/>
            <a:r>
              <a:rPr lang="en-US" altLang="zh-TW" b="1" dirty="0">
                <a:solidFill>
                  <a:srgbClr val="000000"/>
                </a:solidFill>
                <a:cs typeface="Arial" charset="0"/>
              </a:rPr>
              <a:t>the </a:t>
            </a:r>
            <a:r>
              <a:rPr lang="en-US" altLang="zh-TW" b="1" dirty="0">
                <a:solidFill>
                  <a:srgbClr val="FF0000"/>
                </a:solidFill>
                <a:cs typeface="Arial" charset="0"/>
              </a:rPr>
              <a:t>destination register’s</a:t>
            </a:r>
            <a:r>
              <a:rPr lang="en-US" altLang="zh-TW" b="1" dirty="0">
                <a:solidFill>
                  <a:srgbClr val="000000"/>
                </a:solidFill>
                <a:cs typeface="Arial" charset="0"/>
              </a:rPr>
              <a:t> contents </a:t>
            </a:r>
            <a:r>
              <a:rPr lang="en-US" altLang="zh-TW" b="1" dirty="0">
                <a:solidFill>
                  <a:srgbClr val="FF0000"/>
                </a:solidFill>
                <a:cs typeface="Arial" charset="0"/>
              </a:rPr>
              <a:t>do change</a:t>
            </a:r>
            <a:r>
              <a:rPr lang="en-US" altLang="zh-TW" b="1" dirty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r>
              <a:rPr lang="en-US" altLang="zh-TW" sz="2400" b="1" dirty="0">
                <a:solidFill>
                  <a:srgbClr val="000000"/>
                </a:solidFill>
                <a:cs typeface="Arial" charset="0"/>
              </a:rPr>
              <a:t>The contents of the destination register or destination memory location change for all instructions except the </a:t>
            </a:r>
            <a:r>
              <a:rPr lang="en-US" altLang="zh-TW" sz="2400" b="1" dirty="0">
                <a:solidFill>
                  <a:srgbClr val="FF0000"/>
                </a:solidFill>
                <a:cs typeface="Arial" charset="0"/>
              </a:rPr>
              <a:t>CMP</a:t>
            </a:r>
            <a:r>
              <a:rPr lang="en-US" altLang="zh-TW" sz="2400" b="1" dirty="0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US" altLang="zh-TW" sz="2400" b="1" dirty="0">
                <a:solidFill>
                  <a:srgbClr val="FF0000"/>
                </a:solidFill>
                <a:cs typeface="Arial" charset="0"/>
              </a:rPr>
              <a:t>TEST</a:t>
            </a:r>
            <a:r>
              <a:rPr lang="en-US" altLang="zh-TW" sz="2400" b="1" dirty="0">
                <a:solidFill>
                  <a:srgbClr val="000000"/>
                </a:solidFill>
                <a:cs typeface="Arial" charset="0"/>
              </a:rPr>
              <a:t> instructions. </a:t>
            </a:r>
          </a:p>
          <a:p>
            <a:r>
              <a:rPr lang="en-US" altLang="zh-TW" sz="2400" b="1" u="sng" dirty="0" err="1" smtClean="0">
                <a:solidFill>
                  <a:srgbClr val="00B050"/>
                </a:solidFill>
                <a:cs typeface="Arial" charset="0"/>
              </a:rPr>
              <a:t>Example:</a:t>
            </a:r>
            <a:r>
              <a:rPr lang="en-US" altLang="zh-TW" sz="2400" b="1" dirty="0" err="1" smtClean="0">
                <a:solidFill>
                  <a:srgbClr val="000000"/>
                </a:solidFill>
                <a:cs typeface="Arial" charset="0"/>
              </a:rPr>
              <a:t>The</a:t>
            </a:r>
            <a:r>
              <a:rPr lang="en-US" altLang="zh-TW" sz="2400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TW" b="1" dirty="0">
                <a:solidFill>
                  <a:srgbClr val="00B050"/>
                </a:solidFill>
                <a:cs typeface="Arial" charset="0"/>
              </a:rPr>
              <a:t>MOV BX, CX </a:t>
            </a:r>
            <a:r>
              <a:rPr lang="en-US" altLang="zh-TW" sz="2400" b="1" dirty="0">
                <a:solidFill>
                  <a:srgbClr val="000000"/>
                </a:solidFill>
                <a:cs typeface="Arial" charset="0"/>
              </a:rPr>
              <a:t>instruction does </a:t>
            </a:r>
            <a:r>
              <a:rPr lang="en-US" altLang="zh-TW" sz="2400" b="1" dirty="0">
                <a:solidFill>
                  <a:srgbClr val="FF0000"/>
                </a:solidFill>
                <a:cs typeface="Arial" charset="0"/>
              </a:rPr>
              <a:t>not affect</a:t>
            </a:r>
            <a:r>
              <a:rPr lang="en-US" altLang="zh-TW" sz="2400" b="1" dirty="0">
                <a:solidFill>
                  <a:srgbClr val="000000"/>
                </a:solidFill>
                <a:cs typeface="Arial" charset="0"/>
              </a:rPr>
              <a:t> the </a:t>
            </a:r>
            <a:r>
              <a:rPr lang="en-US" altLang="zh-TW" sz="2400" b="1" dirty="0">
                <a:solidFill>
                  <a:srgbClr val="FF0000"/>
                </a:solidFill>
                <a:cs typeface="Arial" charset="0"/>
              </a:rPr>
              <a:t>leftmost</a:t>
            </a:r>
            <a:r>
              <a:rPr lang="en-US" altLang="zh-TW" sz="2400" b="1" dirty="0">
                <a:solidFill>
                  <a:srgbClr val="000000"/>
                </a:solidFill>
                <a:cs typeface="Arial" charset="0"/>
              </a:rPr>
              <a:t> 16 bits of register EBX.</a:t>
            </a:r>
            <a:endParaRPr lang="en-AU" sz="2400" b="1" dirty="0">
              <a:latin typeface="Times" charset="0"/>
              <a:cs typeface="Times New Roman" charset="0"/>
            </a:endParaRPr>
          </a:p>
          <a:p>
            <a:endParaRPr lang="zh-TW" altLang="en-US" sz="2400" dirty="0">
              <a:cs typeface="Times New Roman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6370638"/>
            <a:ext cx="91440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2000" dirty="0" smtClean="0">
                <a:cs typeface="Arial" charset="0"/>
              </a:rPr>
              <a:t>Figure:  The effect of executing the MOV BX, CX instruction at the point just before the BX register changes. </a:t>
            </a:r>
            <a:r>
              <a:rPr lang="en-US" altLang="zh-TW" sz="2000" dirty="0" smtClean="0">
                <a:solidFill>
                  <a:srgbClr val="FF0000"/>
                </a:solidFill>
                <a:cs typeface="Arial" charset="0"/>
              </a:rPr>
              <a:t>Note that only the rightmost 16 bits of register EBX change</a:t>
            </a:r>
            <a:r>
              <a:rPr lang="en-US" altLang="zh-TW" sz="2000" dirty="0" smtClean="0">
                <a:cs typeface="Arial" charset="0"/>
              </a:rPr>
              <a:t>.</a:t>
            </a:r>
            <a:r>
              <a:rPr lang="en-US" altLang="zh-TW" sz="1800" dirty="0" smtClean="0">
                <a:latin typeface="Times" charset="0"/>
                <a:cs typeface="Times New Roman" charset="0"/>
              </a:rPr>
              <a:t/>
            </a:r>
            <a:br>
              <a:rPr lang="en-US" altLang="zh-TW" sz="1800" dirty="0" smtClean="0">
                <a:latin typeface="Times" charset="0"/>
                <a:cs typeface="Times New Roman" charset="0"/>
              </a:rPr>
            </a:br>
            <a:endParaRPr lang="en-US" altLang="zh-TW" sz="1800" dirty="0">
              <a:latin typeface="Times" charset="0"/>
              <a:cs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72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cs typeface="Times New Roman" charset="0"/>
              </a:rPr>
              <a:t>Immediate </a:t>
            </a:r>
            <a:r>
              <a:rPr lang="en-US" altLang="zh-TW" sz="3200" b="1" dirty="0" smtClean="0">
                <a:solidFill>
                  <a:schemeClr val="bg1"/>
                </a:solidFill>
                <a:cs typeface="Times New Roman" charset="0"/>
              </a:rPr>
              <a:t>Addressing : </a:t>
            </a:r>
            <a:endParaRPr lang="en-US" altLang="zh-TW" sz="3200" b="1" dirty="0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9144000" cy="57912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Term </a:t>
            </a:r>
            <a:r>
              <a:rPr lang="en-US" altLang="zh-TW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cs typeface="Arial" charset="0"/>
              </a:rPr>
              <a:t>immediate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implies that data immediately follow the hexadecimal </a:t>
            </a:r>
            <a:r>
              <a:rPr lang="en-US" altLang="zh-TW" dirty="0" err="1">
                <a:solidFill>
                  <a:srgbClr val="000000"/>
                </a:solidFill>
                <a:cs typeface="Arial" charset="0"/>
              </a:rPr>
              <a:t>opcode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in the memory.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immediate data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are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constant data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data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is present in </a:t>
            </a:r>
            <a:r>
              <a:rPr lang="en-US" altLang="zh-TW" dirty="0" err="1" smtClean="0">
                <a:solidFill>
                  <a:srgbClr val="000000"/>
                </a:solidFill>
                <a:cs typeface="Arial" charset="0"/>
              </a:rPr>
              <a:t>opcode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/instruction.</a:t>
            </a:r>
            <a:endParaRPr lang="en-US" altLang="zh-TW" dirty="0">
              <a:solidFill>
                <a:srgbClr val="000000"/>
              </a:solidFill>
              <a:cs typeface="Arial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Immediate addressing operates upon a byte or word of data. </a:t>
            </a:r>
          </a:p>
          <a:p>
            <a:r>
              <a:rPr lang="en-US" altLang="zh-TW" b="1" u="sng" dirty="0" smtClean="0">
                <a:solidFill>
                  <a:srgbClr val="00B050"/>
                </a:solidFill>
                <a:cs typeface="Arial" charset="0"/>
              </a:rPr>
              <a:t>Example :</a:t>
            </a:r>
          </a:p>
          <a:p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MOV EAX,13456H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</a:t>
            </a:r>
            <a:endParaRPr lang="en-AU" dirty="0">
              <a:latin typeface="Times" charset="0"/>
              <a:cs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216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As with the MOV instruction illustrated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in the following Figure,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source data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overwrites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the destination data.</a:t>
            </a:r>
            <a:endParaRPr lang="en-AU" dirty="0">
              <a:latin typeface="Times" charset="0"/>
              <a:cs typeface="Times New Roman" charset="0"/>
            </a:endParaRPr>
          </a:p>
          <a:p>
            <a:endParaRPr lang="en-US" dirty="0"/>
          </a:p>
        </p:txBody>
      </p:sp>
      <p:pic>
        <p:nvPicPr>
          <p:cNvPr id="24579" name="Picture 3" descr="FG03_004_01350264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" y="2590800"/>
            <a:ext cx="908027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82563" y="4191000"/>
            <a:ext cx="8836025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endParaRPr lang="en-AU" sz="3200" dirty="0">
              <a:latin typeface="Times" charset="0"/>
              <a:cs typeface="Times New Roman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58674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2400" dirty="0" smtClean="0">
                <a:cs typeface="Arial" charset="0"/>
              </a:rPr>
              <a:t>Figure: The operation of the </a:t>
            </a:r>
            <a:r>
              <a:rPr lang="en-US" altLang="zh-TW" sz="2400" dirty="0" smtClean="0">
                <a:solidFill>
                  <a:srgbClr val="FF0000"/>
                </a:solidFill>
                <a:cs typeface="Arial" charset="0"/>
              </a:rPr>
              <a:t>MOV EAX,13456H</a:t>
            </a:r>
            <a:r>
              <a:rPr lang="en-US" altLang="zh-TW" sz="2400" dirty="0" smtClean="0">
                <a:cs typeface="Arial" charset="0"/>
              </a:rPr>
              <a:t> instruction. This instruction copies the immediate data (13456H) into EAX.</a:t>
            </a:r>
            <a:r>
              <a:rPr lang="en-AU" sz="1800" dirty="0" smtClean="0">
                <a:latin typeface="Times" charset="0"/>
                <a:cs typeface="Times New Roman" charset="0"/>
              </a:rPr>
              <a:t/>
            </a:r>
            <a:br>
              <a:rPr lang="en-AU" sz="1800" dirty="0" smtClean="0">
                <a:latin typeface="Times" charset="0"/>
                <a:cs typeface="Times New Roman" charset="0"/>
              </a:rPr>
            </a:br>
            <a:endParaRPr lang="en-US" altLang="zh-TW" sz="1800" dirty="0">
              <a:latin typeface="Times" charset="0"/>
              <a:cs typeface="Times New Roman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cs typeface="Times New Roman" charset="0"/>
              </a:rPr>
              <a:t>Immediate </a:t>
            </a:r>
            <a:r>
              <a:rPr lang="en-US" altLang="zh-TW" sz="3200" b="1" dirty="0" smtClean="0">
                <a:solidFill>
                  <a:schemeClr val="bg1"/>
                </a:solidFill>
                <a:cs typeface="Times New Roman" charset="0"/>
              </a:rPr>
              <a:t>Addressing : Example  </a:t>
            </a:r>
            <a:endParaRPr lang="en-US" altLang="zh-TW" sz="3200" b="1" dirty="0">
              <a:solidFill>
                <a:schemeClr val="bg1"/>
              </a:solidFill>
              <a:cs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56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364163"/>
          </a:xfrm>
        </p:spPr>
        <p:txBody>
          <a:bodyPr/>
          <a:lstStyle/>
          <a:p>
            <a:r>
              <a:rPr lang="en-US" dirty="0" smtClean="0"/>
              <a:t>Immediate addressing used in assembly language program for …………….. ???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82563" y="4191000"/>
            <a:ext cx="8836025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endParaRPr lang="en-AU" sz="3200" dirty="0">
              <a:latin typeface="Times" charset="0"/>
              <a:cs typeface="Times New Roman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cs typeface="Times New Roman" charset="0"/>
              </a:rPr>
              <a:t>Immediate </a:t>
            </a:r>
            <a:r>
              <a:rPr lang="en-US" altLang="zh-TW" sz="3200" b="1" dirty="0" smtClean="0">
                <a:solidFill>
                  <a:schemeClr val="bg1"/>
                </a:solidFill>
                <a:cs typeface="Times New Roman" charset="0"/>
              </a:rPr>
              <a:t>Addressing : Assembly Example  </a:t>
            </a:r>
            <a:endParaRPr lang="en-US" altLang="zh-TW" sz="3200" b="1" dirty="0">
              <a:solidFill>
                <a:schemeClr val="bg1"/>
              </a:solidFill>
              <a:cs typeface="Times New Roman" charset="0"/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362200"/>
            <a:ext cx="89154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156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0" y="2209800"/>
            <a:ext cx="9144000" cy="2057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355" tIns="45675" rIns="91355" bIns="45675" rtlCol="0" anchor="ctr"/>
          <a:lstStyle/>
          <a:p>
            <a:pPr algn="ctr"/>
            <a:r>
              <a:rPr lang="en-US" sz="6600" b="1" dirty="0" smtClean="0"/>
              <a:t>Quiz 01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Direct addressing with a MOV instruction transfers data between a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memory location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, located within the data segment, and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registers ,the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AL (8-bit), AX (16-bit), or EAX (32-bit)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register or any other register in register file. </a:t>
            </a:r>
            <a:endParaRPr lang="en-US" altLang="zh-TW" dirty="0">
              <a:solidFill>
                <a:srgbClr val="000000"/>
              </a:solidFill>
              <a:cs typeface="Arial" charset="0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usually a </a:t>
            </a:r>
            <a:r>
              <a:rPr lang="en-US" altLang="zh-TW" i="1" u="sng" dirty="0">
                <a:solidFill>
                  <a:srgbClr val="000000"/>
                </a:solidFill>
                <a:cs typeface="Arial" charset="0"/>
              </a:rPr>
              <a:t>3-byte long </a:t>
            </a:r>
            <a:r>
              <a:rPr lang="en-US" altLang="zh-TW" i="1" u="sng" dirty="0" smtClean="0">
                <a:solidFill>
                  <a:srgbClr val="000000"/>
                </a:solidFill>
                <a:cs typeface="Arial" charset="0"/>
              </a:rPr>
              <a:t>instruction</a:t>
            </a:r>
          </a:p>
          <a:p>
            <a:pPr lvl="1"/>
            <a:r>
              <a:rPr lang="en-US" altLang="zh-TW" b="1" dirty="0" smtClean="0">
                <a:solidFill>
                  <a:srgbClr val="00B050"/>
                </a:solidFill>
                <a:cs typeface="Arial" charset="0"/>
              </a:rPr>
              <a:t>Specifies operand as in memory whose location/address is specified by offset (displacement)</a:t>
            </a:r>
            <a:endParaRPr lang="en-US" altLang="zh-TW" b="1" dirty="0">
              <a:solidFill>
                <a:srgbClr val="00B050"/>
              </a:solidFill>
              <a:cs typeface="Arial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MOV AL,DATA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loads AL from the data segment memory location DATA (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1234H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).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is a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symbolic memory location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, while</a:t>
            </a:r>
            <a:br>
              <a:rPr lang="en-US" altLang="zh-TW" dirty="0">
                <a:solidFill>
                  <a:srgbClr val="000000"/>
                </a:solidFill>
                <a:cs typeface="Arial" charset="0"/>
              </a:rPr>
            </a:b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1234H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is the actual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hexadecimal location</a:t>
            </a:r>
            <a:endParaRPr lang="en-US" altLang="zh-TW" dirty="0">
              <a:solidFill>
                <a:srgbClr val="FF0000"/>
              </a:solidFill>
              <a:cs typeface="Times New Roman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Direct data addressing : Displacement</a:t>
            </a:r>
          </a:p>
        </p:txBody>
      </p:sp>
    </p:spTree>
    <p:extLst>
      <p:ext uri="{BB962C8B-B14F-4D97-AF65-F5344CB8AC3E}">
        <p14:creationId xmlns="" xmlns:p14="http://schemas.microsoft.com/office/powerpoint/2010/main" val="35387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FG03_005_01350264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0"/>
            <a:ext cx="7289800" cy="2497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991600" cy="62484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b="1" u="sng" dirty="0" smtClean="0">
                <a:solidFill>
                  <a:srgbClr val="00B050"/>
                </a:solidFill>
                <a:cs typeface="Arial" charset="0"/>
              </a:rPr>
              <a:t>Example:</a:t>
            </a:r>
          </a:p>
          <a:p>
            <a:pPr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  <a:cs typeface="Arial" charset="0"/>
              </a:rPr>
              <a:t>MOV AL,[1234H]</a:t>
            </a:r>
          </a:p>
          <a:p>
            <a:pPr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sz="2400" b="1" dirty="0" smtClean="0">
                <a:solidFill>
                  <a:srgbClr val="00B050"/>
                </a:solidFill>
                <a:cs typeface="Arial" charset="0"/>
              </a:rPr>
              <a:t>MOV AL,DS:[1234H]</a:t>
            </a:r>
          </a:p>
          <a:p>
            <a:pPr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sz="2400" dirty="0" smtClean="0">
                <a:solidFill>
                  <a:srgbClr val="000000"/>
                </a:solidFill>
                <a:cs typeface="Arial" charset="0"/>
              </a:rPr>
              <a:t>This instruction transfers a copy </a:t>
            </a:r>
            <a:r>
              <a:rPr lang="en-US" altLang="zh-TW" sz="2400" dirty="0" smtClean="0">
                <a:solidFill>
                  <a:srgbClr val="FF0000"/>
                </a:solidFill>
                <a:cs typeface="Arial" charset="0"/>
              </a:rPr>
              <a:t>contents</a:t>
            </a:r>
            <a:r>
              <a:rPr lang="en-US" altLang="zh-TW" sz="2400" dirty="0" smtClean="0">
                <a:solidFill>
                  <a:srgbClr val="000000"/>
                </a:solidFill>
                <a:cs typeface="Arial" charset="0"/>
              </a:rPr>
              <a:t> of memory location 11234H into AL. </a:t>
            </a:r>
          </a:p>
          <a:p>
            <a:pPr lvl="1">
              <a:spcBef>
                <a:spcPct val="20000"/>
              </a:spcBef>
              <a:buClr>
                <a:srgbClr val="0D4000"/>
              </a:buClr>
              <a:buNone/>
            </a:pP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   the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effective address is formed by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adding 1234H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(the offset address) and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10000H (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data segment address of 1000H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times 10H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) in a system operating in the real mode</a:t>
            </a:r>
            <a:endParaRPr lang="en-AU" dirty="0">
              <a:latin typeface="Times" charset="0"/>
              <a:cs typeface="Times New Roman" charset="0"/>
            </a:endParaRPr>
          </a:p>
          <a:p>
            <a:endParaRPr lang="en-US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8600" y="6096000"/>
            <a:ext cx="8763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1800" dirty="0" smtClean="0">
                <a:cs typeface="Arial" charset="0"/>
              </a:rPr>
              <a:t>Figure: The operation of the </a:t>
            </a:r>
            <a:r>
              <a:rPr lang="en-US" altLang="zh-TW" sz="1800" dirty="0" smtClean="0">
                <a:solidFill>
                  <a:srgbClr val="FF0000"/>
                </a:solidFill>
                <a:cs typeface="Arial" charset="0"/>
              </a:rPr>
              <a:t>MOV AL,[1234H]</a:t>
            </a:r>
            <a:r>
              <a:rPr lang="en-US" altLang="zh-TW" sz="1800" dirty="0" smtClean="0">
                <a:cs typeface="Arial" charset="0"/>
              </a:rPr>
              <a:t> instruction when DS=1000H .</a:t>
            </a:r>
            <a:endParaRPr lang="en-US" altLang="zh-TW" sz="1800" dirty="0">
              <a:latin typeface="Times" charset="0"/>
              <a:cs typeface="Times New Roman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Direct data addressing : Displacement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2800" y="9906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0913" y="533400"/>
            <a:ext cx="6923087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26792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Question : Direct Displacement addressing</a:t>
            </a:r>
            <a:endParaRPr lang="en-US" sz="3200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19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  <a:cs typeface="Arial" charset="0"/>
              </a:rPr>
              <a:t>What happens, if you wrote mistakenly </a:t>
            </a:r>
          </a:p>
          <a:p>
            <a:pPr>
              <a:buNone/>
            </a:pPr>
            <a:r>
              <a:rPr lang="en-US" altLang="zh-TW" b="1" dirty="0" smtClean="0">
                <a:solidFill>
                  <a:srgbClr val="7030A0"/>
                </a:solidFill>
                <a:cs typeface="Arial" charset="0"/>
              </a:rPr>
              <a:t>	MOV AL,1234H </a:t>
            </a:r>
            <a:r>
              <a:rPr lang="en-US" altLang="zh-TW" dirty="0" smtClean="0">
                <a:solidFill>
                  <a:srgbClr val="FF0000"/>
                </a:solidFill>
                <a:cs typeface="Arial" charset="0"/>
              </a:rPr>
              <a:t>instead of this </a:t>
            </a:r>
            <a:r>
              <a:rPr lang="en-US" altLang="zh-TW" b="1" dirty="0" smtClean="0">
                <a:solidFill>
                  <a:srgbClr val="00B050"/>
                </a:solidFill>
                <a:cs typeface="Arial" charset="0"/>
              </a:rPr>
              <a:t>MOV AL,[1234H]  ?</a:t>
            </a:r>
          </a:p>
          <a:p>
            <a:r>
              <a:rPr lang="en-US" altLang="zh-TW" b="1" u="sng" dirty="0" smtClean="0">
                <a:solidFill>
                  <a:srgbClr val="00B050"/>
                </a:solidFill>
                <a:cs typeface="Arial" charset="0"/>
              </a:rPr>
              <a:t>Solution:</a:t>
            </a:r>
          </a:p>
          <a:p>
            <a:endParaRPr lang="en-US" dirty="0" smtClean="0"/>
          </a:p>
          <a:p>
            <a:r>
              <a:rPr lang="en-US" dirty="0" smtClean="0"/>
              <a:t>What this will do ? Can u guess ???</a:t>
            </a:r>
          </a:p>
          <a:p>
            <a:pPr lvl="1">
              <a:buNone/>
            </a:pPr>
            <a:r>
              <a:rPr lang="en-US" sz="3200" b="1" dirty="0" smtClean="0">
                <a:solidFill>
                  <a:srgbClr val="00B050"/>
                </a:solidFill>
              </a:rPr>
              <a:t>MOV  [1234H] , AX</a:t>
            </a:r>
          </a:p>
          <a:p>
            <a:pPr lvl="1">
              <a:buNone/>
            </a:pPr>
            <a:r>
              <a:rPr lang="en-US" altLang="zh-TW" sz="3200" b="1" u="sng" dirty="0" smtClean="0">
                <a:solidFill>
                  <a:srgbClr val="00B050"/>
                </a:solidFill>
                <a:cs typeface="Arial" charset="0"/>
              </a:rPr>
              <a:t>Solution:  </a:t>
            </a:r>
            <a:r>
              <a:rPr lang="en-US" altLang="zh-TW" sz="3200" b="1" dirty="0" smtClean="0">
                <a:solidFill>
                  <a:srgbClr val="7030A0"/>
                </a:solidFill>
                <a:cs typeface="Arial" charset="0"/>
              </a:rPr>
              <a:t>on next slide</a:t>
            </a:r>
          </a:p>
          <a:p>
            <a:pPr lvl="1">
              <a:buNone/>
            </a:pPr>
            <a:endParaRPr lang="en-US" sz="32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 : Direct Displacement addressing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1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4333" y="838200"/>
            <a:ext cx="8634867" cy="534797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019800" y="5029200"/>
            <a:ext cx="26670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Register Indirect addressing 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19800"/>
          </a:xfrm>
        </p:spPr>
        <p:txBody>
          <a:bodyPr/>
          <a:lstStyle/>
          <a:p>
            <a:r>
              <a:rPr lang="en-US" dirty="0" smtClean="0"/>
              <a:t>Involves data transfer between memory and registers.</a:t>
            </a:r>
          </a:p>
          <a:p>
            <a:r>
              <a:rPr lang="en-US" i="1" dirty="0" smtClean="0"/>
              <a:t>The register value is used as a </a:t>
            </a:r>
            <a:r>
              <a:rPr lang="en-US" b="1" i="1" dirty="0" smtClean="0">
                <a:solidFill>
                  <a:srgbClr val="FF0000"/>
                </a:solidFill>
              </a:rPr>
              <a:t>pointer to memory address</a:t>
            </a:r>
            <a:r>
              <a:rPr lang="en-US" i="1" dirty="0" smtClean="0"/>
              <a:t>. The operand is located at the memory address specified by the value of register.</a:t>
            </a:r>
          </a:p>
          <a:p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581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: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2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576676"/>
            <a:ext cx="8686799" cy="593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Absolute Addressing 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19800"/>
          </a:xfrm>
        </p:spPr>
        <p:txBody>
          <a:bodyPr/>
          <a:lstStyle/>
          <a:p>
            <a:r>
              <a:rPr lang="en-US" dirty="0" smtClean="0"/>
              <a:t>Similar to indirect but address of memory location is directly specified in </a:t>
            </a:r>
            <a:r>
              <a:rPr lang="en-US" dirty="0" err="1" smtClean="0"/>
              <a:t>opcode</a:t>
            </a:r>
            <a:r>
              <a:rPr lang="en-US" dirty="0" smtClean="0"/>
              <a:t>/instruction.</a:t>
            </a:r>
          </a:p>
          <a:p>
            <a:r>
              <a:rPr lang="en-US" b="1" u="sng" dirty="0" smtClean="0"/>
              <a:t>Example:</a:t>
            </a:r>
          </a:p>
          <a:p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53" y="3124200"/>
            <a:ext cx="907864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0" y="4876800"/>
            <a:ext cx="91440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What if we remove the parenthesis ?What addressing mode will it become? Would it be an error?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cs typeface="Times New Roman" charset="0"/>
              </a:rPr>
              <a:t>Base-Plus-Index </a:t>
            </a:r>
            <a:r>
              <a:rPr lang="en-US" altLang="zh-TW" sz="4000" b="1" dirty="0" smtClean="0">
                <a:solidFill>
                  <a:schemeClr val="bg1"/>
                </a:solidFill>
                <a:cs typeface="Times New Roman" charset="0"/>
              </a:rPr>
              <a:t>Addressing : </a:t>
            </a:r>
            <a:endParaRPr lang="en-US" altLang="zh-TW" sz="4000" b="1" dirty="0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Similar to indirect addressing because it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indirectly addresses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memory data.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base register often holds the beginning location of a memory array.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index register holds the relative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position of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an element in the array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whenever BP addresses memory data, both the stack segment register and BP generate the effective address</a:t>
            </a:r>
          </a:p>
        </p:txBody>
      </p:sp>
    </p:spTree>
    <p:extLst>
      <p:ext uri="{BB962C8B-B14F-4D97-AF65-F5344CB8AC3E}">
        <p14:creationId xmlns="" xmlns:p14="http://schemas.microsoft.com/office/powerpoint/2010/main" val="15085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TW" sz="3000" b="1" dirty="0">
                <a:solidFill>
                  <a:schemeClr val="bg1"/>
                </a:solidFill>
                <a:cs typeface="Arial" charset="0"/>
              </a:rPr>
              <a:t>Locating Data with Base-Plus-Index Addressing</a:t>
            </a:r>
            <a:r>
              <a:rPr lang="en-US" altLang="zh-TW" sz="3000" b="1" dirty="0">
                <a:solidFill>
                  <a:schemeClr val="bg1"/>
                </a:solidFill>
                <a:cs typeface="Times New Roman" charset="0"/>
              </a:rPr>
              <a:t> </a:t>
            </a:r>
            <a:r>
              <a:rPr lang="en-US" altLang="zh-TW" sz="3000" b="1" dirty="0" smtClean="0">
                <a:solidFill>
                  <a:schemeClr val="bg1"/>
                </a:solidFill>
                <a:cs typeface="Times New Roman" charset="0"/>
              </a:rPr>
              <a:t>:</a:t>
            </a:r>
            <a:endParaRPr lang="en-US" altLang="zh-TW" sz="3000" b="1" dirty="0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Figure in NEXT SLIDE shows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how data are addressed by the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MOV DX,[BX + DI]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instruction when the microprocessor operates in the real mode.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Intel assembler requires this addressing mode appear as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[BX][DI]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instead of [BX + DI].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MOV DX,[BX + DI] instruction is MOV DX,[BX][DI] for a program written for the Intel ASM assembler. </a:t>
            </a:r>
            <a:endParaRPr lang="en-US" altLang="zh-TW" dirty="0">
              <a:cs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93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 descr="FG03_008_01350264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839200" cy="466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5334000"/>
            <a:ext cx="86868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TW" sz="1800" dirty="0" smtClean="0"/>
              <a:t>Figure:  An example showing how the </a:t>
            </a:r>
            <a:r>
              <a:rPr lang="en-US" altLang="zh-TW" sz="1800" dirty="0" smtClean="0">
                <a:solidFill>
                  <a:srgbClr val="FF0000"/>
                </a:solidFill>
              </a:rPr>
              <a:t>base-plus-index</a:t>
            </a:r>
            <a:r>
              <a:rPr lang="en-US" altLang="zh-TW" sz="1800" dirty="0" smtClean="0"/>
              <a:t> addressing mode functions for the </a:t>
            </a:r>
            <a:r>
              <a:rPr lang="en-US" altLang="zh-TW" sz="1800" dirty="0" smtClean="0">
                <a:solidFill>
                  <a:srgbClr val="FF0000"/>
                </a:solidFill>
              </a:rPr>
              <a:t>MOV DX,[BX + DI]</a:t>
            </a:r>
            <a:r>
              <a:rPr lang="en-US" altLang="zh-TW" sz="1800" dirty="0" smtClean="0"/>
              <a:t> instruction. Notice that memory address 02010H is accessed because DS=0100H, BX=1000H and DI=0010H.</a:t>
            </a:r>
            <a:r>
              <a:rPr lang="en-AU" sz="1800" dirty="0" smtClean="0"/>
              <a:t/>
            </a:r>
            <a:br>
              <a:rPr lang="en-AU" sz="1800" dirty="0" smtClean="0"/>
            </a:br>
            <a:endParaRPr lang="en-US" altLang="zh-TW" sz="18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000" b="1" dirty="0">
                <a:solidFill>
                  <a:schemeClr val="bg1"/>
                </a:solidFill>
                <a:cs typeface="Arial" charset="0"/>
              </a:rPr>
              <a:t>Locating Data with Base-Plus-Index Addressing</a:t>
            </a:r>
            <a:r>
              <a:rPr lang="en-US" altLang="zh-TW" sz="3000" b="1" dirty="0">
                <a:solidFill>
                  <a:schemeClr val="bg1"/>
                </a:solidFill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7028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During Quiz !!!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Do your own work, </a:t>
            </a:r>
            <a:r>
              <a:rPr lang="en-US" sz="3600" dirty="0" smtClean="0"/>
              <a:t>Strict policy, Good Luck !!!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 of addressing modes !!!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198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324600" y="2590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5334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 !!!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19800"/>
          </a:xfrm>
        </p:spPr>
        <p:txBody>
          <a:bodyPr/>
          <a:lstStyle/>
          <a:p>
            <a:r>
              <a:rPr lang="en-US" dirty="0" smtClean="0"/>
              <a:t>Why we studying different addressing mode</a:t>
            </a:r>
          </a:p>
          <a:p>
            <a:endParaRPr lang="en-US" dirty="0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554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9600" dirty="0" smtClean="0"/>
          </a:p>
          <a:p>
            <a:pPr algn="ctr">
              <a:buNone/>
            </a:pPr>
            <a:r>
              <a:rPr lang="en-US" sz="9600" dirty="0" smtClean="0"/>
              <a:t>Thanks ALL</a:t>
            </a:r>
            <a:endParaRPr lang="en-US" sz="9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6294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236538" indent="-236538">
              <a:buNone/>
            </a:pPr>
            <a:r>
              <a:rPr lang="en-US" sz="9800" b="1" dirty="0" smtClean="0">
                <a:solidFill>
                  <a:srgbClr val="FF0000"/>
                </a:solidFill>
              </a:rPr>
              <a:t>Q1: </a:t>
            </a:r>
            <a:r>
              <a:rPr lang="en-US" sz="11200" b="1" dirty="0" smtClean="0"/>
              <a:t>Given an assembly instruction in decimal (8130)</a:t>
            </a:r>
            <a:r>
              <a:rPr lang="en-US" sz="11200" b="1" baseline="-25000" dirty="0" smtClean="0"/>
              <a:t>10</a:t>
            </a:r>
            <a:r>
              <a:rPr lang="en-US" sz="11200" b="1" dirty="0" smtClean="0"/>
              <a:t> Convert &amp; find its equivalent in hex &amp; binary.	</a:t>
            </a:r>
            <a:r>
              <a:rPr lang="en-US" sz="11200" b="1" dirty="0" smtClean="0">
                <a:solidFill>
                  <a:srgbClr val="FFFF00"/>
                </a:solidFill>
              </a:rPr>
              <a:t>(2pts)</a:t>
            </a:r>
          </a:p>
          <a:p>
            <a:pPr>
              <a:buNone/>
            </a:pPr>
            <a:r>
              <a:rPr lang="en-US" sz="11200" b="1" dirty="0" smtClean="0">
                <a:solidFill>
                  <a:srgbClr val="FF0000"/>
                </a:solidFill>
              </a:rPr>
              <a:t>Q2:</a:t>
            </a:r>
            <a:r>
              <a:rPr lang="en-US" sz="11200" b="1" dirty="0" smtClean="0"/>
              <a:t> What are the technical reasons behind architect developing </a:t>
            </a:r>
            <a:r>
              <a:rPr lang="en-US" sz="11200" b="1" dirty="0" err="1" smtClean="0"/>
              <a:t>multicore</a:t>
            </a:r>
            <a:r>
              <a:rPr lang="en-US" sz="11200" b="1" dirty="0" smtClean="0"/>
              <a:t> technology as compared to existing single core? Answer briefly.				</a:t>
            </a:r>
            <a:r>
              <a:rPr lang="en-US" sz="11200" b="1" dirty="0" smtClean="0">
                <a:solidFill>
                  <a:srgbClr val="FFFF00"/>
                </a:solidFill>
              </a:rPr>
              <a:t>(2 pts)</a:t>
            </a:r>
          </a:p>
          <a:p>
            <a:pPr>
              <a:buNone/>
            </a:pPr>
            <a:r>
              <a:rPr lang="en-US" sz="11200" b="1" dirty="0" smtClean="0">
                <a:solidFill>
                  <a:srgbClr val="FF0000"/>
                </a:solidFill>
              </a:rPr>
              <a:t>Q3:</a:t>
            </a:r>
            <a:r>
              <a:rPr lang="en-US" sz="11200" b="1" dirty="0" smtClean="0"/>
              <a:t> Is assembly language platform dependent? Give reason for </a:t>
            </a:r>
            <a:r>
              <a:rPr lang="en-US" sz="11200" b="1" dirty="0" err="1" smtClean="0"/>
              <a:t>ur</a:t>
            </a:r>
            <a:r>
              <a:rPr lang="en-US" sz="11200" b="1" dirty="0" smtClean="0"/>
              <a:t> answer? 						</a:t>
            </a:r>
            <a:r>
              <a:rPr lang="en-US" sz="11200" b="1" dirty="0" smtClean="0">
                <a:solidFill>
                  <a:srgbClr val="FFFF00"/>
                </a:solidFill>
              </a:rPr>
              <a:t>(2 pts) </a:t>
            </a:r>
          </a:p>
          <a:p>
            <a:pPr>
              <a:buNone/>
            </a:pPr>
            <a:r>
              <a:rPr lang="en-US" sz="11200" b="1" dirty="0" smtClean="0">
                <a:solidFill>
                  <a:srgbClr val="FF0000"/>
                </a:solidFill>
              </a:rPr>
              <a:t>Q4: </a:t>
            </a:r>
            <a:r>
              <a:rPr lang="en-US" sz="11200" b="1" dirty="0" smtClean="0"/>
              <a:t>Assume Accumulator register and base register have values, AX= 1FC2H and BX=FF10H.    		</a:t>
            </a:r>
            <a:r>
              <a:rPr lang="en-US" sz="11200" b="1" dirty="0" smtClean="0">
                <a:solidFill>
                  <a:srgbClr val="FFFF00"/>
                </a:solidFill>
              </a:rPr>
              <a:t>(4 pts)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11200" b="1" dirty="0" smtClean="0"/>
              <a:t>Write assembly language instruction to move contents of BX to AX? What would be value of both registers after above instruction execution?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11200" b="1" dirty="0" smtClean="0"/>
              <a:t>Write AL instruction to overwrite lower 8 bits of BX by F9H? What would be final value of BX now?</a:t>
            </a:r>
          </a:p>
          <a:p>
            <a:pPr>
              <a:buNone/>
            </a:pPr>
            <a:r>
              <a:rPr lang="en-US" sz="11200" b="1" dirty="0" smtClean="0"/>
              <a:t>	</a:t>
            </a:r>
            <a:r>
              <a:rPr lang="en-US" sz="11200" b="1" dirty="0" smtClean="0">
                <a:solidFill>
                  <a:srgbClr val="FF0000"/>
                </a:solidFill>
              </a:rPr>
              <a:t>Q5: </a:t>
            </a:r>
            <a:r>
              <a:rPr lang="en-US" sz="11200" b="1" dirty="0" smtClean="0"/>
              <a:t>Find address bits required for following memory sizes?</a:t>
            </a:r>
            <a:r>
              <a:rPr lang="en-US" sz="11200" b="1" dirty="0" smtClean="0">
                <a:solidFill>
                  <a:srgbClr val="FFFF00"/>
                </a:solidFill>
              </a:rPr>
              <a:t> </a:t>
            </a:r>
            <a:r>
              <a:rPr lang="en-US" sz="11200" b="1" dirty="0" smtClean="0"/>
              <a:t>	</a:t>
            </a:r>
            <a:r>
              <a:rPr lang="en-US" sz="11200" b="1" dirty="0" smtClean="0">
                <a:solidFill>
                  <a:srgbClr val="FFFF00"/>
                </a:solidFill>
              </a:rPr>
              <a:t>a)</a:t>
            </a:r>
            <a:r>
              <a:rPr lang="en-US" sz="11200" b="1" dirty="0" smtClean="0"/>
              <a:t> 2048 bytes  </a:t>
            </a:r>
            <a:r>
              <a:rPr lang="en-US" sz="11200" b="1" dirty="0" smtClean="0">
                <a:solidFill>
                  <a:srgbClr val="FFFF00"/>
                </a:solidFill>
              </a:rPr>
              <a:t>b)</a:t>
            </a:r>
            <a:r>
              <a:rPr lang="en-US" sz="11200" b="1" dirty="0" smtClean="0"/>
              <a:t> </a:t>
            </a:r>
            <a:r>
              <a:rPr lang="en-US" sz="11200" b="1" dirty="0" smtClean="0"/>
              <a:t>8G </a:t>
            </a:r>
            <a:r>
              <a:rPr lang="en-US" sz="11200" b="1" dirty="0" smtClean="0"/>
              <a:t>Bytes		</a:t>
            </a:r>
            <a:r>
              <a:rPr lang="en-US" sz="11200" b="1" dirty="0" smtClean="0">
                <a:solidFill>
                  <a:srgbClr val="FFFF00"/>
                </a:solidFill>
              </a:rPr>
              <a:t>(2 pts)</a:t>
            </a:r>
          </a:p>
          <a:p>
            <a:pPr algn="ctr">
              <a:buNone/>
            </a:pPr>
            <a:r>
              <a:rPr lang="en-US" sz="11200" b="1" dirty="0" smtClean="0">
                <a:solidFill>
                  <a:srgbClr val="FFFF00"/>
                </a:solidFill>
              </a:rPr>
              <a:t>Good Luck </a:t>
            </a:r>
            <a:r>
              <a:rPr lang="en-US" sz="11200" b="1" dirty="0" smtClean="0">
                <a:solidFill>
                  <a:srgbClr val="FFFF00"/>
                </a:solidFill>
                <a:sym typeface="Wingdings" pitchFamily="2" charset="2"/>
              </a:rPr>
              <a:t></a:t>
            </a:r>
            <a:endParaRPr lang="en-US" sz="8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Memory mapping : banks </a:t>
            </a:r>
            <a:endParaRPr lang="en-US" dirty="0"/>
          </a:p>
        </p:txBody>
      </p:sp>
      <p:pic>
        <p:nvPicPr>
          <p:cNvPr id="135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162050"/>
            <a:ext cx="28098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Multi purpose Registers :</a:t>
            </a:r>
            <a:endParaRPr lang="en-US" dirty="0"/>
          </a:p>
        </p:txBody>
      </p:sp>
      <p:sp>
        <p:nvSpPr>
          <p:cNvPr id="138" name="Line 4"/>
          <p:cNvSpPr>
            <a:spLocks noChangeShapeType="1"/>
          </p:cNvSpPr>
          <p:nvPr/>
        </p:nvSpPr>
        <p:spPr bwMode="auto">
          <a:xfrm>
            <a:off x="8496300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11188" y="1162050"/>
            <a:ext cx="5940425" cy="5302250"/>
          </a:xfrm>
          <a:custGeom>
            <a:avLst/>
            <a:gdLst>
              <a:gd name="connsiteX0" fmla="*/ 0 w 5940759"/>
              <a:gd name="connsiteY0" fmla="*/ 858017 h 5147997"/>
              <a:gd name="connsiteX1" fmla="*/ 858017 w 5940759"/>
              <a:gd name="connsiteY1" fmla="*/ 0 h 5147997"/>
              <a:gd name="connsiteX2" fmla="*/ 3465443 w 5940759"/>
              <a:gd name="connsiteY2" fmla="*/ 0 h 5147997"/>
              <a:gd name="connsiteX3" fmla="*/ 3465443 w 5940759"/>
              <a:gd name="connsiteY3" fmla="*/ 0 h 5147997"/>
              <a:gd name="connsiteX4" fmla="*/ 4950633 w 5940759"/>
              <a:gd name="connsiteY4" fmla="*/ 0 h 5147997"/>
              <a:gd name="connsiteX5" fmla="*/ 5082742 w 5940759"/>
              <a:gd name="connsiteY5" fmla="*/ 0 h 5147997"/>
              <a:gd name="connsiteX6" fmla="*/ 5940759 w 5940759"/>
              <a:gd name="connsiteY6" fmla="*/ 858017 h 5147997"/>
              <a:gd name="connsiteX7" fmla="*/ 5940759 w 5940759"/>
              <a:gd name="connsiteY7" fmla="*/ 858000 h 5147997"/>
              <a:gd name="connsiteX8" fmla="*/ 6794446 w 5940759"/>
              <a:gd name="connsiteY8" fmla="*/ 626717 h 5147997"/>
              <a:gd name="connsiteX9" fmla="*/ 5940759 w 5940759"/>
              <a:gd name="connsiteY9" fmla="*/ 2144999 h 5147997"/>
              <a:gd name="connsiteX10" fmla="*/ 5940759 w 5940759"/>
              <a:gd name="connsiteY10" fmla="*/ 4289980 h 5147997"/>
              <a:gd name="connsiteX11" fmla="*/ 5082742 w 5940759"/>
              <a:gd name="connsiteY11" fmla="*/ 5147997 h 5147997"/>
              <a:gd name="connsiteX12" fmla="*/ 4950633 w 5940759"/>
              <a:gd name="connsiteY12" fmla="*/ 5147997 h 5147997"/>
              <a:gd name="connsiteX13" fmla="*/ 3465443 w 5940759"/>
              <a:gd name="connsiteY13" fmla="*/ 5147997 h 5147997"/>
              <a:gd name="connsiteX14" fmla="*/ 3465443 w 5940759"/>
              <a:gd name="connsiteY14" fmla="*/ 5147997 h 5147997"/>
              <a:gd name="connsiteX15" fmla="*/ 858017 w 5940759"/>
              <a:gd name="connsiteY15" fmla="*/ 5147997 h 5147997"/>
              <a:gd name="connsiteX16" fmla="*/ 0 w 5940759"/>
              <a:gd name="connsiteY16" fmla="*/ 4289980 h 5147997"/>
              <a:gd name="connsiteX17" fmla="*/ 0 w 5940759"/>
              <a:gd name="connsiteY17" fmla="*/ 2144999 h 5147997"/>
              <a:gd name="connsiteX18" fmla="*/ 0 w 5940759"/>
              <a:gd name="connsiteY18" fmla="*/ 858000 h 5147997"/>
              <a:gd name="connsiteX19" fmla="*/ 0 w 5940759"/>
              <a:gd name="connsiteY19" fmla="*/ 858000 h 5147997"/>
              <a:gd name="connsiteX20" fmla="*/ 0 w 5940759"/>
              <a:gd name="connsiteY20" fmla="*/ 858017 h 5147997"/>
              <a:gd name="connsiteX0" fmla="*/ 0 w 6794446"/>
              <a:gd name="connsiteY0" fmla="*/ 858017 h 5147997"/>
              <a:gd name="connsiteX1" fmla="*/ 858017 w 6794446"/>
              <a:gd name="connsiteY1" fmla="*/ 0 h 5147997"/>
              <a:gd name="connsiteX2" fmla="*/ 3465443 w 6794446"/>
              <a:gd name="connsiteY2" fmla="*/ 0 h 5147997"/>
              <a:gd name="connsiteX3" fmla="*/ 3465443 w 6794446"/>
              <a:gd name="connsiteY3" fmla="*/ 0 h 5147997"/>
              <a:gd name="connsiteX4" fmla="*/ 4950633 w 6794446"/>
              <a:gd name="connsiteY4" fmla="*/ 0 h 5147997"/>
              <a:gd name="connsiteX5" fmla="*/ 5082742 w 6794446"/>
              <a:gd name="connsiteY5" fmla="*/ 0 h 5147997"/>
              <a:gd name="connsiteX6" fmla="*/ 5940759 w 6794446"/>
              <a:gd name="connsiteY6" fmla="*/ 858017 h 5147997"/>
              <a:gd name="connsiteX7" fmla="*/ 5940759 w 6794446"/>
              <a:gd name="connsiteY7" fmla="*/ 858000 h 5147997"/>
              <a:gd name="connsiteX8" fmla="*/ 6794446 w 6794446"/>
              <a:gd name="connsiteY8" fmla="*/ 626717 h 5147997"/>
              <a:gd name="connsiteX9" fmla="*/ 5940759 w 6794446"/>
              <a:gd name="connsiteY9" fmla="*/ 1437427 h 5147997"/>
              <a:gd name="connsiteX10" fmla="*/ 5940759 w 6794446"/>
              <a:gd name="connsiteY10" fmla="*/ 4289980 h 5147997"/>
              <a:gd name="connsiteX11" fmla="*/ 5082742 w 6794446"/>
              <a:gd name="connsiteY11" fmla="*/ 5147997 h 5147997"/>
              <a:gd name="connsiteX12" fmla="*/ 4950633 w 6794446"/>
              <a:gd name="connsiteY12" fmla="*/ 5147997 h 5147997"/>
              <a:gd name="connsiteX13" fmla="*/ 3465443 w 6794446"/>
              <a:gd name="connsiteY13" fmla="*/ 5147997 h 5147997"/>
              <a:gd name="connsiteX14" fmla="*/ 3465443 w 6794446"/>
              <a:gd name="connsiteY14" fmla="*/ 5147997 h 5147997"/>
              <a:gd name="connsiteX15" fmla="*/ 858017 w 6794446"/>
              <a:gd name="connsiteY15" fmla="*/ 5147997 h 5147997"/>
              <a:gd name="connsiteX16" fmla="*/ 0 w 6794446"/>
              <a:gd name="connsiteY16" fmla="*/ 4289980 h 5147997"/>
              <a:gd name="connsiteX17" fmla="*/ 0 w 6794446"/>
              <a:gd name="connsiteY17" fmla="*/ 2144999 h 5147997"/>
              <a:gd name="connsiteX18" fmla="*/ 0 w 6794446"/>
              <a:gd name="connsiteY18" fmla="*/ 858000 h 5147997"/>
              <a:gd name="connsiteX19" fmla="*/ 0 w 6794446"/>
              <a:gd name="connsiteY19" fmla="*/ 858000 h 5147997"/>
              <a:gd name="connsiteX20" fmla="*/ 0 w 6794446"/>
              <a:gd name="connsiteY20" fmla="*/ 858017 h 5147997"/>
              <a:gd name="connsiteX0" fmla="*/ 0 w 6794446"/>
              <a:gd name="connsiteY0" fmla="*/ 858017 h 5147997"/>
              <a:gd name="connsiteX1" fmla="*/ 858017 w 6794446"/>
              <a:gd name="connsiteY1" fmla="*/ 0 h 5147997"/>
              <a:gd name="connsiteX2" fmla="*/ 3465443 w 6794446"/>
              <a:gd name="connsiteY2" fmla="*/ 0 h 5147997"/>
              <a:gd name="connsiteX3" fmla="*/ 3465443 w 6794446"/>
              <a:gd name="connsiteY3" fmla="*/ 0 h 5147997"/>
              <a:gd name="connsiteX4" fmla="*/ 4950633 w 6794446"/>
              <a:gd name="connsiteY4" fmla="*/ 0 h 5147997"/>
              <a:gd name="connsiteX5" fmla="*/ 5082742 w 6794446"/>
              <a:gd name="connsiteY5" fmla="*/ 0 h 5147997"/>
              <a:gd name="connsiteX6" fmla="*/ 5940759 w 6794446"/>
              <a:gd name="connsiteY6" fmla="*/ 858017 h 5147997"/>
              <a:gd name="connsiteX7" fmla="*/ 5940759 w 6794446"/>
              <a:gd name="connsiteY7" fmla="*/ 858000 h 5147997"/>
              <a:gd name="connsiteX8" fmla="*/ 6794446 w 6794446"/>
              <a:gd name="connsiteY8" fmla="*/ 626717 h 5147997"/>
              <a:gd name="connsiteX9" fmla="*/ 5951645 w 6794446"/>
              <a:gd name="connsiteY9" fmla="*/ 1121742 h 5147997"/>
              <a:gd name="connsiteX10" fmla="*/ 5940759 w 6794446"/>
              <a:gd name="connsiteY10" fmla="*/ 4289980 h 5147997"/>
              <a:gd name="connsiteX11" fmla="*/ 5082742 w 6794446"/>
              <a:gd name="connsiteY11" fmla="*/ 5147997 h 5147997"/>
              <a:gd name="connsiteX12" fmla="*/ 4950633 w 6794446"/>
              <a:gd name="connsiteY12" fmla="*/ 5147997 h 5147997"/>
              <a:gd name="connsiteX13" fmla="*/ 3465443 w 6794446"/>
              <a:gd name="connsiteY13" fmla="*/ 5147997 h 5147997"/>
              <a:gd name="connsiteX14" fmla="*/ 3465443 w 6794446"/>
              <a:gd name="connsiteY14" fmla="*/ 5147997 h 5147997"/>
              <a:gd name="connsiteX15" fmla="*/ 858017 w 6794446"/>
              <a:gd name="connsiteY15" fmla="*/ 5147997 h 5147997"/>
              <a:gd name="connsiteX16" fmla="*/ 0 w 6794446"/>
              <a:gd name="connsiteY16" fmla="*/ 4289980 h 5147997"/>
              <a:gd name="connsiteX17" fmla="*/ 0 w 6794446"/>
              <a:gd name="connsiteY17" fmla="*/ 2144999 h 5147997"/>
              <a:gd name="connsiteX18" fmla="*/ 0 w 6794446"/>
              <a:gd name="connsiteY18" fmla="*/ 858000 h 5147997"/>
              <a:gd name="connsiteX19" fmla="*/ 0 w 6794446"/>
              <a:gd name="connsiteY19" fmla="*/ 858000 h 5147997"/>
              <a:gd name="connsiteX20" fmla="*/ 0 w 6794446"/>
              <a:gd name="connsiteY20" fmla="*/ 858017 h 514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94446" h="5147997">
                <a:moveTo>
                  <a:pt x="0" y="858017"/>
                </a:moveTo>
                <a:cubicBezTo>
                  <a:pt x="0" y="384147"/>
                  <a:pt x="384147" y="0"/>
                  <a:pt x="858017" y="0"/>
                </a:cubicBezTo>
                <a:lnTo>
                  <a:pt x="3465443" y="0"/>
                </a:lnTo>
                <a:lnTo>
                  <a:pt x="3465443" y="0"/>
                </a:lnTo>
                <a:lnTo>
                  <a:pt x="4950633" y="0"/>
                </a:lnTo>
                <a:lnTo>
                  <a:pt x="5082742" y="0"/>
                </a:lnTo>
                <a:cubicBezTo>
                  <a:pt x="5556612" y="0"/>
                  <a:pt x="5940759" y="384147"/>
                  <a:pt x="5940759" y="858017"/>
                </a:cubicBezTo>
                <a:lnTo>
                  <a:pt x="5940759" y="858000"/>
                </a:lnTo>
                <a:lnTo>
                  <a:pt x="6794446" y="626717"/>
                </a:lnTo>
                <a:lnTo>
                  <a:pt x="5951645" y="1121742"/>
                </a:lnTo>
                <a:cubicBezTo>
                  <a:pt x="5948016" y="2177821"/>
                  <a:pt x="5944388" y="3233901"/>
                  <a:pt x="5940759" y="4289980"/>
                </a:cubicBezTo>
                <a:cubicBezTo>
                  <a:pt x="5940759" y="4763850"/>
                  <a:pt x="5556612" y="5147997"/>
                  <a:pt x="5082742" y="5147997"/>
                </a:cubicBezTo>
                <a:lnTo>
                  <a:pt x="4950633" y="5147997"/>
                </a:lnTo>
                <a:lnTo>
                  <a:pt x="3465443" y="5147997"/>
                </a:lnTo>
                <a:lnTo>
                  <a:pt x="3465443" y="5147997"/>
                </a:lnTo>
                <a:lnTo>
                  <a:pt x="858017" y="5147997"/>
                </a:lnTo>
                <a:cubicBezTo>
                  <a:pt x="384147" y="5147997"/>
                  <a:pt x="0" y="4763850"/>
                  <a:pt x="0" y="4289980"/>
                </a:cubicBezTo>
                <a:lnTo>
                  <a:pt x="0" y="2144999"/>
                </a:lnTo>
                <a:lnTo>
                  <a:pt x="0" y="858000"/>
                </a:lnTo>
                <a:lnTo>
                  <a:pt x="0" y="858000"/>
                </a:lnTo>
                <a:lnTo>
                  <a:pt x="0" y="8580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205049" y="1744212"/>
            <a:ext cx="1080138" cy="360046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05288" y="1438275"/>
            <a:ext cx="10795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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8 Bits </a:t>
            </a:r>
            <a:r>
              <a:rPr lang="en-US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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Rounded Rectangle 130"/>
          <p:cNvSpPr/>
          <p:nvPr/>
        </p:nvSpPr>
        <p:spPr bwMode="auto">
          <a:xfrm>
            <a:off x="3111100" y="1744212"/>
            <a:ext cx="1080138" cy="360046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AH</a:t>
            </a:r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3111500" y="1438275"/>
            <a:ext cx="10795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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8 Bits </a:t>
            </a:r>
            <a:r>
              <a:rPr lang="en-US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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Rounded Rectangle 133"/>
          <p:cNvSpPr/>
          <p:nvPr/>
        </p:nvSpPr>
        <p:spPr bwMode="auto">
          <a:xfrm>
            <a:off x="3104194" y="2337958"/>
            <a:ext cx="2174087" cy="360046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AX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5284788" y="1924050"/>
            <a:ext cx="0" cy="41433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137" name="Straight Connector 136"/>
          <p:cNvCxnSpPr>
            <a:cxnSpLocks noChangeShapeType="1"/>
          </p:cNvCxnSpPr>
          <p:nvPr/>
        </p:nvCxnSpPr>
        <p:spPr bwMode="auto">
          <a:xfrm>
            <a:off x="3111500" y="1924050"/>
            <a:ext cx="0" cy="41433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143" name="Rounded Rectangle 142"/>
          <p:cNvSpPr/>
          <p:nvPr/>
        </p:nvSpPr>
        <p:spPr bwMode="auto">
          <a:xfrm>
            <a:off x="4218860" y="2954247"/>
            <a:ext cx="1080138" cy="360046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BL</a:t>
            </a:r>
          </a:p>
        </p:txBody>
      </p:sp>
      <p:sp>
        <p:nvSpPr>
          <p:cNvPr id="144" name="Rounded Rectangle 143"/>
          <p:cNvSpPr/>
          <p:nvPr/>
        </p:nvSpPr>
        <p:spPr bwMode="auto">
          <a:xfrm>
            <a:off x="3124911" y="2954247"/>
            <a:ext cx="1080138" cy="360046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BH</a:t>
            </a:r>
          </a:p>
        </p:txBody>
      </p:sp>
      <p:sp>
        <p:nvSpPr>
          <p:cNvPr id="145" name="Rounded Rectangle 144"/>
          <p:cNvSpPr/>
          <p:nvPr/>
        </p:nvSpPr>
        <p:spPr bwMode="auto">
          <a:xfrm>
            <a:off x="3118005" y="3547993"/>
            <a:ext cx="2174087" cy="360046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BX</a:t>
            </a:r>
          </a:p>
        </p:txBody>
      </p:sp>
      <p:cxnSp>
        <p:nvCxnSpPr>
          <p:cNvPr id="146" name="Straight Connector 145"/>
          <p:cNvCxnSpPr>
            <a:cxnSpLocks noChangeShapeType="1"/>
          </p:cNvCxnSpPr>
          <p:nvPr/>
        </p:nvCxnSpPr>
        <p:spPr bwMode="auto">
          <a:xfrm>
            <a:off x="5299075" y="3133725"/>
            <a:ext cx="0" cy="41433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147" name="Straight Connector 146"/>
          <p:cNvCxnSpPr>
            <a:cxnSpLocks noChangeShapeType="1"/>
          </p:cNvCxnSpPr>
          <p:nvPr/>
        </p:nvCxnSpPr>
        <p:spPr bwMode="auto">
          <a:xfrm>
            <a:off x="3124200" y="3133725"/>
            <a:ext cx="0" cy="41433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148" name="Rounded Rectangle 147"/>
          <p:cNvSpPr/>
          <p:nvPr/>
        </p:nvSpPr>
        <p:spPr bwMode="auto">
          <a:xfrm>
            <a:off x="4232435" y="4149092"/>
            <a:ext cx="1080138" cy="360046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</a:t>
            </a:r>
          </a:p>
        </p:txBody>
      </p:sp>
      <p:sp>
        <p:nvSpPr>
          <p:cNvPr id="149" name="Rounded Rectangle 148"/>
          <p:cNvSpPr/>
          <p:nvPr/>
        </p:nvSpPr>
        <p:spPr bwMode="auto">
          <a:xfrm>
            <a:off x="3138486" y="4149092"/>
            <a:ext cx="1080138" cy="360046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</a:t>
            </a:r>
          </a:p>
        </p:txBody>
      </p:sp>
      <p:sp>
        <p:nvSpPr>
          <p:cNvPr id="150" name="Rounded Rectangle 149"/>
          <p:cNvSpPr/>
          <p:nvPr/>
        </p:nvSpPr>
        <p:spPr bwMode="auto">
          <a:xfrm>
            <a:off x="3131580" y="4742838"/>
            <a:ext cx="2174087" cy="360046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CX</a:t>
            </a:r>
          </a:p>
        </p:txBody>
      </p:sp>
      <p:cxnSp>
        <p:nvCxnSpPr>
          <p:cNvPr id="151" name="Straight Connector 150"/>
          <p:cNvCxnSpPr>
            <a:cxnSpLocks noChangeShapeType="1"/>
          </p:cNvCxnSpPr>
          <p:nvPr/>
        </p:nvCxnSpPr>
        <p:spPr bwMode="auto">
          <a:xfrm>
            <a:off x="5313363" y="4329113"/>
            <a:ext cx="0" cy="414337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152" name="Straight Connector 151"/>
          <p:cNvCxnSpPr>
            <a:cxnSpLocks noChangeShapeType="1"/>
          </p:cNvCxnSpPr>
          <p:nvPr/>
        </p:nvCxnSpPr>
        <p:spPr bwMode="auto">
          <a:xfrm>
            <a:off x="3138488" y="4329113"/>
            <a:ext cx="0" cy="414337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153" name="Rounded Rectangle 152"/>
          <p:cNvSpPr/>
          <p:nvPr/>
        </p:nvSpPr>
        <p:spPr bwMode="auto">
          <a:xfrm>
            <a:off x="4234071" y="5355576"/>
            <a:ext cx="1080138" cy="360046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DL</a:t>
            </a:r>
          </a:p>
        </p:txBody>
      </p:sp>
      <p:sp>
        <p:nvSpPr>
          <p:cNvPr id="154" name="Rounded Rectangle 153"/>
          <p:cNvSpPr/>
          <p:nvPr/>
        </p:nvSpPr>
        <p:spPr bwMode="auto">
          <a:xfrm>
            <a:off x="3140122" y="5355576"/>
            <a:ext cx="1080138" cy="360046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DH</a:t>
            </a:r>
          </a:p>
        </p:txBody>
      </p:sp>
      <p:sp>
        <p:nvSpPr>
          <p:cNvPr id="155" name="Rounded Rectangle 154"/>
          <p:cNvSpPr/>
          <p:nvPr/>
        </p:nvSpPr>
        <p:spPr bwMode="auto">
          <a:xfrm>
            <a:off x="3133216" y="5949322"/>
            <a:ext cx="2174087" cy="360046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DX</a:t>
            </a:r>
          </a:p>
        </p:txBody>
      </p:sp>
      <p:cxnSp>
        <p:nvCxnSpPr>
          <p:cNvPr id="156" name="Straight Connector 155"/>
          <p:cNvCxnSpPr>
            <a:cxnSpLocks noChangeShapeType="1"/>
          </p:cNvCxnSpPr>
          <p:nvPr/>
        </p:nvCxnSpPr>
        <p:spPr bwMode="auto">
          <a:xfrm>
            <a:off x="5314950" y="5535613"/>
            <a:ext cx="0" cy="414337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157" name="Straight Connector 156"/>
          <p:cNvCxnSpPr>
            <a:cxnSpLocks noChangeShapeType="1"/>
          </p:cNvCxnSpPr>
          <p:nvPr/>
        </p:nvCxnSpPr>
        <p:spPr bwMode="auto">
          <a:xfrm>
            <a:off x="3140075" y="5535613"/>
            <a:ext cx="0" cy="414337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792163" y="1733550"/>
            <a:ext cx="197961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Accumulator</a:t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Register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792163" y="2941638"/>
            <a:ext cx="1979612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Base</a:t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Register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792163" y="4138613"/>
            <a:ext cx="1979612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Count</a:t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Register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792163" y="5356225"/>
            <a:ext cx="1979612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Division</a:t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Register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5" grpId="0"/>
      <p:bldP spid="133" grpId="0"/>
      <p:bldP spid="158" grpId="0"/>
      <p:bldP spid="159" grpId="0"/>
      <p:bldP spid="160" grpId="0"/>
      <p:bldP spid="1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b="1" dirty="0" smtClean="0"/>
              <a:t>Multi purpose Registers :</a:t>
            </a:r>
            <a:endParaRPr lang="en-US" altLang="zh-TW" sz="4000" b="1" dirty="0">
              <a:cs typeface="Times New Roman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b="1" u="sng" dirty="0" smtClean="0">
                <a:solidFill>
                  <a:srgbClr val="00B050"/>
                </a:solidFill>
                <a:cs typeface="Arial" charset="0"/>
              </a:rPr>
              <a:t>Multipurpose registers:</a:t>
            </a:r>
          </a:p>
          <a:p>
            <a:r>
              <a:rPr lang="en-US" altLang="zh-TW" dirty="0" smtClean="0">
                <a:solidFill>
                  <a:srgbClr val="FF0000"/>
                </a:solidFill>
                <a:cs typeface="Arial" charset="0"/>
              </a:rPr>
              <a:t>8-bit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register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names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used with register addressing: AH, AL, BH, BL, CH, CL, DH, and DL.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16-bit register names: AX, BX, CX, DX, SP, BP, SI, and DI. </a:t>
            </a:r>
            <a:endParaRPr lang="en-US" altLang="zh-TW" dirty="0" smtClean="0">
              <a:solidFill>
                <a:srgbClr val="000000"/>
              </a:solidFill>
              <a:cs typeface="Arial" charset="0"/>
            </a:endParaRPr>
          </a:p>
          <a:p>
            <a:pPr>
              <a:buNone/>
            </a:pPr>
            <a:r>
              <a:rPr lang="en-US" altLang="zh-TW" b="1" u="sng" dirty="0" smtClean="0">
                <a:solidFill>
                  <a:srgbClr val="00B050"/>
                </a:solidFill>
                <a:cs typeface="Arial" charset="0"/>
              </a:rPr>
              <a:t>80386 and above</a:t>
            </a:r>
          </a:p>
          <a:p>
            <a:r>
              <a:rPr lang="en-US" altLang="zh-TW" dirty="0" smtClean="0">
                <a:solidFill>
                  <a:srgbClr val="FF0000"/>
                </a:solidFill>
                <a:cs typeface="Arial" charset="0"/>
              </a:rPr>
              <a:t>32-bit register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 names are: EAX, EBX, ECX, EDX, ESP, EBP, EDI, and ESI.</a:t>
            </a:r>
          </a:p>
          <a:p>
            <a:r>
              <a:rPr lang="en-US" altLang="zh-TW" dirty="0" smtClean="0">
                <a:solidFill>
                  <a:srgbClr val="FF0000"/>
                </a:solidFill>
                <a:cs typeface="Arial" charset="0"/>
              </a:rPr>
              <a:t>64-bit mode register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 names are: RAX, RBX, RCX, RDX, RSP, RBP, RDI, RSI, and R8 through R15.</a:t>
            </a:r>
          </a:p>
          <a:p>
            <a:endParaRPr lang="en-US" altLang="zh-TW" dirty="0" smtClean="0">
              <a:solidFill>
                <a:srgbClr val="000000"/>
              </a:solidFill>
              <a:cs typeface="Arial" charset="0"/>
            </a:endParaRPr>
          </a:p>
          <a:p>
            <a:endParaRPr lang="en-US" altLang="zh-TW" dirty="0">
              <a:cs typeface="Times New Roman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6096000"/>
            <a:ext cx="9144000" cy="762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u="sng" dirty="0" smtClean="0"/>
              <a:t>Note :Mixing of registers not allowed in assembler (Error) </a:t>
            </a:r>
            <a:endParaRPr lang="en-US" sz="2800" b="1" u="sng" dirty="0"/>
          </a:p>
        </p:txBody>
      </p:sp>
    </p:spTree>
    <p:extLst>
      <p:ext uri="{BB962C8B-B14F-4D97-AF65-F5344CB8AC3E}">
        <p14:creationId xmlns="" xmlns:p14="http://schemas.microsoft.com/office/powerpoint/2010/main" val="11857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609600"/>
            <a:ext cx="28098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ounded Rectangular Callout 1"/>
          <p:cNvSpPr/>
          <p:nvPr/>
        </p:nvSpPr>
        <p:spPr bwMode="auto">
          <a:xfrm>
            <a:off x="0" y="609600"/>
            <a:ext cx="5940425" cy="5302250"/>
          </a:xfrm>
          <a:custGeom>
            <a:avLst/>
            <a:gdLst>
              <a:gd name="connsiteX0" fmla="*/ 0 w 5940759"/>
              <a:gd name="connsiteY0" fmla="*/ 858017 h 5147997"/>
              <a:gd name="connsiteX1" fmla="*/ 858017 w 5940759"/>
              <a:gd name="connsiteY1" fmla="*/ 0 h 5147997"/>
              <a:gd name="connsiteX2" fmla="*/ 3465443 w 5940759"/>
              <a:gd name="connsiteY2" fmla="*/ 0 h 5147997"/>
              <a:gd name="connsiteX3" fmla="*/ 3465443 w 5940759"/>
              <a:gd name="connsiteY3" fmla="*/ 0 h 5147997"/>
              <a:gd name="connsiteX4" fmla="*/ 4950633 w 5940759"/>
              <a:gd name="connsiteY4" fmla="*/ 0 h 5147997"/>
              <a:gd name="connsiteX5" fmla="*/ 5082742 w 5940759"/>
              <a:gd name="connsiteY5" fmla="*/ 0 h 5147997"/>
              <a:gd name="connsiteX6" fmla="*/ 5940759 w 5940759"/>
              <a:gd name="connsiteY6" fmla="*/ 858017 h 5147997"/>
              <a:gd name="connsiteX7" fmla="*/ 5940759 w 5940759"/>
              <a:gd name="connsiteY7" fmla="*/ 858000 h 5147997"/>
              <a:gd name="connsiteX8" fmla="*/ 6794446 w 5940759"/>
              <a:gd name="connsiteY8" fmla="*/ 626717 h 5147997"/>
              <a:gd name="connsiteX9" fmla="*/ 5940759 w 5940759"/>
              <a:gd name="connsiteY9" fmla="*/ 2144999 h 5147997"/>
              <a:gd name="connsiteX10" fmla="*/ 5940759 w 5940759"/>
              <a:gd name="connsiteY10" fmla="*/ 4289980 h 5147997"/>
              <a:gd name="connsiteX11" fmla="*/ 5082742 w 5940759"/>
              <a:gd name="connsiteY11" fmla="*/ 5147997 h 5147997"/>
              <a:gd name="connsiteX12" fmla="*/ 4950633 w 5940759"/>
              <a:gd name="connsiteY12" fmla="*/ 5147997 h 5147997"/>
              <a:gd name="connsiteX13" fmla="*/ 3465443 w 5940759"/>
              <a:gd name="connsiteY13" fmla="*/ 5147997 h 5147997"/>
              <a:gd name="connsiteX14" fmla="*/ 3465443 w 5940759"/>
              <a:gd name="connsiteY14" fmla="*/ 5147997 h 5147997"/>
              <a:gd name="connsiteX15" fmla="*/ 858017 w 5940759"/>
              <a:gd name="connsiteY15" fmla="*/ 5147997 h 5147997"/>
              <a:gd name="connsiteX16" fmla="*/ 0 w 5940759"/>
              <a:gd name="connsiteY16" fmla="*/ 4289980 h 5147997"/>
              <a:gd name="connsiteX17" fmla="*/ 0 w 5940759"/>
              <a:gd name="connsiteY17" fmla="*/ 2144999 h 5147997"/>
              <a:gd name="connsiteX18" fmla="*/ 0 w 5940759"/>
              <a:gd name="connsiteY18" fmla="*/ 858000 h 5147997"/>
              <a:gd name="connsiteX19" fmla="*/ 0 w 5940759"/>
              <a:gd name="connsiteY19" fmla="*/ 858000 h 5147997"/>
              <a:gd name="connsiteX20" fmla="*/ 0 w 5940759"/>
              <a:gd name="connsiteY20" fmla="*/ 858017 h 5147997"/>
              <a:gd name="connsiteX0" fmla="*/ 0 w 6794446"/>
              <a:gd name="connsiteY0" fmla="*/ 858017 h 5147997"/>
              <a:gd name="connsiteX1" fmla="*/ 858017 w 6794446"/>
              <a:gd name="connsiteY1" fmla="*/ 0 h 5147997"/>
              <a:gd name="connsiteX2" fmla="*/ 3465443 w 6794446"/>
              <a:gd name="connsiteY2" fmla="*/ 0 h 5147997"/>
              <a:gd name="connsiteX3" fmla="*/ 3465443 w 6794446"/>
              <a:gd name="connsiteY3" fmla="*/ 0 h 5147997"/>
              <a:gd name="connsiteX4" fmla="*/ 4950633 w 6794446"/>
              <a:gd name="connsiteY4" fmla="*/ 0 h 5147997"/>
              <a:gd name="connsiteX5" fmla="*/ 5082742 w 6794446"/>
              <a:gd name="connsiteY5" fmla="*/ 0 h 5147997"/>
              <a:gd name="connsiteX6" fmla="*/ 5940759 w 6794446"/>
              <a:gd name="connsiteY6" fmla="*/ 858017 h 5147997"/>
              <a:gd name="connsiteX7" fmla="*/ 5940759 w 6794446"/>
              <a:gd name="connsiteY7" fmla="*/ 858000 h 5147997"/>
              <a:gd name="connsiteX8" fmla="*/ 6794446 w 6794446"/>
              <a:gd name="connsiteY8" fmla="*/ 626717 h 5147997"/>
              <a:gd name="connsiteX9" fmla="*/ 5940759 w 6794446"/>
              <a:gd name="connsiteY9" fmla="*/ 1437427 h 5147997"/>
              <a:gd name="connsiteX10" fmla="*/ 5940759 w 6794446"/>
              <a:gd name="connsiteY10" fmla="*/ 4289980 h 5147997"/>
              <a:gd name="connsiteX11" fmla="*/ 5082742 w 6794446"/>
              <a:gd name="connsiteY11" fmla="*/ 5147997 h 5147997"/>
              <a:gd name="connsiteX12" fmla="*/ 4950633 w 6794446"/>
              <a:gd name="connsiteY12" fmla="*/ 5147997 h 5147997"/>
              <a:gd name="connsiteX13" fmla="*/ 3465443 w 6794446"/>
              <a:gd name="connsiteY13" fmla="*/ 5147997 h 5147997"/>
              <a:gd name="connsiteX14" fmla="*/ 3465443 w 6794446"/>
              <a:gd name="connsiteY14" fmla="*/ 5147997 h 5147997"/>
              <a:gd name="connsiteX15" fmla="*/ 858017 w 6794446"/>
              <a:gd name="connsiteY15" fmla="*/ 5147997 h 5147997"/>
              <a:gd name="connsiteX16" fmla="*/ 0 w 6794446"/>
              <a:gd name="connsiteY16" fmla="*/ 4289980 h 5147997"/>
              <a:gd name="connsiteX17" fmla="*/ 0 w 6794446"/>
              <a:gd name="connsiteY17" fmla="*/ 2144999 h 5147997"/>
              <a:gd name="connsiteX18" fmla="*/ 0 w 6794446"/>
              <a:gd name="connsiteY18" fmla="*/ 858000 h 5147997"/>
              <a:gd name="connsiteX19" fmla="*/ 0 w 6794446"/>
              <a:gd name="connsiteY19" fmla="*/ 858000 h 5147997"/>
              <a:gd name="connsiteX20" fmla="*/ 0 w 6794446"/>
              <a:gd name="connsiteY20" fmla="*/ 858017 h 5147997"/>
              <a:gd name="connsiteX0" fmla="*/ 0 w 6794446"/>
              <a:gd name="connsiteY0" fmla="*/ 858017 h 5147997"/>
              <a:gd name="connsiteX1" fmla="*/ 858017 w 6794446"/>
              <a:gd name="connsiteY1" fmla="*/ 0 h 5147997"/>
              <a:gd name="connsiteX2" fmla="*/ 3465443 w 6794446"/>
              <a:gd name="connsiteY2" fmla="*/ 0 h 5147997"/>
              <a:gd name="connsiteX3" fmla="*/ 3465443 w 6794446"/>
              <a:gd name="connsiteY3" fmla="*/ 0 h 5147997"/>
              <a:gd name="connsiteX4" fmla="*/ 4950633 w 6794446"/>
              <a:gd name="connsiteY4" fmla="*/ 0 h 5147997"/>
              <a:gd name="connsiteX5" fmla="*/ 5082742 w 6794446"/>
              <a:gd name="connsiteY5" fmla="*/ 0 h 5147997"/>
              <a:gd name="connsiteX6" fmla="*/ 5940759 w 6794446"/>
              <a:gd name="connsiteY6" fmla="*/ 858017 h 5147997"/>
              <a:gd name="connsiteX7" fmla="*/ 5940759 w 6794446"/>
              <a:gd name="connsiteY7" fmla="*/ 858000 h 5147997"/>
              <a:gd name="connsiteX8" fmla="*/ 6794446 w 6794446"/>
              <a:gd name="connsiteY8" fmla="*/ 626717 h 5147997"/>
              <a:gd name="connsiteX9" fmla="*/ 5951645 w 6794446"/>
              <a:gd name="connsiteY9" fmla="*/ 1121742 h 5147997"/>
              <a:gd name="connsiteX10" fmla="*/ 5940759 w 6794446"/>
              <a:gd name="connsiteY10" fmla="*/ 4289980 h 5147997"/>
              <a:gd name="connsiteX11" fmla="*/ 5082742 w 6794446"/>
              <a:gd name="connsiteY11" fmla="*/ 5147997 h 5147997"/>
              <a:gd name="connsiteX12" fmla="*/ 4950633 w 6794446"/>
              <a:gd name="connsiteY12" fmla="*/ 5147997 h 5147997"/>
              <a:gd name="connsiteX13" fmla="*/ 3465443 w 6794446"/>
              <a:gd name="connsiteY13" fmla="*/ 5147997 h 5147997"/>
              <a:gd name="connsiteX14" fmla="*/ 3465443 w 6794446"/>
              <a:gd name="connsiteY14" fmla="*/ 5147997 h 5147997"/>
              <a:gd name="connsiteX15" fmla="*/ 858017 w 6794446"/>
              <a:gd name="connsiteY15" fmla="*/ 5147997 h 5147997"/>
              <a:gd name="connsiteX16" fmla="*/ 0 w 6794446"/>
              <a:gd name="connsiteY16" fmla="*/ 4289980 h 5147997"/>
              <a:gd name="connsiteX17" fmla="*/ 0 w 6794446"/>
              <a:gd name="connsiteY17" fmla="*/ 2144999 h 5147997"/>
              <a:gd name="connsiteX18" fmla="*/ 0 w 6794446"/>
              <a:gd name="connsiteY18" fmla="*/ 858000 h 5147997"/>
              <a:gd name="connsiteX19" fmla="*/ 0 w 6794446"/>
              <a:gd name="connsiteY19" fmla="*/ 858000 h 5147997"/>
              <a:gd name="connsiteX20" fmla="*/ 0 w 6794446"/>
              <a:gd name="connsiteY20" fmla="*/ 858017 h 514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94446" h="5147997">
                <a:moveTo>
                  <a:pt x="0" y="858017"/>
                </a:moveTo>
                <a:cubicBezTo>
                  <a:pt x="0" y="384147"/>
                  <a:pt x="384147" y="0"/>
                  <a:pt x="858017" y="0"/>
                </a:cubicBezTo>
                <a:lnTo>
                  <a:pt x="3465443" y="0"/>
                </a:lnTo>
                <a:lnTo>
                  <a:pt x="3465443" y="0"/>
                </a:lnTo>
                <a:lnTo>
                  <a:pt x="4950633" y="0"/>
                </a:lnTo>
                <a:lnTo>
                  <a:pt x="5082742" y="0"/>
                </a:lnTo>
                <a:cubicBezTo>
                  <a:pt x="5556612" y="0"/>
                  <a:pt x="5940759" y="384147"/>
                  <a:pt x="5940759" y="858017"/>
                </a:cubicBezTo>
                <a:lnTo>
                  <a:pt x="5940759" y="858000"/>
                </a:lnTo>
                <a:lnTo>
                  <a:pt x="6794446" y="626717"/>
                </a:lnTo>
                <a:lnTo>
                  <a:pt x="5951645" y="1121742"/>
                </a:lnTo>
                <a:cubicBezTo>
                  <a:pt x="5948016" y="2177821"/>
                  <a:pt x="5944388" y="3233901"/>
                  <a:pt x="5940759" y="4289980"/>
                </a:cubicBezTo>
                <a:cubicBezTo>
                  <a:pt x="5940759" y="4763850"/>
                  <a:pt x="5556612" y="5147997"/>
                  <a:pt x="5082742" y="5147997"/>
                </a:cubicBezTo>
                <a:lnTo>
                  <a:pt x="4950633" y="5147997"/>
                </a:lnTo>
                <a:lnTo>
                  <a:pt x="3465443" y="5147997"/>
                </a:lnTo>
                <a:lnTo>
                  <a:pt x="3465443" y="5147997"/>
                </a:lnTo>
                <a:lnTo>
                  <a:pt x="858017" y="5147997"/>
                </a:lnTo>
                <a:cubicBezTo>
                  <a:pt x="384147" y="5147997"/>
                  <a:pt x="0" y="4763850"/>
                  <a:pt x="0" y="4289980"/>
                </a:cubicBezTo>
                <a:lnTo>
                  <a:pt x="0" y="2144999"/>
                </a:lnTo>
                <a:lnTo>
                  <a:pt x="0" y="858000"/>
                </a:lnTo>
                <a:lnTo>
                  <a:pt x="0" y="858000"/>
                </a:lnTo>
                <a:lnTo>
                  <a:pt x="0" y="8580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40075" y="1544638"/>
            <a:ext cx="2144713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   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16 Bits  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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Rounded Rectangle 133"/>
          <p:cNvSpPr/>
          <p:nvPr/>
        </p:nvSpPr>
        <p:spPr bwMode="auto">
          <a:xfrm>
            <a:off x="3118005" y="1861062"/>
            <a:ext cx="2174087" cy="360046"/>
          </a:xfrm>
          <a:prstGeom prst="roundRect">
            <a:avLst/>
          </a:prstGeom>
          <a:solidFill>
            <a:srgbClr val="66FF3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CS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792163" y="1733550"/>
            <a:ext cx="197961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Code Segment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3118005" y="2640324"/>
            <a:ext cx="2174087" cy="360046"/>
          </a:xfrm>
          <a:prstGeom prst="roundRect">
            <a:avLst/>
          </a:prstGeom>
          <a:solidFill>
            <a:srgbClr val="66FF3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DS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71525" y="2513013"/>
            <a:ext cx="1979613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Data Segment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3118005" y="3456212"/>
            <a:ext cx="2174087" cy="360046"/>
          </a:xfrm>
          <a:prstGeom prst="roundRect">
            <a:avLst/>
          </a:prstGeom>
          <a:solidFill>
            <a:srgbClr val="66FF3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ES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92163" y="3328988"/>
            <a:ext cx="1979612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Extra Segment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111100" y="4274979"/>
            <a:ext cx="2174087" cy="360046"/>
          </a:xfrm>
          <a:prstGeom prst="roundRect">
            <a:avLst/>
          </a:prstGeom>
          <a:solidFill>
            <a:srgbClr val="66FF3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84225" y="4146550"/>
            <a:ext cx="19812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Stack Segment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 purpose Registers 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10400" y="4038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257425"/>
            <a:ext cx="32861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8" grpId="0"/>
      <p:bldP spid="33" grpId="0"/>
      <p:bldP spid="35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 Instruction Format : 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Instruction Format</a:t>
            </a:r>
          </a:p>
          <a:p>
            <a:pPr lvl="1"/>
            <a:r>
              <a:rPr lang="en-US" dirty="0" smtClean="0"/>
              <a:t>Mnemonic /abbreviation</a:t>
            </a:r>
          </a:p>
          <a:p>
            <a:pPr lvl="1"/>
            <a:r>
              <a:rPr lang="en-US" dirty="0" smtClean="0"/>
              <a:t>One or More Operands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Machine Code</a:t>
            </a:r>
          </a:p>
          <a:p>
            <a:pPr lvl="1"/>
            <a:r>
              <a:rPr lang="en-US" dirty="0" smtClean="0"/>
              <a:t>Binary form 1 , 0’s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5105400" y="2514600"/>
            <a:ext cx="3563937" cy="705646"/>
            <a:chOff x="5257800" y="1142996"/>
            <a:chExt cx="3563937" cy="705646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5257800" y="1142996"/>
              <a:ext cx="3563937" cy="704850"/>
            </a:xfrm>
            <a:prstGeom prst="roundRect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txBody>
            <a:bodyPr lIns="0" tIns="0" rIns="0" bIns="0" anchor="ctr"/>
            <a:lstStyle/>
            <a:p>
              <a:pPr eaLnBrk="0" hangingPunct="0">
                <a:buClr>
                  <a:schemeClr val="bg1"/>
                </a:buClr>
                <a:buFont typeface="Arial" charset="0"/>
                <a:buNone/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dirty="0"/>
                <a:t>Mnemonic </a:t>
              </a:r>
              <a:r>
                <a:rPr lang="en-US" b="1" dirty="0" smtClean="0"/>
                <a:t>/</a:t>
              </a:r>
            </a:p>
            <a:p>
              <a:pPr eaLnBrk="0" hangingPunct="0">
                <a:buClr>
                  <a:schemeClr val="bg1"/>
                </a:buClr>
                <a:buFont typeface="Arial" charset="0"/>
                <a:buNone/>
                <a:defRPr/>
              </a:pPr>
              <a:r>
                <a:rPr lang="en-US" b="1" dirty="0" smtClean="0"/>
                <a:t>Abbreviation    </a:t>
              </a:r>
              <a:r>
                <a:rPr lang="en-US" dirty="0" smtClean="0"/>
                <a:t>     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Operands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23" name="Straight Connector 3"/>
            <p:cNvCxnSpPr>
              <a:cxnSpLocks noChangeShapeType="1"/>
            </p:cNvCxnSpPr>
            <p:nvPr/>
          </p:nvCxnSpPr>
          <p:spPr bwMode="auto">
            <a:xfrm rot="5400000">
              <a:off x="6353177" y="1495425"/>
              <a:ext cx="704846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953000" y="4648200"/>
            <a:ext cx="3563937" cy="558800"/>
            <a:chOff x="4932363" y="2805653"/>
            <a:chExt cx="3563935" cy="558031"/>
          </a:xfrm>
        </p:grpSpPr>
        <p:sp>
          <p:nvSpPr>
            <p:cNvPr id="31" name="Rounded Rectangle 30"/>
            <p:cNvSpPr/>
            <p:nvPr/>
          </p:nvSpPr>
          <p:spPr bwMode="auto">
            <a:xfrm>
              <a:off x="4932363" y="2805653"/>
              <a:ext cx="3563935" cy="553537"/>
            </a:xfrm>
            <a:prstGeom prst="roundRect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txBody>
            <a:bodyPr lIns="0" tIns="0" rIns="0" bIns="0" anchor="ctr"/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Opcode</a:t>
              </a:r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Mode Operands</a:t>
              </a:r>
            </a:p>
          </p:txBody>
        </p:sp>
        <p:cxnSp>
          <p:nvCxnSpPr>
            <p:cNvPr id="17418" name="Straight Connector 31"/>
            <p:cNvCxnSpPr>
              <a:cxnSpLocks noChangeShapeType="1"/>
            </p:cNvCxnSpPr>
            <p:nvPr/>
          </p:nvCxnSpPr>
          <p:spPr bwMode="auto">
            <a:xfrm>
              <a:off x="6072461" y="2805653"/>
              <a:ext cx="0" cy="55353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19" name="Straight Connector 32"/>
            <p:cNvCxnSpPr>
              <a:cxnSpLocks noChangeShapeType="1"/>
            </p:cNvCxnSpPr>
            <p:nvPr/>
          </p:nvCxnSpPr>
          <p:spPr bwMode="auto">
            <a:xfrm>
              <a:off x="6890527" y="2810147"/>
              <a:ext cx="0" cy="55353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952</Words>
  <Application>Microsoft Office PowerPoint</Application>
  <PresentationFormat>On-screen Show (4:3)</PresentationFormat>
  <Paragraphs>150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During Quiz !!!</vt:lpstr>
      <vt:lpstr>Slide 4</vt:lpstr>
      <vt:lpstr>Memory mapping : banks </vt:lpstr>
      <vt:lpstr>Multi purpose Registers :</vt:lpstr>
      <vt:lpstr>Multi purpose Registers :</vt:lpstr>
      <vt:lpstr>Slide 8</vt:lpstr>
      <vt:lpstr> Instruction Format : </vt:lpstr>
      <vt:lpstr>Slide 10</vt:lpstr>
      <vt:lpstr>Book reading : Supplementary !!!</vt:lpstr>
      <vt:lpstr> Addressing Modes : </vt:lpstr>
      <vt:lpstr>Layout of Addressing Modes </vt:lpstr>
      <vt:lpstr>Mov instruction:</vt:lpstr>
      <vt:lpstr>Example :</vt:lpstr>
      <vt:lpstr>Register Addressing: Example </vt:lpstr>
      <vt:lpstr>Immediate Addressing : </vt:lpstr>
      <vt:lpstr>Immediate Addressing : Example  </vt:lpstr>
      <vt:lpstr>Immediate Addressing : Assembly Example  </vt:lpstr>
      <vt:lpstr>Direct data addressing : Displacement</vt:lpstr>
      <vt:lpstr>Direct data addressing : Displacement</vt:lpstr>
      <vt:lpstr>Question : Direct Displacement addressing</vt:lpstr>
      <vt:lpstr>Solution : Direct Displacement addressing</vt:lpstr>
      <vt:lpstr>Register Indirect addressing :</vt:lpstr>
      <vt:lpstr>Example : </vt:lpstr>
      <vt:lpstr>Absolute Addressing :</vt:lpstr>
      <vt:lpstr>Base-Plus-Index Addressing : </vt:lpstr>
      <vt:lpstr>Locating Data with Base-Plus-Index Addressing :</vt:lpstr>
      <vt:lpstr>Locating Data with Base-Plus-Index Addressing </vt:lpstr>
      <vt:lpstr>Summary of addressing modes !!!</vt:lpstr>
      <vt:lpstr>Question !!!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vick</dc:creator>
  <cp:lastModifiedBy>Waqas</cp:lastModifiedBy>
  <cp:revision>31</cp:revision>
  <dcterms:created xsi:type="dcterms:W3CDTF">2006-08-16T00:00:00Z</dcterms:created>
  <dcterms:modified xsi:type="dcterms:W3CDTF">2014-10-24T09:59:58Z</dcterms:modified>
</cp:coreProperties>
</file>