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71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30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39BFD-AB62-4228-BFDA-B569867376C8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A876B-49DB-46E6-998D-DB213B3F5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BC8A-3D69-4399-9941-16BFA0D826BA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COA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UAAR-PMAS-CAR\slides_graphics\bismillah\bismillah____by_carberrylovett-d4mjpy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2816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sz="4000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0" y="2514600"/>
            <a:ext cx="9144000" cy="1828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Lab 03:</a:t>
            </a:r>
          </a:p>
          <a:p>
            <a:pPr algn="ctr"/>
            <a:r>
              <a:rPr lang="en-US" sz="4800" b="1" dirty="0" smtClean="0"/>
              <a:t>Flag based !!!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Assembling : Viewing Registers &amp;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516563"/>
          </a:xfrm>
        </p:spPr>
        <p:txBody>
          <a:bodyPr/>
          <a:lstStyle/>
          <a:p>
            <a:r>
              <a:rPr lang="en-US" dirty="0" smtClean="0"/>
              <a:t>To display registers and view the status of </a:t>
            </a:r>
            <a:r>
              <a:rPr lang="en-US" dirty="0" err="1" smtClean="0"/>
              <a:t>flags,AL</a:t>
            </a:r>
            <a:r>
              <a:rPr lang="en-US" dirty="0" smtClean="0"/>
              <a:t> command is  …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Call </a:t>
            </a:r>
            <a:r>
              <a:rPr lang="en-US" sz="3600" b="1" dirty="0" err="1" smtClean="0">
                <a:solidFill>
                  <a:srgbClr val="FF0000"/>
                </a:solidFill>
              </a:rPr>
              <a:t>dumpregs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95600"/>
            <a:ext cx="9144000" cy="2209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Zero &amp; sign flag : ZF,SF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Carry Flag : CF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334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Carry Flag : Caution !!!</a:t>
            </a:r>
            <a:endParaRPr lang="en-US" sz="4000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3810000"/>
            <a:ext cx="91440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Overflow flag : OF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304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14800"/>
            <a:ext cx="9144000" cy="2209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endParaRPr lang="en-US" b="1" u="sng" dirty="0">
              <a:solidFill>
                <a:srgbClr val="FFFF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0" y="2514600"/>
            <a:ext cx="9144000" cy="18288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3.4 Defining Data 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Intrinsic Data Types</a:t>
            </a:r>
            <a:endParaRPr lang="zh-TW" altLang="en-US" sz="3600" b="1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486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BYTE</a:t>
            </a:r>
            <a:r>
              <a:rPr lang="en-US" altLang="zh-TW" dirty="0" smtClean="0">
                <a:ea typeface="新細明體" pitchFamily="18" charset="-120"/>
              </a:rPr>
              <a:t>		8-bit unsigned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SBYTE </a:t>
            </a:r>
            <a:r>
              <a:rPr lang="en-US" altLang="zh-TW" dirty="0" smtClean="0">
                <a:ea typeface="新細明體" pitchFamily="18" charset="-120"/>
              </a:rPr>
              <a:t>          8-bit signed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WORD</a:t>
            </a:r>
            <a:r>
              <a:rPr lang="en-US" altLang="zh-TW" dirty="0" smtClean="0">
                <a:ea typeface="新細明體" pitchFamily="18" charset="-120"/>
              </a:rPr>
              <a:t>	16-bit unsigned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SWORD	16-bit signed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DWORD</a:t>
            </a:r>
            <a:r>
              <a:rPr lang="en-US" altLang="zh-TW" dirty="0" smtClean="0">
                <a:ea typeface="新細明體" pitchFamily="18" charset="-120"/>
              </a:rPr>
              <a:t>	32-bit unsigned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SDWORD	32-bit signed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FWORD 	48-bit integer (Far pointer in protected 		mode)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QWORD</a:t>
            </a:r>
            <a:r>
              <a:rPr lang="en-US" altLang="zh-TW" dirty="0" smtClean="0">
                <a:ea typeface="新細明體" pitchFamily="18" charset="-120"/>
              </a:rPr>
              <a:t> 	64-bit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TBYTE 	80-bit (10-byte)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REAL4 	32-bit (4-byte) IEEE short real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REAL8 	64-bit (8-byte) IEEE long real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REAL10 	80-bit (10-byte) IEEE extended real</a:t>
            </a:r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 Definition Statement</a:t>
            </a:r>
          </a:p>
        </p:txBody>
      </p:sp>
      <p:sp>
        <p:nvSpPr>
          <p:cNvPr id="3277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715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A data definition statement sets aside storage in memory for a variable</a:t>
            </a:r>
          </a:p>
          <a:p>
            <a:pPr eaLnBrk="1" hangingPunct="1"/>
            <a:r>
              <a:rPr lang="en-US" altLang="zh-TW" dirty="0" smtClean="0"/>
              <a:t>May optionally assign a name (label) to the data</a:t>
            </a:r>
          </a:p>
          <a:p>
            <a:pPr eaLnBrk="1" hangingPunct="1"/>
            <a:r>
              <a:rPr lang="en-US" altLang="zh-TW" b="1" u="sng" dirty="0" smtClean="0">
                <a:solidFill>
                  <a:srgbClr val="FF0000"/>
                </a:solidFill>
              </a:rPr>
              <a:t>Syntax: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[name] directive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initializer</a:t>
            </a:r>
            <a:r>
              <a:rPr lang="en-US" altLang="zh-TW" b="1" dirty="0" smtClean="0">
                <a:solidFill>
                  <a:srgbClr val="FF0000"/>
                </a:solidFill>
              </a:rPr>
              <a:t> [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initializer</a:t>
            </a:r>
            <a:r>
              <a:rPr lang="en-US" altLang="zh-TW" b="1" dirty="0" smtClean="0">
                <a:solidFill>
                  <a:srgbClr val="FF0000"/>
                </a:solidFill>
              </a:rPr>
              <a:t>] 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dirty="0" smtClean="0"/>
              <a:t>	  </a:t>
            </a:r>
            <a:r>
              <a:rPr lang="en-US" altLang="zh-TW" b="1" dirty="0" smtClean="0">
                <a:solidFill>
                  <a:srgbClr val="00B050"/>
                </a:solidFill>
              </a:rPr>
              <a:t>value1    BYTE     10</a:t>
            </a:r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All </a:t>
            </a:r>
            <a:r>
              <a:rPr lang="en-US" altLang="zh-TW" dirty="0" err="1" smtClean="0"/>
              <a:t>initializions</a:t>
            </a:r>
            <a:r>
              <a:rPr lang="en-US" altLang="zh-TW" dirty="0" smtClean="0"/>
              <a:t> become binary data in memory</a:t>
            </a:r>
          </a:p>
          <a:p>
            <a:pPr eaLnBrk="1" hangingPunct="1"/>
            <a:r>
              <a:rPr lang="en-US" altLang="zh-TW" dirty="0" smtClean="0"/>
              <a:t>Use ? if no initialization necessary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</a:rPr>
              <a:t>Example: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00B050"/>
                </a:solidFill>
              </a:rPr>
              <a:t>Var1   BYTE   ?</a:t>
            </a: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1189355" y="2895600"/>
            <a:ext cx="45719" cy="914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tIns="137160" bIns="137160">
            <a:spAutoFit/>
          </a:bodyPr>
          <a:lstStyle/>
          <a:p>
            <a:endParaRPr 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2209800" y="2895600"/>
            <a:ext cx="228601" cy="990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tIns="137160" bIns="137160">
            <a:spAutoFit/>
          </a:bodyPr>
          <a:lstStyle/>
          <a:p>
            <a:endParaRPr lang="en-US" sz="2400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>
            <a:off x="3429000" y="2895600"/>
            <a:ext cx="76200" cy="914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tIns="137160" bIns="13716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391400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Data Allocation </a:t>
            </a:r>
            <a:r>
              <a:rPr lang="en-US" sz="2800" b="1" dirty="0" smtClean="0"/>
              <a:t>Directives :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334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</a:rPr>
              <a:t>value1    BYTE     10                    value1  DB  10</a:t>
            </a:r>
            <a:endParaRPr lang="en-US" sz="3200" dirty="0"/>
          </a:p>
        </p:txBody>
      </p:sp>
      <p:sp>
        <p:nvSpPr>
          <p:cNvPr id="5" name="Left-Right Arrow 4"/>
          <p:cNvSpPr/>
          <p:nvPr/>
        </p:nvSpPr>
        <p:spPr>
          <a:xfrm>
            <a:off x="3886200" y="5410200"/>
            <a:ext cx="12192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COA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Up coming Labs (lab 02,03,04)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Labs in next class (</a:t>
            </a:r>
            <a:r>
              <a:rPr lang="en-US" sz="2800" b="1" i="1" dirty="0" smtClean="0">
                <a:solidFill>
                  <a:srgbClr val="002060"/>
                </a:solidFill>
              </a:rPr>
              <a:t>follow mandatory requirements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Lab resources:</a:t>
            </a:r>
          </a:p>
          <a:p>
            <a:pPr lvl="1"/>
            <a:r>
              <a:rPr lang="en-US" sz="2400" b="1" i="1" dirty="0" smtClean="0">
                <a:solidFill>
                  <a:srgbClr val="002060"/>
                </a:solidFill>
              </a:rPr>
              <a:t>MASM 615</a:t>
            </a:r>
          </a:p>
          <a:p>
            <a:pPr lvl="1"/>
            <a:r>
              <a:rPr lang="en-US" sz="2400" b="1" i="1" dirty="0" smtClean="0">
                <a:solidFill>
                  <a:srgbClr val="002060"/>
                </a:solidFill>
              </a:rPr>
              <a:t>Text pad editor</a:t>
            </a:r>
          </a:p>
          <a:p>
            <a:pPr lvl="1"/>
            <a:r>
              <a:rPr lang="en-US" sz="2400" b="1" i="1" dirty="0" smtClean="0">
                <a:solidFill>
                  <a:srgbClr val="002060"/>
                </a:solidFill>
              </a:rPr>
              <a:t>Source codes </a:t>
            </a:r>
          </a:p>
          <a:p>
            <a:pPr lvl="1"/>
            <a:r>
              <a:rPr lang="en-US" sz="2400" b="1" i="1" dirty="0" smtClean="0">
                <a:solidFill>
                  <a:srgbClr val="002060"/>
                </a:solidFill>
              </a:rPr>
              <a:t>Lab manual (hard copy)</a:t>
            </a:r>
          </a:p>
          <a:p>
            <a:pPr>
              <a:buFont typeface="Wingdings" pitchFamily="2" charset="2"/>
              <a:buChar char="Ø"/>
            </a:pPr>
            <a:r>
              <a:rPr lang="en-US" sz="2800" b="1" u="sng" dirty="0" smtClean="0">
                <a:solidFill>
                  <a:srgbClr val="006600"/>
                </a:solidFill>
              </a:rPr>
              <a:t>Activities on group:</a:t>
            </a:r>
          </a:p>
          <a:p>
            <a:r>
              <a:rPr lang="en-US" sz="2800" b="1" dirty="0" err="1" smtClean="0">
                <a:solidFill>
                  <a:srgbClr val="FF0000"/>
                </a:solidFill>
              </a:rPr>
              <a:t>Quiz,Assig</a:t>
            </a:r>
            <a:r>
              <a:rPr lang="en-US" sz="2800" b="1" dirty="0" smtClean="0">
                <a:solidFill>
                  <a:srgbClr val="FF0000"/>
                </a:solidFill>
              </a:rPr>
              <a:t> 01 solution posted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Result sheet posted</a:t>
            </a:r>
          </a:p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Labs posted</a:t>
            </a:r>
          </a:p>
          <a:p>
            <a:endParaRPr lang="en-US" sz="28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3906" name="Picture 2" descr="E:\UAAR-PMAS-CAR\slides_graphics\hw_assig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2133600"/>
            <a:ext cx="25146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Defining BYTE and SBYTE Data</a:t>
            </a:r>
          </a:p>
        </p:txBody>
      </p:sp>
      <p:sp>
        <p:nvSpPr>
          <p:cNvPr id="337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036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Each of following defines a single byte of storage:</a:t>
            </a:r>
            <a:endParaRPr lang="zh-TW" altLang="en-US" dirty="0" smtClean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696200" cy="25368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value1 BYTE 'A'	; character constant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value2 BYTE 0	; smallest unsigned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value3 BYTE 255	; largest unsigned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value4 SBYTE -128	; smallest 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value5 SBYTE +127	; largest 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value6 BYTE ?	; uninitialized byte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762000" y="4581525"/>
            <a:ext cx="7772400" cy="1577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tIns="137160" bIns="137160">
            <a:spAutoFit/>
          </a:bodyPr>
          <a:lstStyle/>
          <a:p>
            <a:pPr marL="227013" indent="-227013">
              <a:spcBef>
                <a:spcPct val="25000"/>
              </a:spcBef>
              <a:buFontTx/>
              <a:buChar char="•"/>
            </a:pPr>
            <a:r>
              <a:rPr lang="en-US" altLang="zh-TW" sz="2000">
                <a:solidFill>
                  <a:schemeClr val="tx2"/>
                </a:solidFill>
                <a:ea typeface="新細明體" pitchFamily="18" charset="-120"/>
              </a:rPr>
              <a:t>MASM does not prevent you from initializing a BYTE with a negative value, but it is considered poor style</a:t>
            </a:r>
          </a:p>
          <a:p>
            <a:pPr marL="227013" indent="-227013">
              <a:spcBef>
                <a:spcPct val="25000"/>
              </a:spcBef>
              <a:buFontTx/>
              <a:buChar char="•"/>
            </a:pPr>
            <a:r>
              <a:rPr lang="en-US" altLang="zh-TW" sz="2000">
                <a:solidFill>
                  <a:schemeClr val="tx2"/>
                </a:solidFill>
                <a:ea typeface="新細明體" pitchFamily="18" charset="-120"/>
              </a:rPr>
              <a:t>If you declare a SBYTE variable, the Microsoft debugger will automatically display its value in decimal with a leading 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Defining Byte Arrays : Multiple Initializers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Examples that use multiple initializers: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7391400" cy="33131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list1 BYTE 10,20,30,40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list2 BYTE 10,20,30,40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      BYTE 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50,60,70,80 ;list2 continues</a:t>
            </a:r>
            <a:endParaRPr lang="en-US" altLang="zh-TW" sz="2400" b="1" dirty="0">
              <a:latin typeface="Courier New" pitchFamily="49" charset="0"/>
              <a:ea typeface="新細明體" pitchFamily="18" charset="-120"/>
            </a:endParaRP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      BYTE 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81,82,83,84 ;list2 continues</a:t>
            </a:r>
            <a:endParaRPr lang="en-US" altLang="zh-TW" sz="2400" b="1" dirty="0">
              <a:latin typeface="Courier New" pitchFamily="49" charset="0"/>
              <a:ea typeface="新細明體" pitchFamily="18" charset="-120"/>
            </a:endParaRP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list3 BYTE ?,32,41h,00100010b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list4 BYTE 0Ah,20h,‘A’,22h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/>
              <a:t>Define Word (DW)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05800" cy="205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data having a </a:t>
            </a:r>
            <a:r>
              <a:rPr lang="en-US" dirty="0">
                <a:solidFill>
                  <a:schemeClr val="accent2"/>
                </a:solidFill>
              </a:rPr>
              <a:t>word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can mix different data representations</a:t>
            </a:r>
          </a:p>
          <a:p>
            <a:pPr lvl="1"/>
            <a:r>
              <a:rPr lang="en-US" dirty="0"/>
              <a:t>can use integer expressions</a:t>
            </a:r>
          </a:p>
          <a:p>
            <a:pPr lvl="1"/>
            <a:r>
              <a:rPr lang="en-US" dirty="0"/>
              <a:t>can contain 16-bit offset of another variable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9600" y="3505200"/>
            <a:ext cx="7467600" cy="21513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.data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400" b="1" dirty="0" err="1">
                <a:latin typeface="Courier New" pitchFamily="49" charset="0"/>
              </a:rPr>
              <a:t>wordVal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dw</a:t>
            </a:r>
            <a:r>
              <a:rPr lang="en-US" sz="2400" b="1" dirty="0">
                <a:latin typeface="Courier New" pitchFamily="49" charset="0"/>
              </a:rPr>
              <a:t>  1234h,5000h,65535, -24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signed1  db  35 * 4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400" b="1" dirty="0" err="1">
                <a:latin typeface="Courier New" pitchFamily="49" charset="0"/>
              </a:rPr>
              <a:t>aString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dw</a:t>
            </a:r>
            <a:r>
              <a:rPr lang="en-US" sz="2400" b="1" dirty="0">
                <a:latin typeface="Courier New" pitchFamily="49" charset="0"/>
              </a:rPr>
              <a:t>  "AB"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ptr1     </a:t>
            </a:r>
            <a:r>
              <a:rPr lang="en-US" sz="2400" b="1" dirty="0" err="1">
                <a:latin typeface="Courier New" pitchFamily="49" charset="0"/>
              </a:rPr>
              <a:t>dw</a:t>
            </a:r>
            <a:r>
              <a:rPr lang="en-US" sz="2400" b="1" dirty="0">
                <a:latin typeface="Courier New" pitchFamily="49" charset="0"/>
              </a:rPr>
              <a:t>  offset </a:t>
            </a:r>
            <a:r>
              <a:rPr lang="en-US" sz="2400" b="1" dirty="0" err="1">
                <a:latin typeface="Courier New" pitchFamily="49" charset="0"/>
              </a:rPr>
              <a:t>wordval</a:t>
            </a:r>
            <a:r>
              <a:rPr lang="en-US" sz="2400" b="1" dirty="0">
                <a:latin typeface="Courier New" pitchFamily="49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/>
              <a:t>Define </a:t>
            </a:r>
            <a:r>
              <a:rPr lang="en-US" sz="2800" b="1" dirty="0" err="1"/>
              <a:t>Doubleword</a:t>
            </a:r>
            <a:r>
              <a:rPr lang="en-US" sz="2800" b="1" dirty="0"/>
              <a:t> (DD)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924800" cy="1219200"/>
          </a:xfrm>
        </p:spPr>
        <p:txBody>
          <a:bodyPr/>
          <a:lstStyle/>
          <a:p>
            <a:r>
              <a:rPr lang="en-US" dirty="0"/>
              <a:t>Create one or more 32-bit integers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doubleword</a:t>
            </a:r>
            <a:r>
              <a:rPr lang="en-US" dirty="0" smtClean="0">
                <a:solidFill>
                  <a:schemeClr val="accent2"/>
                </a:solidFill>
              </a:rPr>
              <a:t> (</a:t>
            </a:r>
            <a:r>
              <a:rPr lang="en-US" dirty="0" err="1" smtClean="0">
                <a:solidFill>
                  <a:schemeClr val="accent2"/>
                </a:solidFill>
              </a:rPr>
              <a:t>dd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/>
              <a:t>attribute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62000" y="3200400"/>
            <a:ext cx="7620000" cy="24006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3716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.</a:t>
            </a:r>
            <a:r>
              <a:rPr lang="en-US" sz="2000" b="1" dirty="0">
                <a:latin typeface="Courier New" pitchFamily="49" charset="0"/>
              </a:rPr>
              <a:t>data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 dirty="0" err="1">
                <a:latin typeface="Courier New" pitchFamily="49" charset="0"/>
              </a:rPr>
              <a:t>largeVal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dd</a:t>
            </a:r>
            <a:r>
              <a:rPr lang="en-US" sz="2000" b="1" dirty="0">
                <a:latin typeface="Courier New" pitchFamily="49" charset="0"/>
              </a:rPr>
              <a:t> 12345678h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array     </a:t>
            </a:r>
            <a:r>
              <a:rPr lang="en-US" sz="2000" b="1" dirty="0" err="1">
                <a:latin typeface="Courier New" pitchFamily="49" charset="0"/>
              </a:rPr>
              <a:t>dd</a:t>
            </a:r>
            <a:r>
              <a:rPr lang="en-US" sz="2000" b="1" dirty="0">
                <a:latin typeface="Courier New" pitchFamily="49" charset="0"/>
              </a:rPr>
              <a:t> 100 dup(?)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 dirty="0" err="1">
                <a:latin typeface="Courier New" pitchFamily="49" charset="0"/>
              </a:rPr>
              <a:t>smallVals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dd</a:t>
            </a:r>
            <a:r>
              <a:rPr lang="en-US" sz="2000" b="1" dirty="0">
                <a:latin typeface="Courier New" pitchFamily="49" charset="0"/>
              </a:rPr>
              <a:t> -1,-2,-3,-4,-</a:t>
            </a:r>
            <a:r>
              <a:rPr lang="en-US" sz="2000" b="1" dirty="0" smtClean="0">
                <a:latin typeface="Courier New" pitchFamily="49" charset="0"/>
              </a:rPr>
              <a:t>5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Defining Strings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48640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An array of characters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Usually enclosed in quotation marks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Will often be null-terminated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To continue a single string across multiple lines, end each line with a comma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0" y="3352800"/>
            <a:ext cx="9144000" cy="281939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50400" rIns="54000" bIns="50400"/>
          <a:lstStyle/>
          <a:p>
            <a:pPr>
              <a:lnSpc>
                <a:spcPct val="95000"/>
              </a:lnSpc>
              <a:tabLst>
                <a:tab pos="457200" algn="l"/>
                <a:tab pos="3657600" algn="l"/>
                <a:tab pos="4114800" algn="l"/>
              </a:tabLst>
            </a:pPr>
            <a:endParaRPr lang="en-US" altLang="zh-TW" sz="2400" b="1" dirty="0" smtClean="0">
              <a:latin typeface="Courier New" pitchFamily="49" charset="0"/>
              <a:ea typeface="新細明體" pitchFamily="18" charset="-120"/>
            </a:endParaRPr>
          </a:p>
          <a:p>
            <a:pPr marL="117475">
              <a:lnSpc>
                <a:spcPct val="95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800" b="1" dirty="0" smtClean="0">
                <a:latin typeface="Courier New" pitchFamily="49" charset="0"/>
                <a:ea typeface="新細明體" pitchFamily="18" charset="-120"/>
              </a:rPr>
              <a:t>str1 </a:t>
            </a:r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BYTE </a:t>
            </a:r>
            <a:r>
              <a:rPr lang="en-US" altLang="zh-TW" sz="2800" b="1" dirty="0" smtClean="0">
                <a:latin typeface="Courier New" pitchFamily="49" charset="0"/>
                <a:ea typeface="新細明體" pitchFamily="18" charset="-120"/>
              </a:rPr>
              <a:t>"Enter your name",</a:t>
            </a:r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0</a:t>
            </a:r>
          </a:p>
          <a:p>
            <a:pPr marL="117475">
              <a:lnSpc>
                <a:spcPct val="95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str2 BYTE </a:t>
            </a:r>
            <a:r>
              <a:rPr lang="en-US" altLang="zh-TW" sz="2800" b="1" dirty="0" smtClean="0">
                <a:latin typeface="Courier New" pitchFamily="49" charset="0"/>
                <a:ea typeface="新細明體" pitchFamily="18" charset="-120"/>
              </a:rPr>
              <a:t>'Error</a:t>
            </a:r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: halting program',0</a:t>
            </a:r>
          </a:p>
          <a:p>
            <a:pPr>
              <a:lnSpc>
                <a:spcPct val="95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800" b="1" dirty="0" smtClean="0">
                <a:latin typeface="Courier New" pitchFamily="49" charset="0"/>
                <a:ea typeface="新細明體" pitchFamily="18" charset="-120"/>
              </a:rPr>
              <a:t> str3 </a:t>
            </a:r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BYTE 'A','E','I','O','U'</a:t>
            </a:r>
          </a:p>
          <a:p>
            <a:pPr marL="176213" indent="-176213">
              <a:lnSpc>
                <a:spcPct val="95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800" b="1" dirty="0" smtClean="0">
                <a:latin typeface="Courier New" pitchFamily="49" charset="0"/>
                <a:ea typeface="新細明體" pitchFamily="18" charset="-120"/>
              </a:rPr>
              <a:t> greeting  </a:t>
            </a:r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BYTE "Welcome to the Encryption </a:t>
            </a:r>
            <a:r>
              <a:rPr lang="en-US" altLang="zh-TW" sz="2800" b="1" dirty="0" smtClean="0">
                <a:latin typeface="Courier New" pitchFamily="49" charset="0"/>
                <a:ea typeface="新細明體" pitchFamily="18" charset="-120"/>
              </a:rPr>
              <a:t>       Demo </a:t>
            </a:r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program </a:t>
            </a:r>
            <a:r>
              <a:rPr lang="en-US" altLang="zh-TW" sz="2800" b="1" dirty="0" smtClean="0">
                <a:latin typeface="Courier New" pitchFamily="49" charset="0"/>
                <a:ea typeface="新細明體" pitchFamily="18" charset="-120"/>
              </a:rPr>
              <a:t>"</a:t>
            </a:r>
            <a:endParaRPr lang="en-US" altLang="zh-TW" sz="2800" b="1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5000"/>
              </a:lnSpc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800" b="1" dirty="0" smtClean="0">
                <a:latin typeface="Courier New" pitchFamily="49" charset="0"/>
                <a:ea typeface="新細明體" pitchFamily="18" charset="-120"/>
              </a:rPr>
              <a:t> Message   BYTE </a:t>
            </a:r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"created by Kip Irvine.",0</a:t>
            </a:r>
          </a:p>
          <a:p>
            <a:pPr>
              <a:lnSpc>
                <a:spcPct val="95000"/>
              </a:lnSpc>
              <a:tabLst>
                <a:tab pos="457200" algn="l"/>
                <a:tab pos="3657600" algn="l"/>
                <a:tab pos="4114800" algn="l"/>
              </a:tabLst>
            </a:pPr>
            <a:endParaRPr lang="en-US" altLang="zh-TW" sz="2000" b="1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Using the DUP Operator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Use DUP to allocate (create space for) an array or string </a:t>
            </a:r>
          </a:p>
          <a:p>
            <a:pPr eaLnBrk="1" hangingPunct="1"/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Syntax: </a:t>
            </a:r>
            <a:r>
              <a:rPr lang="en-US" altLang="zh-TW" dirty="0" smtClean="0">
                <a:ea typeface="新細明體" pitchFamily="18" charset="-120"/>
              </a:rPr>
              <a:t/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Counter and argument must be constants or constant expressions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50824" y="3716338"/>
            <a:ext cx="8664576" cy="29130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/>
          <a:lstStyle/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var1 </a:t>
            </a: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BYTE 20 DUP(0</a:t>
            </a: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) ; </a:t>
            </a: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20 bytes, all equal to zero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var2 BYTE 20 DUP</a:t>
            </a: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(?) ; </a:t>
            </a: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20 bytes, uninitialized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var3 BYTE 4 DUP("STACK"); 20 bytes, 				                     ; "STACKSTACKSTACKSTACK"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var4 BYTE 10,3 DUP(0),20	; </a:t>
            </a:r>
            <a:r>
              <a:rPr lang="en-US" altLang="zh-TW" sz="2200" b="1" dirty="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mixed form</a:t>
            </a: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, 5 </a:t>
            </a: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Equal-Sign Directive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839200" cy="5943600"/>
          </a:xfrm>
        </p:spPr>
        <p:txBody>
          <a:bodyPr/>
          <a:lstStyle/>
          <a:p>
            <a:pPr eaLnBrk="1" hangingPunct="1"/>
            <a:r>
              <a:rPr lang="en-US" altLang="zh-TW" b="1" u="heavy" dirty="0" smtClean="0">
                <a:solidFill>
                  <a:srgbClr val="FF0000"/>
                </a:solidFill>
                <a:ea typeface="新細明體" pitchFamily="18" charset="-120"/>
              </a:rPr>
              <a:t>Syntax:</a:t>
            </a:r>
          </a:p>
          <a:p>
            <a:pPr eaLnBrk="1" hangingPunct="1">
              <a:buNone/>
            </a:pP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Name EQU &lt; value &gt;</a:t>
            </a:r>
          </a:p>
          <a:p>
            <a:pPr eaLnBrk="1" hangingPunct="1"/>
            <a:r>
              <a:rPr lang="en-US" altLang="zh-TW" i="1" dirty="0" smtClean="0">
                <a:ea typeface="新細明體" pitchFamily="18" charset="-120"/>
              </a:rPr>
              <a:t>name</a:t>
            </a:r>
            <a:r>
              <a:rPr lang="en-US" altLang="zh-TW" dirty="0" smtClean="0">
                <a:ea typeface="新細明體" pitchFamily="18" charset="-120"/>
              </a:rPr>
              <a:t> = </a:t>
            </a:r>
            <a:r>
              <a:rPr lang="en-US" altLang="zh-TW" i="1" dirty="0" smtClean="0">
                <a:ea typeface="新細明體" pitchFamily="18" charset="-120"/>
              </a:rPr>
              <a:t>expression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expression is a 32-bit integer (expression or constant)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may be redefined</a:t>
            </a:r>
          </a:p>
          <a:p>
            <a:pPr lvl="1" eaLnBrk="1" hangingPunct="1"/>
            <a:r>
              <a:rPr lang="en-US" altLang="zh-TW" i="1" dirty="0" smtClean="0">
                <a:ea typeface="新細明體" pitchFamily="18" charset="-120"/>
              </a:rPr>
              <a:t>name</a:t>
            </a:r>
            <a:r>
              <a:rPr lang="en-US" altLang="zh-TW" dirty="0" smtClean="0">
                <a:ea typeface="新細明體" pitchFamily="18" charset="-120"/>
              </a:rPr>
              <a:t> is called a </a:t>
            </a:r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</a:rPr>
              <a:t>symbolic constant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good programming style to use symbols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3048000" y="4648200"/>
            <a:ext cx="4876800" cy="18716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/>
          <a:lstStyle/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COUNT = 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500</a:t>
            </a:r>
            <a:endParaRPr lang="en-US" altLang="zh-TW" sz="2400" b="1" dirty="0">
              <a:latin typeface="Courier New" pitchFamily="49" charset="0"/>
              <a:ea typeface="新細明體" pitchFamily="18" charset="-120"/>
            </a:endParaRP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 err="1">
                <a:latin typeface="Courier New" pitchFamily="49" charset="0"/>
                <a:ea typeface="新細明體" pitchFamily="18" charset="-120"/>
              </a:rPr>
              <a:t>mov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b="1" dirty="0" err="1" smtClean="0">
                <a:latin typeface="Courier New" pitchFamily="49" charset="0"/>
                <a:ea typeface="新細明體" pitchFamily="18" charset="-120"/>
              </a:rPr>
              <a:t>al,COUNT</a:t>
            </a:r>
            <a:endParaRPr lang="en-US" altLang="zh-TW" sz="2400" b="1" dirty="0" smtClean="0">
              <a:latin typeface="Courier New" pitchFamily="49" charset="0"/>
              <a:ea typeface="新細明體" pitchFamily="18" charset="-120"/>
            </a:endParaRP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PI EQU &lt;3.146&gt;</a:t>
            </a:r>
            <a:endParaRPr lang="en-US" altLang="zh-TW" sz="2400" b="1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Book reading : Supplementary !!!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Topics covered in this lecture are from these texts.</a:t>
            </a:r>
          </a:p>
          <a:p>
            <a:pPr lvl="1">
              <a:buNone/>
            </a:pPr>
            <a:endParaRPr lang="en-US" dirty="0" smtClean="0"/>
          </a:p>
          <a:p>
            <a:pPr marL="0" lvl="1" indent="0"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Assembly  Language 6th </a:t>
            </a:r>
            <a:r>
              <a:rPr lang="en-US" b="1" u="sng" dirty="0" err="1" smtClean="0">
                <a:solidFill>
                  <a:srgbClr val="FF0000"/>
                </a:solidFill>
              </a:rPr>
              <a:t>edition,Kip</a:t>
            </a:r>
            <a:r>
              <a:rPr lang="en-US" b="1" u="sng" dirty="0" smtClean="0">
                <a:solidFill>
                  <a:srgbClr val="FF0000"/>
                </a:solidFill>
              </a:rPr>
              <a:t> Irvine</a:t>
            </a:r>
            <a:endParaRPr lang="en-US" dirty="0" smtClean="0"/>
          </a:p>
          <a:p>
            <a:pPr lvl="1"/>
            <a:r>
              <a:rPr lang="en-US" dirty="0" smtClean="0"/>
              <a:t>Chapter 4  read 4.2 Flags affected by arithmetic instructions</a:t>
            </a:r>
          </a:p>
          <a:p>
            <a:pPr lvl="1"/>
            <a:r>
              <a:rPr lang="en-US" b="1" dirty="0" smtClean="0"/>
              <a:t>Read Chapter 3,section 3.4 Defining data </a:t>
            </a:r>
          </a:p>
          <a:p>
            <a:pPr lvl="1"/>
            <a:r>
              <a:rPr lang="en-US" b="1" dirty="0" smtClean="0"/>
              <a:t>Read Chapter 4,sections</a:t>
            </a:r>
          </a:p>
          <a:p>
            <a:pPr marL="0" lvl="1" indent="0">
              <a:buNone/>
            </a:pPr>
            <a:r>
              <a:rPr lang="en-US" b="1" dirty="0" smtClean="0"/>
              <a:t>   	4.3 Data related operations and directives</a:t>
            </a:r>
          </a:p>
          <a:p>
            <a:pPr marL="0" lvl="1" indent="0">
              <a:buNone/>
            </a:pPr>
            <a:r>
              <a:rPr lang="en-US" b="1" dirty="0" smtClean="0"/>
              <a:t>   </a:t>
            </a:r>
            <a:r>
              <a:rPr lang="en-US" b="1" smtClean="0"/>
              <a:t>	</a:t>
            </a:r>
            <a:endParaRPr lang="en-US" dirty="0" smtClean="0"/>
          </a:p>
        </p:txBody>
      </p:sp>
      <p:pic>
        <p:nvPicPr>
          <p:cNvPr id="136194" name="Picture 2" descr="E:\UAAR-PMAS-CAR\slides_graphics\ne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4724400"/>
            <a:ext cx="219075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TYPE </a:t>
            </a:r>
            <a:r>
              <a:rPr lang="en-US" dirty="0" smtClean="0"/>
              <a:t>, LENGTH and </a:t>
            </a:r>
            <a:r>
              <a:rPr lang="en-US" dirty="0"/>
              <a:t>SIZE </a:t>
            </a:r>
            <a:r>
              <a:rPr lang="en-US" dirty="0" smtClean="0"/>
              <a:t>Operators :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059363"/>
          </a:xfrm>
        </p:spPr>
        <p:txBody>
          <a:bodyPr>
            <a:normAutofit/>
          </a:bodyPr>
          <a:lstStyle/>
          <a:p>
            <a:r>
              <a:rPr lang="en-US" dirty="0"/>
              <a:t>TYPE </a:t>
            </a:r>
          </a:p>
          <a:p>
            <a:pPr lvl="1"/>
            <a:r>
              <a:rPr lang="en-US" dirty="0"/>
              <a:t>returns the size, in bytes of a single element of a data label (variable)</a:t>
            </a:r>
          </a:p>
          <a:p>
            <a:r>
              <a:rPr lang="en-US" dirty="0"/>
              <a:t>LENGTH </a:t>
            </a:r>
          </a:p>
          <a:p>
            <a:pPr lvl="1"/>
            <a:r>
              <a:rPr lang="en-US" dirty="0"/>
              <a:t>returns a count of the number of individual elements in a data label that uses the DUP operator</a:t>
            </a:r>
          </a:p>
          <a:p>
            <a:r>
              <a:rPr lang="en-US" dirty="0"/>
              <a:t>SIZE </a:t>
            </a:r>
          </a:p>
          <a:p>
            <a:pPr lvl="1"/>
            <a:r>
              <a:rPr lang="en-US" dirty="0"/>
              <a:t>returns the product of TYPE * LENGTH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1143000" y="1981200"/>
            <a:ext cx="70866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>
                <a:latin typeface="Courier New" pitchFamily="49" charset="0"/>
              </a:rPr>
              <a:t>.data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 err="1">
                <a:latin typeface="Courier New" pitchFamily="49" charset="0"/>
              </a:rPr>
              <a:t>myByte</a:t>
            </a:r>
            <a:r>
              <a:rPr lang="en-US" b="1" dirty="0">
                <a:latin typeface="Courier New" pitchFamily="49" charset="0"/>
              </a:rPr>
              <a:t>   db 1,2,3,4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 err="1">
                <a:latin typeface="Courier New" pitchFamily="49" charset="0"/>
              </a:rPr>
              <a:t>myWord</a:t>
            </a:r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dw</a:t>
            </a:r>
            <a:r>
              <a:rPr lang="en-US" b="1" dirty="0">
                <a:latin typeface="Courier New" pitchFamily="49" charset="0"/>
              </a:rPr>
              <a:t> 1000h,2000h,3000h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 err="1">
                <a:latin typeface="Courier New" pitchFamily="49" charset="0"/>
              </a:rPr>
              <a:t>myDouble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dd</a:t>
            </a:r>
            <a:r>
              <a:rPr lang="en-US" b="1" dirty="0">
                <a:latin typeface="Courier New" pitchFamily="49" charset="0"/>
              </a:rPr>
              <a:t> 12345678h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 err="1">
                <a:latin typeface="Courier New" pitchFamily="49" charset="0"/>
              </a:rPr>
              <a:t>myQuad</a:t>
            </a:r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dq</a:t>
            </a:r>
            <a:r>
              <a:rPr lang="en-US" b="1" dirty="0">
                <a:latin typeface="Courier New" pitchFamily="49" charset="0"/>
              </a:rPr>
              <a:t> 1,2,3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>
                <a:latin typeface="Courier New" pitchFamily="49" charset="0"/>
              </a:rPr>
              <a:t>.code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ax,TYPE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myByte</a:t>
            </a:r>
            <a:r>
              <a:rPr lang="en-US" b="1" dirty="0">
                <a:latin typeface="Courier New" pitchFamily="49" charset="0"/>
              </a:rPr>
              <a:t>       ; 1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ax,TYPE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myWord</a:t>
            </a:r>
            <a:r>
              <a:rPr lang="en-US" b="1" dirty="0">
                <a:latin typeface="Courier New" pitchFamily="49" charset="0"/>
              </a:rPr>
              <a:t>       ; 2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ax,TYPE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myDouble</a:t>
            </a:r>
            <a:r>
              <a:rPr lang="en-US" b="1" dirty="0">
                <a:latin typeface="Courier New" pitchFamily="49" charset="0"/>
              </a:rPr>
              <a:t>     ; 4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ax,TYPE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myQuad</a:t>
            </a:r>
            <a:r>
              <a:rPr lang="en-US" b="1" dirty="0">
                <a:latin typeface="Courier New" pitchFamily="49" charset="0"/>
              </a:rPr>
              <a:t>       ; 8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TYPE Operator :</a:t>
            </a:r>
            <a:endParaRPr lang="en-US" dirty="0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066800" y="11430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TYPE returns the size </a:t>
            </a:r>
            <a:r>
              <a:rPr lang="en-US" sz="2400" dirty="0" smtClean="0">
                <a:latin typeface="Arial" charset="0"/>
              </a:rPr>
              <a:t>attribute for arrays also: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7772" y="0"/>
            <a:ext cx="921177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1295400" y="2286000"/>
            <a:ext cx="6172200" cy="226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>
                <a:latin typeface="Courier New" pitchFamily="49" charset="0"/>
              </a:rPr>
              <a:t>.data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 err="1">
                <a:latin typeface="Courier New" pitchFamily="49" charset="0"/>
              </a:rPr>
              <a:t>myByte</a:t>
            </a:r>
            <a:r>
              <a:rPr lang="en-US" b="1" dirty="0">
                <a:latin typeface="Courier New" pitchFamily="49" charset="0"/>
              </a:rPr>
              <a:t>   db 20 dup(?)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 err="1">
                <a:latin typeface="Courier New" pitchFamily="49" charset="0"/>
              </a:rPr>
              <a:t>myWord</a:t>
            </a:r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dw</a:t>
            </a:r>
            <a:r>
              <a:rPr lang="en-US" b="1" dirty="0">
                <a:latin typeface="Courier New" pitchFamily="49" charset="0"/>
              </a:rPr>
              <a:t> 5 dup(0)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>
                <a:latin typeface="Courier New" pitchFamily="49" charset="0"/>
              </a:rPr>
              <a:t>.code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</a:rPr>
              <a:t>ax,SIZEOF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myByte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</a:rPr>
              <a:t>ax,SIZEOF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myWord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SIZEOF Operator :</a:t>
            </a:r>
            <a:endParaRPr lang="en-US" dirty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066800" y="1219200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>
                <a:latin typeface="Arial" charset="0"/>
              </a:rPr>
              <a:t>Returns TYPE multiplied by LENGTH: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0" y="4953000"/>
            <a:ext cx="9144000" cy="1905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WHAT ARE THE CONTENTS OF AX  AFTER LINE1  &amp; LINE2 EXECUTION???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410200"/>
            <a:ext cx="9144000" cy="533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mov</a:t>
            </a: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ax,SIZEOF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myByte</a:t>
            </a:r>
            <a:r>
              <a:rPr lang="en-US" sz="2000" b="1" dirty="0" smtClean="0">
                <a:latin typeface="Courier New" pitchFamily="49" charset="0"/>
              </a:rPr>
              <a:t>             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AX = 20 (20*1)    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96000"/>
            <a:ext cx="9144000" cy="533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</a:rPr>
              <a:t>mov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</a:rPr>
              <a:t>ax,SIZEOF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</a:rPr>
              <a:t>myWord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		    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AX = 10 (5*2)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267200"/>
            <a:ext cx="556260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Indirect Operand </a:t>
            </a:r>
            <a:r>
              <a:rPr lang="en-US" dirty="0" smtClean="0"/>
              <a:t>:Addressing </a:t>
            </a:r>
            <a:endParaRPr lang="en-US" dirty="0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600200" y="1066800"/>
            <a:ext cx="5257800" cy="27792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37160" bIns="13716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.data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400" b="1" dirty="0" err="1">
                <a:latin typeface="Courier New" pitchFamily="49" charset="0"/>
              </a:rPr>
              <a:t>aString</a:t>
            </a:r>
            <a:r>
              <a:rPr lang="en-US" sz="2400" b="1" dirty="0">
                <a:latin typeface="Courier New" pitchFamily="49" charset="0"/>
              </a:rPr>
              <a:t> db "ABCDEFG“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.code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400" b="1" dirty="0" err="1">
                <a:latin typeface="Courier New" pitchFamily="49" charset="0"/>
              </a:rPr>
              <a:t>mov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bx,offset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aString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add bx,5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400" b="1" dirty="0" err="1">
                <a:latin typeface="Courier New" pitchFamily="49" charset="0"/>
              </a:rPr>
              <a:t>mov</a:t>
            </a:r>
            <a:r>
              <a:rPr lang="en-US" sz="2400" b="1" dirty="0">
                <a:latin typeface="Courier New" pitchFamily="49" charset="0"/>
              </a:rPr>
              <a:t> dl,[</a:t>
            </a:r>
            <a:r>
              <a:rPr lang="en-US" sz="2400" b="1" dirty="0" err="1">
                <a:latin typeface="Courier New" pitchFamily="49" charset="0"/>
              </a:rPr>
              <a:t>bx</a:t>
            </a:r>
            <a:r>
              <a:rPr lang="en-US" sz="2400" b="1" dirty="0">
                <a:latin typeface="Courier New" pitchFamily="49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7712" y="0"/>
            <a:ext cx="91517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828800" y="2590800"/>
            <a:ext cx="1752600" cy="457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419600"/>
            <a:ext cx="58674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Based-Index Operands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85800" y="990600"/>
            <a:ext cx="72390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Add the value of a base register to an index register, producing an effective address of 0157: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BX = 0155, SI = 0002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81000" y="33528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Example...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endParaRPr lang="en-US" b="1" u="sng" dirty="0">
              <a:solidFill>
                <a:srgbClr val="FFFF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0" y="2514600"/>
            <a:ext cx="9144000" cy="18288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smtClean="0"/>
              <a:t>Lecture 10: Flags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876800"/>
            <a:ext cx="609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Base-Index: Example Code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62000" y="914400"/>
            <a:ext cx="7086600" cy="333937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137160" bIns="13716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.data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ROWSIZE = 5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ourier New" pitchFamily="49" charset="0"/>
              </a:rPr>
              <a:t>array db  10h, 20h, 30h, 40h, 50h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ourier New" pitchFamily="49" charset="0"/>
              </a:rPr>
              <a:t>      db  60h, 70h, 80h, 90h,0A0h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ourier New" pitchFamily="49" charset="0"/>
              </a:rPr>
              <a:t>      db 0B0h,0C0h,0D0h,0E0h,0F0h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.code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 err="1">
                <a:latin typeface="Courier New" pitchFamily="49" charset="0"/>
              </a:rPr>
              <a:t>mov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bx,ROWSIZE</a:t>
            </a:r>
            <a:r>
              <a:rPr lang="en-US" sz="2000" b="1" dirty="0">
                <a:latin typeface="Courier New" pitchFamily="49" charset="0"/>
              </a:rPr>
              <a:t>              ; row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 err="1">
                <a:latin typeface="Courier New" pitchFamily="49" charset="0"/>
              </a:rPr>
              <a:t>mov</a:t>
            </a:r>
            <a:r>
              <a:rPr lang="en-US" sz="2000" b="1" dirty="0">
                <a:latin typeface="Courier New" pitchFamily="49" charset="0"/>
              </a:rPr>
              <a:t> si,2                    ; column 2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 err="1">
                <a:latin typeface="Courier New" pitchFamily="49" charset="0"/>
              </a:rPr>
              <a:t>mov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dl,array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</a:rPr>
              <a:t>bx</a:t>
            </a:r>
            <a:r>
              <a:rPr lang="en-US" sz="2000" b="1" dirty="0">
                <a:latin typeface="Courier New" pitchFamily="49" charset="0"/>
              </a:rPr>
              <a:t> + </a:t>
            </a:r>
            <a:r>
              <a:rPr lang="en-US" sz="2000" b="1" dirty="0" err="1">
                <a:latin typeface="Courier New" pitchFamily="49" charset="0"/>
              </a:rPr>
              <a:t>si</a:t>
            </a:r>
            <a:r>
              <a:rPr lang="en-US" sz="2000" b="1" dirty="0">
                <a:latin typeface="Courier New" pitchFamily="49" charset="0"/>
              </a:rPr>
              <a:t>]       ; DL = 80h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9170"/>
            <a:ext cx="9144000" cy="614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8268" y="0"/>
            <a:ext cx="91622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162050"/>
            <a:ext cx="28098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" name="Rounded Rectangular Callout 1"/>
          <p:cNvSpPr/>
          <p:nvPr/>
        </p:nvSpPr>
        <p:spPr bwMode="auto">
          <a:xfrm>
            <a:off x="2411413" y="1006475"/>
            <a:ext cx="4052887" cy="5668963"/>
          </a:xfrm>
          <a:custGeom>
            <a:avLst/>
            <a:gdLst>
              <a:gd name="connsiteX0" fmla="*/ 0 w 5940759"/>
              <a:gd name="connsiteY0" fmla="*/ 858017 h 5147997"/>
              <a:gd name="connsiteX1" fmla="*/ 858017 w 5940759"/>
              <a:gd name="connsiteY1" fmla="*/ 0 h 5147997"/>
              <a:gd name="connsiteX2" fmla="*/ 3465443 w 5940759"/>
              <a:gd name="connsiteY2" fmla="*/ 0 h 5147997"/>
              <a:gd name="connsiteX3" fmla="*/ 3465443 w 5940759"/>
              <a:gd name="connsiteY3" fmla="*/ 0 h 5147997"/>
              <a:gd name="connsiteX4" fmla="*/ 4950633 w 5940759"/>
              <a:gd name="connsiteY4" fmla="*/ 0 h 5147997"/>
              <a:gd name="connsiteX5" fmla="*/ 5082742 w 5940759"/>
              <a:gd name="connsiteY5" fmla="*/ 0 h 5147997"/>
              <a:gd name="connsiteX6" fmla="*/ 5940759 w 5940759"/>
              <a:gd name="connsiteY6" fmla="*/ 858017 h 5147997"/>
              <a:gd name="connsiteX7" fmla="*/ 5940759 w 5940759"/>
              <a:gd name="connsiteY7" fmla="*/ 858000 h 5147997"/>
              <a:gd name="connsiteX8" fmla="*/ 6794446 w 5940759"/>
              <a:gd name="connsiteY8" fmla="*/ 626717 h 5147997"/>
              <a:gd name="connsiteX9" fmla="*/ 5940759 w 5940759"/>
              <a:gd name="connsiteY9" fmla="*/ 2144999 h 5147997"/>
              <a:gd name="connsiteX10" fmla="*/ 5940759 w 5940759"/>
              <a:gd name="connsiteY10" fmla="*/ 4289980 h 5147997"/>
              <a:gd name="connsiteX11" fmla="*/ 5082742 w 5940759"/>
              <a:gd name="connsiteY11" fmla="*/ 5147997 h 5147997"/>
              <a:gd name="connsiteX12" fmla="*/ 4950633 w 5940759"/>
              <a:gd name="connsiteY12" fmla="*/ 5147997 h 5147997"/>
              <a:gd name="connsiteX13" fmla="*/ 3465443 w 5940759"/>
              <a:gd name="connsiteY13" fmla="*/ 5147997 h 5147997"/>
              <a:gd name="connsiteX14" fmla="*/ 3465443 w 5940759"/>
              <a:gd name="connsiteY14" fmla="*/ 5147997 h 5147997"/>
              <a:gd name="connsiteX15" fmla="*/ 858017 w 5940759"/>
              <a:gd name="connsiteY15" fmla="*/ 5147997 h 5147997"/>
              <a:gd name="connsiteX16" fmla="*/ 0 w 5940759"/>
              <a:gd name="connsiteY16" fmla="*/ 4289980 h 5147997"/>
              <a:gd name="connsiteX17" fmla="*/ 0 w 5940759"/>
              <a:gd name="connsiteY17" fmla="*/ 2144999 h 5147997"/>
              <a:gd name="connsiteX18" fmla="*/ 0 w 5940759"/>
              <a:gd name="connsiteY18" fmla="*/ 858000 h 5147997"/>
              <a:gd name="connsiteX19" fmla="*/ 0 w 5940759"/>
              <a:gd name="connsiteY19" fmla="*/ 858000 h 5147997"/>
              <a:gd name="connsiteX20" fmla="*/ 0 w 5940759"/>
              <a:gd name="connsiteY20" fmla="*/ 858017 h 5147997"/>
              <a:gd name="connsiteX0" fmla="*/ 0 w 6794446"/>
              <a:gd name="connsiteY0" fmla="*/ 858017 h 5147997"/>
              <a:gd name="connsiteX1" fmla="*/ 858017 w 6794446"/>
              <a:gd name="connsiteY1" fmla="*/ 0 h 5147997"/>
              <a:gd name="connsiteX2" fmla="*/ 3465443 w 6794446"/>
              <a:gd name="connsiteY2" fmla="*/ 0 h 5147997"/>
              <a:gd name="connsiteX3" fmla="*/ 3465443 w 6794446"/>
              <a:gd name="connsiteY3" fmla="*/ 0 h 5147997"/>
              <a:gd name="connsiteX4" fmla="*/ 4950633 w 6794446"/>
              <a:gd name="connsiteY4" fmla="*/ 0 h 5147997"/>
              <a:gd name="connsiteX5" fmla="*/ 5082742 w 6794446"/>
              <a:gd name="connsiteY5" fmla="*/ 0 h 5147997"/>
              <a:gd name="connsiteX6" fmla="*/ 5940759 w 6794446"/>
              <a:gd name="connsiteY6" fmla="*/ 858017 h 5147997"/>
              <a:gd name="connsiteX7" fmla="*/ 5940759 w 6794446"/>
              <a:gd name="connsiteY7" fmla="*/ 858000 h 5147997"/>
              <a:gd name="connsiteX8" fmla="*/ 6794446 w 6794446"/>
              <a:gd name="connsiteY8" fmla="*/ 626717 h 5147997"/>
              <a:gd name="connsiteX9" fmla="*/ 5940759 w 6794446"/>
              <a:gd name="connsiteY9" fmla="*/ 1437427 h 5147997"/>
              <a:gd name="connsiteX10" fmla="*/ 5940759 w 6794446"/>
              <a:gd name="connsiteY10" fmla="*/ 4289980 h 5147997"/>
              <a:gd name="connsiteX11" fmla="*/ 5082742 w 6794446"/>
              <a:gd name="connsiteY11" fmla="*/ 5147997 h 5147997"/>
              <a:gd name="connsiteX12" fmla="*/ 4950633 w 6794446"/>
              <a:gd name="connsiteY12" fmla="*/ 5147997 h 5147997"/>
              <a:gd name="connsiteX13" fmla="*/ 3465443 w 6794446"/>
              <a:gd name="connsiteY13" fmla="*/ 5147997 h 5147997"/>
              <a:gd name="connsiteX14" fmla="*/ 3465443 w 6794446"/>
              <a:gd name="connsiteY14" fmla="*/ 5147997 h 5147997"/>
              <a:gd name="connsiteX15" fmla="*/ 858017 w 6794446"/>
              <a:gd name="connsiteY15" fmla="*/ 5147997 h 5147997"/>
              <a:gd name="connsiteX16" fmla="*/ 0 w 6794446"/>
              <a:gd name="connsiteY16" fmla="*/ 4289980 h 5147997"/>
              <a:gd name="connsiteX17" fmla="*/ 0 w 6794446"/>
              <a:gd name="connsiteY17" fmla="*/ 2144999 h 5147997"/>
              <a:gd name="connsiteX18" fmla="*/ 0 w 6794446"/>
              <a:gd name="connsiteY18" fmla="*/ 858000 h 5147997"/>
              <a:gd name="connsiteX19" fmla="*/ 0 w 6794446"/>
              <a:gd name="connsiteY19" fmla="*/ 858000 h 5147997"/>
              <a:gd name="connsiteX20" fmla="*/ 0 w 6794446"/>
              <a:gd name="connsiteY20" fmla="*/ 858017 h 5147997"/>
              <a:gd name="connsiteX0" fmla="*/ 0 w 6794446"/>
              <a:gd name="connsiteY0" fmla="*/ 858017 h 5147997"/>
              <a:gd name="connsiteX1" fmla="*/ 858017 w 6794446"/>
              <a:gd name="connsiteY1" fmla="*/ 0 h 5147997"/>
              <a:gd name="connsiteX2" fmla="*/ 3465443 w 6794446"/>
              <a:gd name="connsiteY2" fmla="*/ 0 h 5147997"/>
              <a:gd name="connsiteX3" fmla="*/ 3465443 w 6794446"/>
              <a:gd name="connsiteY3" fmla="*/ 0 h 5147997"/>
              <a:gd name="connsiteX4" fmla="*/ 4950633 w 6794446"/>
              <a:gd name="connsiteY4" fmla="*/ 0 h 5147997"/>
              <a:gd name="connsiteX5" fmla="*/ 5082742 w 6794446"/>
              <a:gd name="connsiteY5" fmla="*/ 0 h 5147997"/>
              <a:gd name="connsiteX6" fmla="*/ 5940759 w 6794446"/>
              <a:gd name="connsiteY6" fmla="*/ 858017 h 5147997"/>
              <a:gd name="connsiteX7" fmla="*/ 5940759 w 6794446"/>
              <a:gd name="connsiteY7" fmla="*/ 858000 h 5147997"/>
              <a:gd name="connsiteX8" fmla="*/ 6794446 w 6794446"/>
              <a:gd name="connsiteY8" fmla="*/ 626717 h 5147997"/>
              <a:gd name="connsiteX9" fmla="*/ 5951645 w 6794446"/>
              <a:gd name="connsiteY9" fmla="*/ 1121742 h 5147997"/>
              <a:gd name="connsiteX10" fmla="*/ 5940759 w 6794446"/>
              <a:gd name="connsiteY10" fmla="*/ 4289980 h 5147997"/>
              <a:gd name="connsiteX11" fmla="*/ 5082742 w 6794446"/>
              <a:gd name="connsiteY11" fmla="*/ 5147997 h 5147997"/>
              <a:gd name="connsiteX12" fmla="*/ 4950633 w 6794446"/>
              <a:gd name="connsiteY12" fmla="*/ 5147997 h 5147997"/>
              <a:gd name="connsiteX13" fmla="*/ 3465443 w 6794446"/>
              <a:gd name="connsiteY13" fmla="*/ 5147997 h 5147997"/>
              <a:gd name="connsiteX14" fmla="*/ 3465443 w 6794446"/>
              <a:gd name="connsiteY14" fmla="*/ 5147997 h 5147997"/>
              <a:gd name="connsiteX15" fmla="*/ 858017 w 6794446"/>
              <a:gd name="connsiteY15" fmla="*/ 5147997 h 5147997"/>
              <a:gd name="connsiteX16" fmla="*/ 0 w 6794446"/>
              <a:gd name="connsiteY16" fmla="*/ 4289980 h 5147997"/>
              <a:gd name="connsiteX17" fmla="*/ 0 w 6794446"/>
              <a:gd name="connsiteY17" fmla="*/ 2144999 h 5147997"/>
              <a:gd name="connsiteX18" fmla="*/ 0 w 6794446"/>
              <a:gd name="connsiteY18" fmla="*/ 858000 h 5147997"/>
              <a:gd name="connsiteX19" fmla="*/ 0 w 6794446"/>
              <a:gd name="connsiteY19" fmla="*/ 858000 h 5147997"/>
              <a:gd name="connsiteX20" fmla="*/ 0 w 6794446"/>
              <a:gd name="connsiteY20" fmla="*/ 858017 h 5147997"/>
              <a:gd name="connsiteX0" fmla="*/ 0 w 7205227"/>
              <a:gd name="connsiteY0" fmla="*/ 858017 h 5147997"/>
              <a:gd name="connsiteX1" fmla="*/ 858017 w 7205227"/>
              <a:gd name="connsiteY1" fmla="*/ 0 h 5147997"/>
              <a:gd name="connsiteX2" fmla="*/ 3465443 w 7205227"/>
              <a:gd name="connsiteY2" fmla="*/ 0 h 5147997"/>
              <a:gd name="connsiteX3" fmla="*/ 3465443 w 7205227"/>
              <a:gd name="connsiteY3" fmla="*/ 0 h 5147997"/>
              <a:gd name="connsiteX4" fmla="*/ 4950633 w 7205227"/>
              <a:gd name="connsiteY4" fmla="*/ 0 h 5147997"/>
              <a:gd name="connsiteX5" fmla="*/ 5082742 w 7205227"/>
              <a:gd name="connsiteY5" fmla="*/ 0 h 5147997"/>
              <a:gd name="connsiteX6" fmla="*/ 5940759 w 7205227"/>
              <a:gd name="connsiteY6" fmla="*/ 858017 h 5147997"/>
              <a:gd name="connsiteX7" fmla="*/ 5940759 w 7205227"/>
              <a:gd name="connsiteY7" fmla="*/ 858000 h 5147997"/>
              <a:gd name="connsiteX8" fmla="*/ 7205227 w 7205227"/>
              <a:gd name="connsiteY8" fmla="*/ 686026 h 5147997"/>
              <a:gd name="connsiteX9" fmla="*/ 5951645 w 7205227"/>
              <a:gd name="connsiteY9" fmla="*/ 1121742 h 5147997"/>
              <a:gd name="connsiteX10" fmla="*/ 5940759 w 7205227"/>
              <a:gd name="connsiteY10" fmla="*/ 4289980 h 5147997"/>
              <a:gd name="connsiteX11" fmla="*/ 5082742 w 7205227"/>
              <a:gd name="connsiteY11" fmla="*/ 5147997 h 5147997"/>
              <a:gd name="connsiteX12" fmla="*/ 4950633 w 7205227"/>
              <a:gd name="connsiteY12" fmla="*/ 5147997 h 5147997"/>
              <a:gd name="connsiteX13" fmla="*/ 3465443 w 7205227"/>
              <a:gd name="connsiteY13" fmla="*/ 5147997 h 5147997"/>
              <a:gd name="connsiteX14" fmla="*/ 3465443 w 7205227"/>
              <a:gd name="connsiteY14" fmla="*/ 5147997 h 5147997"/>
              <a:gd name="connsiteX15" fmla="*/ 858017 w 7205227"/>
              <a:gd name="connsiteY15" fmla="*/ 5147997 h 5147997"/>
              <a:gd name="connsiteX16" fmla="*/ 0 w 7205227"/>
              <a:gd name="connsiteY16" fmla="*/ 4289980 h 5147997"/>
              <a:gd name="connsiteX17" fmla="*/ 0 w 7205227"/>
              <a:gd name="connsiteY17" fmla="*/ 2144999 h 5147997"/>
              <a:gd name="connsiteX18" fmla="*/ 0 w 7205227"/>
              <a:gd name="connsiteY18" fmla="*/ 858000 h 5147997"/>
              <a:gd name="connsiteX19" fmla="*/ 0 w 7205227"/>
              <a:gd name="connsiteY19" fmla="*/ 858000 h 5147997"/>
              <a:gd name="connsiteX20" fmla="*/ 0 w 7205227"/>
              <a:gd name="connsiteY20" fmla="*/ 858017 h 5147997"/>
              <a:gd name="connsiteX0" fmla="*/ 0 w 7283471"/>
              <a:gd name="connsiteY0" fmla="*/ 858017 h 5147997"/>
              <a:gd name="connsiteX1" fmla="*/ 858017 w 7283471"/>
              <a:gd name="connsiteY1" fmla="*/ 0 h 5147997"/>
              <a:gd name="connsiteX2" fmla="*/ 3465443 w 7283471"/>
              <a:gd name="connsiteY2" fmla="*/ 0 h 5147997"/>
              <a:gd name="connsiteX3" fmla="*/ 3465443 w 7283471"/>
              <a:gd name="connsiteY3" fmla="*/ 0 h 5147997"/>
              <a:gd name="connsiteX4" fmla="*/ 4950633 w 7283471"/>
              <a:gd name="connsiteY4" fmla="*/ 0 h 5147997"/>
              <a:gd name="connsiteX5" fmla="*/ 5082742 w 7283471"/>
              <a:gd name="connsiteY5" fmla="*/ 0 h 5147997"/>
              <a:gd name="connsiteX6" fmla="*/ 5940759 w 7283471"/>
              <a:gd name="connsiteY6" fmla="*/ 858017 h 5147997"/>
              <a:gd name="connsiteX7" fmla="*/ 5940759 w 7283471"/>
              <a:gd name="connsiteY7" fmla="*/ 858000 h 5147997"/>
              <a:gd name="connsiteX8" fmla="*/ 7283471 w 7283471"/>
              <a:gd name="connsiteY8" fmla="*/ 656372 h 5147997"/>
              <a:gd name="connsiteX9" fmla="*/ 5951645 w 7283471"/>
              <a:gd name="connsiteY9" fmla="*/ 1121742 h 5147997"/>
              <a:gd name="connsiteX10" fmla="*/ 5940759 w 7283471"/>
              <a:gd name="connsiteY10" fmla="*/ 4289980 h 5147997"/>
              <a:gd name="connsiteX11" fmla="*/ 5082742 w 7283471"/>
              <a:gd name="connsiteY11" fmla="*/ 5147997 h 5147997"/>
              <a:gd name="connsiteX12" fmla="*/ 4950633 w 7283471"/>
              <a:gd name="connsiteY12" fmla="*/ 5147997 h 5147997"/>
              <a:gd name="connsiteX13" fmla="*/ 3465443 w 7283471"/>
              <a:gd name="connsiteY13" fmla="*/ 5147997 h 5147997"/>
              <a:gd name="connsiteX14" fmla="*/ 3465443 w 7283471"/>
              <a:gd name="connsiteY14" fmla="*/ 5147997 h 5147997"/>
              <a:gd name="connsiteX15" fmla="*/ 858017 w 7283471"/>
              <a:gd name="connsiteY15" fmla="*/ 5147997 h 5147997"/>
              <a:gd name="connsiteX16" fmla="*/ 0 w 7283471"/>
              <a:gd name="connsiteY16" fmla="*/ 4289980 h 5147997"/>
              <a:gd name="connsiteX17" fmla="*/ 0 w 7283471"/>
              <a:gd name="connsiteY17" fmla="*/ 2144999 h 5147997"/>
              <a:gd name="connsiteX18" fmla="*/ 0 w 7283471"/>
              <a:gd name="connsiteY18" fmla="*/ 858000 h 5147997"/>
              <a:gd name="connsiteX19" fmla="*/ 0 w 7283471"/>
              <a:gd name="connsiteY19" fmla="*/ 858000 h 5147997"/>
              <a:gd name="connsiteX20" fmla="*/ 0 w 7283471"/>
              <a:gd name="connsiteY20" fmla="*/ 858017 h 514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283471" h="5147997">
                <a:moveTo>
                  <a:pt x="0" y="858017"/>
                </a:moveTo>
                <a:cubicBezTo>
                  <a:pt x="0" y="384147"/>
                  <a:pt x="384147" y="0"/>
                  <a:pt x="858017" y="0"/>
                </a:cubicBezTo>
                <a:lnTo>
                  <a:pt x="3465443" y="0"/>
                </a:lnTo>
                <a:lnTo>
                  <a:pt x="3465443" y="0"/>
                </a:lnTo>
                <a:lnTo>
                  <a:pt x="4950633" y="0"/>
                </a:lnTo>
                <a:lnTo>
                  <a:pt x="5082742" y="0"/>
                </a:lnTo>
                <a:cubicBezTo>
                  <a:pt x="5556612" y="0"/>
                  <a:pt x="5940759" y="384147"/>
                  <a:pt x="5940759" y="858017"/>
                </a:cubicBezTo>
                <a:lnTo>
                  <a:pt x="5940759" y="858000"/>
                </a:lnTo>
                <a:lnTo>
                  <a:pt x="7283471" y="656372"/>
                </a:lnTo>
                <a:cubicBezTo>
                  <a:pt x="7002537" y="821380"/>
                  <a:pt x="6232579" y="956734"/>
                  <a:pt x="5951645" y="1121742"/>
                </a:cubicBezTo>
                <a:cubicBezTo>
                  <a:pt x="5948016" y="2177821"/>
                  <a:pt x="5944388" y="3233901"/>
                  <a:pt x="5940759" y="4289980"/>
                </a:cubicBezTo>
                <a:cubicBezTo>
                  <a:pt x="5940759" y="4763850"/>
                  <a:pt x="5556612" y="5147997"/>
                  <a:pt x="5082742" y="5147997"/>
                </a:cubicBezTo>
                <a:lnTo>
                  <a:pt x="4950633" y="5147997"/>
                </a:lnTo>
                <a:lnTo>
                  <a:pt x="3465443" y="5147997"/>
                </a:lnTo>
                <a:lnTo>
                  <a:pt x="3465443" y="5147997"/>
                </a:lnTo>
                <a:lnTo>
                  <a:pt x="858017" y="5147997"/>
                </a:lnTo>
                <a:cubicBezTo>
                  <a:pt x="384147" y="5147997"/>
                  <a:pt x="0" y="4763850"/>
                  <a:pt x="0" y="4289980"/>
                </a:cubicBezTo>
                <a:lnTo>
                  <a:pt x="0" y="2144999"/>
                </a:lnTo>
                <a:lnTo>
                  <a:pt x="0" y="858000"/>
                </a:lnTo>
                <a:lnTo>
                  <a:pt x="0" y="858000"/>
                </a:lnTo>
                <a:lnTo>
                  <a:pt x="0" y="8580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Flags in Register file :</a:t>
            </a:r>
            <a:endParaRPr lang="en-US" dirty="0"/>
          </a:p>
        </p:txBody>
      </p: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8496300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67001" y="1089025"/>
            <a:ext cx="2490788" cy="5487988"/>
            <a:chOff x="2917510" y="1088701"/>
            <a:chExt cx="2240280" cy="5488586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2937982" y="4247874"/>
              <a:ext cx="2174087" cy="36004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lIns="0" tIns="0" rIns="0" bIns="0" anchor="ctr" anchorCtr="1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IP</a:t>
              </a:r>
            </a:p>
          </p:txBody>
        </p:sp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2937983" y="1088701"/>
              <a:ext cx="2187898" cy="1440184"/>
              <a:chOff x="2037867" y="1088701"/>
              <a:chExt cx="2187898" cy="1440184"/>
            </a:xfrm>
          </p:grpSpPr>
          <p:sp>
            <p:nvSpPr>
              <p:cNvPr id="25" name="Rounded Rectangle 24"/>
              <p:cNvSpPr/>
              <p:nvPr/>
            </p:nvSpPr>
            <p:spPr bwMode="auto">
              <a:xfrm>
                <a:off x="3131816" y="1088701"/>
                <a:ext cx="1080138" cy="360046"/>
              </a:xfrm>
              <a:prstGeom prst="roundRect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AL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2037867" y="1088701"/>
                <a:ext cx="1080138" cy="360046"/>
              </a:xfrm>
              <a:prstGeom prst="roundRect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AH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 bwMode="auto">
              <a:xfrm>
                <a:off x="3131816" y="1448747"/>
                <a:ext cx="1080138" cy="360046"/>
              </a:xfrm>
              <a:prstGeom prst="roundRect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BL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2037867" y="1448747"/>
                <a:ext cx="1080138" cy="360046"/>
              </a:xfrm>
              <a:prstGeom prst="roundRect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BH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3145627" y="1808793"/>
                <a:ext cx="1080138" cy="360046"/>
              </a:xfrm>
              <a:prstGeom prst="roundRect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CL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>
                <a:off x="2051678" y="1808793"/>
                <a:ext cx="1080138" cy="360046"/>
              </a:xfrm>
              <a:prstGeom prst="roundRect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CH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3145627" y="2168839"/>
                <a:ext cx="1080138" cy="360046"/>
              </a:xfrm>
              <a:prstGeom prst="roundRect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DL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2051678" y="2168839"/>
                <a:ext cx="1080138" cy="360046"/>
              </a:xfrm>
              <a:prstGeom prst="roundRect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DH</a:t>
                </a:r>
              </a:p>
            </p:txBody>
          </p:sp>
        </p:grp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2958699" y="2621820"/>
              <a:ext cx="2174087" cy="720092"/>
              <a:chOff x="2058583" y="2708908"/>
              <a:chExt cx="2174087" cy="720092"/>
            </a:xfrm>
          </p:grpSpPr>
          <p:sp>
            <p:nvSpPr>
              <p:cNvPr id="50" name="Rounded Rectangle 49"/>
              <p:cNvSpPr/>
              <p:nvPr/>
            </p:nvSpPr>
            <p:spPr bwMode="auto">
              <a:xfrm>
                <a:off x="2058583" y="2708908"/>
                <a:ext cx="2174087" cy="360046"/>
              </a:xfrm>
              <a:prstGeom prst="round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SI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 bwMode="auto">
              <a:xfrm>
                <a:off x="2058583" y="3068954"/>
                <a:ext cx="2174087" cy="360046"/>
              </a:xfrm>
              <a:prstGeom prst="round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DI</a:t>
                </a:r>
              </a:p>
            </p:txBody>
          </p:sp>
        </p:grp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951794" y="3434847"/>
              <a:ext cx="2180992" cy="720092"/>
              <a:chOff x="2051678" y="3609023"/>
              <a:chExt cx="2180992" cy="720092"/>
            </a:xfrm>
          </p:grpSpPr>
          <p:sp>
            <p:nvSpPr>
              <p:cNvPr id="52" name="Rounded Rectangle 51"/>
              <p:cNvSpPr/>
              <p:nvPr/>
            </p:nvSpPr>
            <p:spPr bwMode="auto">
              <a:xfrm>
                <a:off x="2058583" y="3609023"/>
                <a:ext cx="2174087" cy="360046"/>
              </a:xfrm>
              <a:prstGeom prst="round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BP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 bwMode="auto">
              <a:xfrm>
                <a:off x="2051678" y="3969069"/>
                <a:ext cx="2174087" cy="360046"/>
              </a:xfrm>
              <a:prstGeom prst="round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SP</a:t>
                </a:r>
              </a:p>
            </p:txBody>
          </p:sp>
        </p:grpSp>
        <p:pic>
          <p:nvPicPr>
            <p:cNvPr id="16398" name="Picture 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17510" y="4645069"/>
              <a:ext cx="224028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951794" y="5137103"/>
              <a:ext cx="2174087" cy="1440184"/>
              <a:chOff x="2051678" y="5409253"/>
              <a:chExt cx="2174087" cy="1440184"/>
            </a:xfrm>
          </p:grpSpPr>
          <p:sp>
            <p:nvSpPr>
              <p:cNvPr id="72" name="Rounded Rectangle 71"/>
              <p:cNvSpPr/>
              <p:nvPr/>
            </p:nvSpPr>
            <p:spPr bwMode="auto">
              <a:xfrm>
                <a:off x="2051678" y="5409253"/>
                <a:ext cx="2174087" cy="360046"/>
              </a:xfrm>
              <a:prstGeom prst="roundRect">
                <a:avLst/>
              </a:prstGeom>
              <a:solidFill>
                <a:srgbClr val="66FF3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CS</a:t>
                </a:r>
              </a:p>
            </p:txBody>
          </p:sp>
          <p:sp>
            <p:nvSpPr>
              <p:cNvPr id="73" name="Rounded Rectangle 72"/>
              <p:cNvSpPr/>
              <p:nvPr/>
            </p:nvSpPr>
            <p:spPr bwMode="auto">
              <a:xfrm>
                <a:off x="2051678" y="5769299"/>
                <a:ext cx="2174087" cy="360046"/>
              </a:xfrm>
              <a:prstGeom prst="roundRect">
                <a:avLst/>
              </a:prstGeom>
              <a:solidFill>
                <a:srgbClr val="66FF3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DS</a:t>
                </a:r>
              </a:p>
            </p:txBody>
          </p:sp>
          <p:sp>
            <p:nvSpPr>
              <p:cNvPr id="74" name="Rounded Rectangle 73"/>
              <p:cNvSpPr/>
              <p:nvPr/>
            </p:nvSpPr>
            <p:spPr bwMode="auto">
              <a:xfrm>
                <a:off x="2051678" y="6129345"/>
                <a:ext cx="2174087" cy="360046"/>
              </a:xfrm>
              <a:prstGeom prst="roundRect">
                <a:avLst/>
              </a:prstGeom>
              <a:solidFill>
                <a:srgbClr val="66FF3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ES</a:t>
                </a:r>
              </a:p>
            </p:txBody>
          </p:sp>
          <p:sp>
            <p:nvSpPr>
              <p:cNvPr id="75" name="Rounded Rectangle 74"/>
              <p:cNvSpPr/>
              <p:nvPr/>
            </p:nvSpPr>
            <p:spPr bwMode="auto">
              <a:xfrm>
                <a:off x="2051678" y="6489391"/>
                <a:ext cx="2174087" cy="360046"/>
              </a:xfrm>
              <a:prstGeom prst="roundRect">
                <a:avLst/>
              </a:prstGeom>
              <a:solidFill>
                <a:srgbClr val="66FF3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SS</a:t>
                </a:r>
              </a:p>
            </p:txBody>
          </p:sp>
        </p:grpSp>
      </p:grpSp>
      <p:sp>
        <p:nvSpPr>
          <p:cNvPr id="9" name="Rounded Rectangular Callout 8"/>
          <p:cNvSpPr/>
          <p:nvPr/>
        </p:nvSpPr>
        <p:spPr bwMode="auto">
          <a:xfrm>
            <a:off x="6011863" y="2435225"/>
            <a:ext cx="1981200" cy="3962400"/>
          </a:xfrm>
          <a:custGeom>
            <a:avLst/>
            <a:gdLst>
              <a:gd name="connsiteX0" fmla="*/ 0 w 1980253"/>
              <a:gd name="connsiteY0" fmla="*/ 330049 h 3415397"/>
              <a:gd name="connsiteX1" fmla="*/ 330049 w 1980253"/>
              <a:gd name="connsiteY1" fmla="*/ 0 h 3415397"/>
              <a:gd name="connsiteX2" fmla="*/ 330042 w 1980253"/>
              <a:gd name="connsiteY2" fmla="*/ 0 h 3415397"/>
              <a:gd name="connsiteX3" fmla="*/ 826122 w 1980253"/>
              <a:gd name="connsiteY3" fmla="*/ -545951 h 3415397"/>
              <a:gd name="connsiteX4" fmla="*/ 825105 w 1980253"/>
              <a:gd name="connsiteY4" fmla="*/ 0 h 3415397"/>
              <a:gd name="connsiteX5" fmla="*/ 1650204 w 1980253"/>
              <a:gd name="connsiteY5" fmla="*/ 0 h 3415397"/>
              <a:gd name="connsiteX6" fmla="*/ 1980253 w 1980253"/>
              <a:gd name="connsiteY6" fmla="*/ 330049 h 3415397"/>
              <a:gd name="connsiteX7" fmla="*/ 1980253 w 1980253"/>
              <a:gd name="connsiteY7" fmla="*/ 569233 h 3415397"/>
              <a:gd name="connsiteX8" fmla="*/ 1980253 w 1980253"/>
              <a:gd name="connsiteY8" fmla="*/ 569233 h 3415397"/>
              <a:gd name="connsiteX9" fmla="*/ 1980253 w 1980253"/>
              <a:gd name="connsiteY9" fmla="*/ 1423082 h 3415397"/>
              <a:gd name="connsiteX10" fmla="*/ 1980253 w 1980253"/>
              <a:gd name="connsiteY10" fmla="*/ 3085348 h 3415397"/>
              <a:gd name="connsiteX11" fmla="*/ 1650204 w 1980253"/>
              <a:gd name="connsiteY11" fmla="*/ 3415397 h 3415397"/>
              <a:gd name="connsiteX12" fmla="*/ 825105 w 1980253"/>
              <a:gd name="connsiteY12" fmla="*/ 3415397 h 3415397"/>
              <a:gd name="connsiteX13" fmla="*/ 330042 w 1980253"/>
              <a:gd name="connsiteY13" fmla="*/ 3415397 h 3415397"/>
              <a:gd name="connsiteX14" fmla="*/ 330042 w 1980253"/>
              <a:gd name="connsiteY14" fmla="*/ 3415397 h 3415397"/>
              <a:gd name="connsiteX15" fmla="*/ 330049 w 1980253"/>
              <a:gd name="connsiteY15" fmla="*/ 3415397 h 3415397"/>
              <a:gd name="connsiteX16" fmla="*/ 0 w 1980253"/>
              <a:gd name="connsiteY16" fmla="*/ 3085348 h 3415397"/>
              <a:gd name="connsiteX17" fmla="*/ 0 w 1980253"/>
              <a:gd name="connsiteY17" fmla="*/ 1423082 h 3415397"/>
              <a:gd name="connsiteX18" fmla="*/ 0 w 1980253"/>
              <a:gd name="connsiteY18" fmla="*/ 569233 h 3415397"/>
              <a:gd name="connsiteX19" fmla="*/ 0 w 1980253"/>
              <a:gd name="connsiteY19" fmla="*/ 569233 h 3415397"/>
              <a:gd name="connsiteX20" fmla="*/ 0 w 1980253"/>
              <a:gd name="connsiteY20" fmla="*/ 330049 h 3415397"/>
              <a:gd name="connsiteX0" fmla="*/ 0 w 1980253"/>
              <a:gd name="connsiteY0" fmla="*/ 876000 h 3961348"/>
              <a:gd name="connsiteX1" fmla="*/ 330049 w 1980253"/>
              <a:gd name="connsiteY1" fmla="*/ 545951 h 3961348"/>
              <a:gd name="connsiteX2" fmla="*/ 330042 w 1980253"/>
              <a:gd name="connsiteY2" fmla="*/ 545951 h 3961348"/>
              <a:gd name="connsiteX3" fmla="*/ 826122 w 1980253"/>
              <a:gd name="connsiteY3" fmla="*/ 0 h 3961348"/>
              <a:gd name="connsiteX4" fmla="*/ 960758 w 1980253"/>
              <a:gd name="connsiteY4" fmla="*/ 545951 h 3961348"/>
              <a:gd name="connsiteX5" fmla="*/ 1650204 w 1980253"/>
              <a:gd name="connsiteY5" fmla="*/ 545951 h 3961348"/>
              <a:gd name="connsiteX6" fmla="*/ 1980253 w 1980253"/>
              <a:gd name="connsiteY6" fmla="*/ 876000 h 3961348"/>
              <a:gd name="connsiteX7" fmla="*/ 1980253 w 1980253"/>
              <a:gd name="connsiteY7" fmla="*/ 1115184 h 3961348"/>
              <a:gd name="connsiteX8" fmla="*/ 1980253 w 1980253"/>
              <a:gd name="connsiteY8" fmla="*/ 1115184 h 3961348"/>
              <a:gd name="connsiteX9" fmla="*/ 1980253 w 1980253"/>
              <a:gd name="connsiteY9" fmla="*/ 1969033 h 3961348"/>
              <a:gd name="connsiteX10" fmla="*/ 1980253 w 1980253"/>
              <a:gd name="connsiteY10" fmla="*/ 3631299 h 3961348"/>
              <a:gd name="connsiteX11" fmla="*/ 1650204 w 1980253"/>
              <a:gd name="connsiteY11" fmla="*/ 3961348 h 3961348"/>
              <a:gd name="connsiteX12" fmla="*/ 825105 w 1980253"/>
              <a:gd name="connsiteY12" fmla="*/ 3961348 h 3961348"/>
              <a:gd name="connsiteX13" fmla="*/ 330042 w 1980253"/>
              <a:gd name="connsiteY13" fmla="*/ 3961348 h 3961348"/>
              <a:gd name="connsiteX14" fmla="*/ 330042 w 1980253"/>
              <a:gd name="connsiteY14" fmla="*/ 3961348 h 3961348"/>
              <a:gd name="connsiteX15" fmla="*/ 330049 w 1980253"/>
              <a:gd name="connsiteY15" fmla="*/ 3961348 h 3961348"/>
              <a:gd name="connsiteX16" fmla="*/ 0 w 1980253"/>
              <a:gd name="connsiteY16" fmla="*/ 3631299 h 3961348"/>
              <a:gd name="connsiteX17" fmla="*/ 0 w 1980253"/>
              <a:gd name="connsiteY17" fmla="*/ 1969033 h 3961348"/>
              <a:gd name="connsiteX18" fmla="*/ 0 w 1980253"/>
              <a:gd name="connsiteY18" fmla="*/ 1115184 h 3961348"/>
              <a:gd name="connsiteX19" fmla="*/ 0 w 1980253"/>
              <a:gd name="connsiteY19" fmla="*/ 1115184 h 3961348"/>
              <a:gd name="connsiteX20" fmla="*/ 0 w 1980253"/>
              <a:gd name="connsiteY20" fmla="*/ 876000 h 3961348"/>
              <a:gd name="connsiteX0" fmla="*/ 0 w 1980253"/>
              <a:gd name="connsiteY0" fmla="*/ 876000 h 3961348"/>
              <a:gd name="connsiteX1" fmla="*/ 330049 w 1980253"/>
              <a:gd name="connsiteY1" fmla="*/ 545951 h 3961348"/>
              <a:gd name="connsiteX2" fmla="*/ 701831 w 1980253"/>
              <a:gd name="connsiteY2" fmla="*/ 545951 h 3961348"/>
              <a:gd name="connsiteX3" fmla="*/ 826122 w 1980253"/>
              <a:gd name="connsiteY3" fmla="*/ 0 h 3961348"/>
              <a:gd name="connsiteX4" fmla="*/ 960758 w 1980253"/>
              <a:gd name="connsiteY4" fmla="*/ 545951 h 3961348"/>
              <a:gd name="connsiteX5" fmla="*/ 1650204 w 1980253"/>
              <a:gd name="connsiteY5" fmla="*/ 545951 h 3961348"/>
              <a:gd name="connsiteX6" fmla="*/ 1980253 w 1980253"/>
              <a:gd name="connsiteY6" fmla="*/ 876000 h 3961348"/>
              <a:gd name="connsiteX7" fmla="*/ 1980253 w 1980253"/>
              <a:gd name="connsiteY7" fmla="*/ 1115184 h 3961348"/>
              <a:gd name="connsiteX8" fmla="*/ 1980253 w 1980253"/>
              <a:gd name="connsiteY8" fmla="*/ 1115184 h 3961348"/>
              <a:gd name="connsiteX9" fmla="*/ 1980253 w 1980253"/>
              <a:gd name="connsiteY9" fmla="*/ 1969033 h 3961348"/>
              <a:gd name="connsiteX10" fmla="*/ 1980253 w 1980253"/>
              <a:gd name="connsiteY10" fmla="*/ 3631299 h 3961348"/>
              <a:gd name="connsiteX11" fmla="*/ 1650204 w 1980253"/>
              <a:gd name="connsiteY11" fmla="*/ 3961348 h 3961348"/>
              <a:gd name="connsiteX12" fmla="*/ 825105 w 1980253"/>
              <a:gd name="connsiteY12" fmla="*/ 3961348 h 3961348"/>
              <a:gd name="connsiteX13" fmla="*/ 330042 w 1980253"/>
              <a:gd name="connsiteY13" fmla="*/ 3961348 h 3961348"/>
              <a:gd name="connsiteX14" fmla="*/ 330042 w 1980253"/>
              <a:gd name="connsiteY14" fmla="*/ 3961348 h 3961348"/>
              <a:gd name="connsiteX15" fmla="*/ 330049 w 1980253"/>
              <a:gd name="connsiteY15" fmla="*/ 3961348 h 3961348"/>
              <a:gd name="connsiteX16" fmla="*/ 0 w 1980253"/>
              <a:gd name="connsiteY16" fmla="*/ 3631299 h 3961348"/>
              <a:gd name="connsiteX17" fmla="*/ 0 w 1980253"/>
              <a:gd name="connsiteY17" fmla="*/ 1969033 h 3961348"/>
              <a:gd name="connsiteX18" fmla="*/ 0 w 1980253"/>
              <a:gd name="connsiteY18" fmla="*/ 1115184 h 3961348"/>
              <a:gd name="connsiteX19" fmla="*/ 0 w 1980253"/>
              <a:gd name="connsiteY19" fmla="*/ 1115184 h 3961348"/>
              <a:gd name="connsiteX20" fmla="*/ 0 w 1980253"/>
              <a:gd name="connsiteY20" fmla="*/ 876000 h 3961348"/>
              <a:gd name="connsiteX0" fmla="*/ 0 w 1980253"/>
              <a:gd name="connsiteY0" fmla="*/ 876000 h 3961348"/>
              <a:gd name="connsiteX1" fmla="*/ 330049 w 1980253"/>
              <a:gd name="connsiteY1" fmla="*/ 545951 h 3961348"/>
              <a:gd name="connsiteX2" fmla="*/ 701831 w 1980253"/>
              <a:gd name="connsiteY2" fmla="*/ 535903 h 3961348"/>
              <a:gd name="connsiteX3" fmla="*/ 826122 w 1980253"/>
              <a:gd name="connsiteY3" fmla="*/ 0 h 3961348"/>
              <a:gd name="connsiteX4" fmla="*/ 960758 w 1980253"/>
              <a:gd name="connsiteY4" fmla="*/ 545951 h 3961348"/>
              <a:gd name="connsiteX5" fmla="*/ 1650204 w 1980253"/>
              <a:gd name="connsiteY5" fmla="*/ 545951 h 3961348"/>
              <a:gd name="connsiteX6" fmla="*/ 1980253 w 1980253"/>
              <a:gd name="connsiteY6" fmla="*/ 876000 h 3961348"/>
              <a:gd name="connsiteX7" fmla="*/ 1980253 w 1980253"/>
              <a:gd name="connsiteY7" fmla="*/ 1115184 h 3961348"/>
              <a:gd name="connsiteX8" fmla="*/ 1980253 w 1980253"/>
              <a:gd name="connsiteY8" fmla="*/ 1115184 h 3961348"/>
              <a:gd name="connsiteX9" fmla="*/ 1980253 w 1980253"/>
              <a:gd name="connsiteY9" fmla="*/ 1969033 h 3961348"/>
              <a:gd name="connsiteX10" fmla="*/ 1980253 w 1980253"/>
              <a:gd name="connsiteY10" fmla="*/ 3631299 h 3961348"/>
              <a:gd name="connsiteX11" fmla="*/ 1650204 w 1980253"/>
              <a:gd name="connsiteY11" fmla="*/ 3961348 h 3961348"/>
              <a:gd name="connsiteX12" fmla="*/ 825105 w 1980253"/>
              <a:gd name="connsiteY12" fmla="*/ 3961348 h 3961348"/>
              <a:gd name="connsiteX13" fmla="*/ 330042 w 1980253"/>
              <a:gd name="connsiteY13" fmla="*/ 3961348 h 3961348"/>
              <a:gd name="connsiteX14" fmla="*/ 330042 w 1980253"/>
              <a:gd name="connsiteY14" fmla="*/ 3961348 h 3961348"/>
              <a:gd name="connsiteX15" fmla="*/ 330049 w 1980253"/>
              <a:gd name="connsiteY15" fmla="*/ 3961348 h 3961348"/>
              <a:gd name="connsiteX16" fmla="*/ 0 w 1980253"/>
              <a:gd name="connsiteY16" fmla="*/ 3631299 h 3961348"/>
              <a:gd name="connsiteX17" fmla="*/ 0 w 1980253"/>
              <a:gd name="connsiteY17" fmla="*/ 1969033 h 3961348"/>
              <a:gd name="connsiteX18" fmla="*/ 0 w 1980253"/>
              <a:gd name="connsiteY18" fmla="*/ 1115184 h 3961348"/>
              <a:gd name="connsiteX19" fmla="*/ 0 w 1980253"/>
              <a:gd name="connsiteY19" fmla="*/ 1115184 h 3961348"/>
              <a:gd name="connsiteX20" fmla="*/ 0 w 1980253"/>
              <a:gd name="connsiteY20" fmla="*/ 876000 h 3961348"/>
              <a:gd name="connsiteX0" fmla="*/ 0 w 1980253"/>
              <a:gd name="connsiteY0" fmla="*/ 876000 h 3961348"/>
              <a:gd name="connsiteX1" fmla="*/ 330049 w 1980253"/>
              <a:gd name="connsiteY1" fmla="*/ 545951 h 3961348"/>
              <a:gd name="connsiteX2" fmla="*/ 701831 w 1980253"/>
              <a:gd name="connsiteY2" fmla="*/ 545951 h 3961348"/>
              <a:gd name="connsiteX3" fmla="*/ 826122 w 1980253"/>
              <a:gd name="connsiteY3" fmla="*/ 0 h 3961348"/>
              <a:gd name="connsiteX4" fmla="*/ 960758 w 1980253"/>
              <a:gd name="connsiteY4" fmla="*/ 545951 h 3961348"/>
              <a:gd name="connsiteX5" fmla="*/ 1650204 w 1980253"/>
              <a:gd name="connsiteY5" fmla="*/ 545951 h 3961348"/>
              <a:gd name="connsiteX6" fmla="*/ 1980253 w 1980253"/>
              <a:gd name="connsiteY6" fmla="*/ 876000 h 3961348"/>
              <a:gd name="connsiteX7" fmla="*/ 1980253 w 1980253"/>
              <a:gd name="connsiteY7" fmla="*/ 1115184 h 3961348"/>
              <a:gd name="connsiteX8" fmla="*/ 1980253 w 1980253"/>
              <a:gd name="connsiteY8" fmla="*/ 1115184 h 3961348"/>
              <a:gd name="connsiteX9" fmla="*/ 1980253 w 1980253"/>
              <a:gd name="connsiteY9" fmla="*/ 1969033 h 3961348"/>
              <a:gd name="connsiteX10" fmla="*/ 1980253 w 1980253"/>
              <a:gd name="connsiteY10" fmla="*/ 3631299 h 3961348"/>
              <a:gd name="connsiteX11" fmla="*/ 1650204 w 1980253"/>
              <a:gd name="connsiteY11" fmla="*/ 3961348 h 3961348"/>
              <a:gd name="connsiteX12" fmla="*/ 825105 w 1980253"/>
              <a:gd name="connsiteY12" fmla="*/ 3961348 h 3961348"/>
              <a:gd name="connsiteX13" fmla="*/ 330042 w 1980253"/>
              <a:gd name="connsiteY13" fmla="*/ 3961348 h 3961348"/>
              <a:gd name="connsiteX14" fmla="*/ 330042 w 1980253"/>
              <a:gd name="connsiteY14" fmla="*/ 3961348 h 3961348"/>
              <a:gd name="connsiteX15" fmla="*/ 330049 w 1980253"/>
              <a:gd name="connsiteY15" fmla="*/ 3961348 h 3961348"/>
              <a:gd name="connsiteX16" fmla="*/ 0 w 1980253"/>
              <a:gd name="connsiteY16" fmla="*/ 3631299 h 3961348"/>
              <a:gd name="connsiteX17" fmla="*/ 0 w 1980253"/>
              <a:gd name="connsiteY17" fmla="*/ 1969033 h 3961348"/>
              <a:gd name="connsiteX18" fmla="*/ 0 w 1980253"/>
              <a:gd name="connsiteY18" fmla="*/ 1115184 h 3961348"/>
              <a:gd name="connsiteX19" fmla="*/ 0 w 1980253"/>
              <a:gd name="connsiteY19" fmla="*/ 1115184 h 3961348"/>
              <a:gd name="connsiteX20" fmla="*/ 0 w 1980253"/>
              <a:gd name="connsiteY20" fmla="*/ 876000 h 396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80253" h="3961348">
                <a:moveTo>
                  <a:pt x="0" y="876000"/>
                </a:moveTo>
                <a:cubicBezTo>
                  <a:pt x="0" y="693719"/>
                  <a:pt x="147768" y="545951"/>
                  <a:pt x="330049" y="545951"/>
                </a:cubicBezTo>
                <a:lnTo>
                  <a:pt x="701831" y="545951"/>
                </a:lnTo>
                <a:lnTo>
                  <a:pt x="826122" y="0"/>
                </a:lnTo>
                <a:lnTo>
                  <a:pt x="960758" y="545951"/>
                </a:lnTo>
                <a:lnTo>
                  <a:pt x="1650204" y="545951"/>
                </a:lnTo>
                <a:cubicBezTo>
                  <a:pt x="1832485" y="545951"/>
                  <a:pt x="1980253" y="693719"/>
                  <a:pt x="1980253" y="876000"/>
                </a:cubicBezTo>
                <a:lnTo>
                  <a:pt x="1980253" y="1115184"/>
                </a:lnTo>
                <a:lnTo>
                  <a:pt x="1980253" y="1115184"/>
                </a:lnTo>
                <a:lnTo>
                  <a:pt x="1980253" y="1969033"/>
                </a:lnTo>
                <a:lnTo>
                  <a:pt x="1980253" y="3631299"/>
                </a:lnTo>
                <a:cubicBezTo>
                  <a:pt x="1980253" y="3813580"/>
                  <a:pt x="1832485" y="3961348"/>
                  <a:pt x="1650204" y="3961348"/>
                </a:cubicBezTo>
                <a:lnTo>
                  <a:pt x="825105" y="3961348"/>
                </a:lnTo>
                <a:lnTo>
                  <a:pt x="330042" y="3961348"/>
                </a:lnTo>
                <a:lnTo>
                  <a:pt x="330042" y="3961348"/>
                </a:lnTo>
                <a:lnTo>
                  <a:pt x="330049" y="3961348"/>
                </a:lnTo>
                <a:cubicBezTo>
                  <a:pt x="147768" y="3961348"/>
                  <a:pt x="0" y="3813580"/>
                  <a:pt x="0" y="3631299"/>
                </a:cubicBezTo>
                <a:lnTo>
                  <a:pt x="0" y="1969033"/>
                </a:lnTo>
                <a:lnTo>
                  <a:pt x="0" y="1115184"/>
                </a:lnTo>
                <a:lnTo>
                  <a:pt x="0" y="1115184"/>
                </a:lnTo>
                <a:lnTo>
                  <a:pt x="0" y="87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rIns="0" bIns="0" anchor="ctr"/>
          <a:lstStyle/>
          <a:p>
            <a:pPr eaLnBrk="0" hangingPunct="0">
              <a:lnSpc>
                <a:spcPts val="12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lnSpc>
                <a:spcPts val="12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lnSpc>
                <a:spcPts val="12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ALU Operations:</a:t>
            </a:r>
          </a:p>
          <a:p>
            <a:pPr eaLnBrk="0" hangingPunct="0">
              <a:lnSpc>
                <a:spcPts val="12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ADD</a:t>
            </a:r>
          </a:p>
          <a:p>
            <a:pPr eaLnBrk="0" hangingPunct="0">
              <a:lnSpc>
                <a:spcPts val="12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SUB</a:t>
            </a:r>
          </a:p>
          <a:p>
            <a:pPr eaLnBrk="0" hangingPunct="0">
              <a:lnSpc>
                <a:spcPts val="12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MUL</a:t>
            </a:r>
          </a:p>
          <a:p>
            <a:pPr eaLnBrk="0" hangingPunct="0">
              <a:lnSpc>
                <a:spcPts val="12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DIV</a:t>
            </a:r>
          </a:p>
          <a:p>
            <a:pPr eaLnBrk="0" hangingPunct="0">
              <a:lnSpc>
                <a:spcPts val="12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INC</a:t>
            </a:r>
          </a:p>
          <a:p>
            <a:pPr eaLnBrk="0" hangingPunct="0">
              <a:lnSpc>
                <a:spcPts val="12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DEC</a:t>
            </a:r>
          </a:p>
          <a:p>
            <a:pPr eaLnBrk="0" hangingPunct="0">
              <a:lnSpc>
                <a:spcPts val="12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AND</a:t>
            </a:r>
          </a:p>
          <a:p>
            <a:pPr eaLnBrk="0" hangingPunct="0">
              <a:lnSpc>
                <a:spcPts val="12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OR</a:t>
            </a:r>
          </a:p>
          <a:p>
            <a:pPr eaLnBrk="0" hangingPunct="0">
              <a:lnSpc>
                <a:spcPts val="12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</a:t>
            </a:r>
          </a:p>
          <a:p>
            <a:pPr eaLnBrk="0" hangingPunct="0">
              <a:lnSpc>
                <a:spcPts val="12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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57200"/>
            <a:ext cx="31146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2227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57847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Status Flags</a:t>
            </a:r>
          </a:p>
          <a:p>
            <a:pPr lvl="1"/>
            <a:r>
              <a:rPr lang="en-US" dirty="0" smtClean="0"/>
              <a:t>Carry (CF)</a:t>
            </a:r>
          </a:p>
          <a:p>
            <a:pPr lvl="1"/>
            <a:r>
              <a:rPr lang="en-US" dirty="0" smtClean="0"/>
              <a:t>Overflow (OF)</a:t>
            </a:r>
          </a:p>
          <a:p>
            <a:pPr lvl="1"/>
            <a:r>
              <a:rPr lang="en-US" dirty="0" smtClean="0"/>
              <a:t>Sign (SF)</a:t>
            </a:r>
          </a:p>
          <a:p>
            <a:pPr lvl="1"/>
            <a:r>
              <a:rPr lang="en-US" dirty="0" smtClean="0"/>
              <a:t>Zero (ZF)</a:t>
            </a:r>
          </a:p>
          <a:p>
            <a:pPr lvl="1"/>
            <a:r>
              <a:rPr lang="en-US" dirty="0" smtClean="0"/>
              <a:t>Auxiliary Carry (AC)</a:t>
            </a:r>
          </a:p>
          <a:p>
            <a:pPr lvl="1"/>
            <a:r>
              <a:rPr lang="en-US" dirty="0" smtClean="0"/>
              <a:t>Parity (PF)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Control Flags</a:t>
            </a:r>
          </a:p>
          <a:p>
            <a:pPr lvl="1"/>
            <a:r>
              <a:rPr lang="en-US" dirty="0" smtClean="0"/>
              <a:t>Direction, Interrupt, etc.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209800"/>
            <a:ext cx="541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sz="4000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604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Arithmetic instructions : Assembly !!!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 &amp; DEC : Assembly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5720" y="533400"/>
            <a:ext cx="918972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858</Words>
  <Application>Microsoft Office PowerPoint</Application>
  <PresentationFormat>On-screen Show (4:3)</PresentationFormat>
  <Paragraphs>224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COA </vt:lpstr>
      <vt:lpstr>COA </vt:lpstr>
      <vt:lpstr>Book reading : Supplementary !!!</vt:lpstr>
      <vt:lpstr>Slide 4</vt:lpstr>
      <vt:lpstr>Flags in Register file :</vt:lpstr>
      <vt:lpstr>Flags</vt:lpstr>
      <vt:lpstr>Slide 7</vt:lpstr>
      <vt:lpstr>Arithmetic instructions : Assembly !!!</vt:lpstr>
      <vt:lpstr>INC &amp; DEC : Assembly</vt:lpstr>
      <vt:lpstr>Slide 10</vt:lpstr>
      <vt:lpstr>Assembling : Viewing Registers &amp; flags</vt:lpstr>
      <vt:lpstr>Zero &amp; sign flag : ZF,SF</vt:lpstr>
      <vt:lpstr>Carry Flag : CF</vt:lpstr>
      <vt:lpstr>Carry Flag : Caution !!!</vt:lpstr>
      <vt:lpstr>Overflow flag : OF</vt:lpstr>
      <vt:lpstr>Slide 16</vt:lpstr>
      <vt:lpstr>Intrinsic Data Types</vt:lpstr>
      <vt:lpstr>Data Definition Statement</vt:lpstr>
      <vt:lpstr>Slide 19</vt:lpstr>
      <vt:lpstr>Defining BYTE and SBYTE Data</vt:lpstr>
      <vt:lpstr>Defining Byte Arrays : Multiple Initializers</vt:lpstr>
      <vt:lpstr>Define Word (DW)</vt:lpstr>
      <vt:lpstr>Define Doubleword (DD)</vt:lpstr>
      <vt:lpstr>Defining Strings</vt:lpstr>
      <vt:lpstr>Using the DUP Operator</vt:lpstr>
      <vt:lpstr>Equal-Sign Directive</vt:lpstr>
      <vt:lpstr>Slide 27</vt:lpstr>
      <vt:lpstr>Slide 28</vt:lpstr>
      <vt:lpstr>Slide 29</vt:lpstr>
      <vt:lpstr>TYPE , LENGTH and SIZE Operators :</vt:lpstr>
      <vt:lpstr>Slide 31</vt:lpstr>
      <vt:lpstr>TYPE Operator :</vt:lpstr>
      <vt:lpstr>Slide 33</vt:lpstr>
      <vt:lpstr>Slide 34</vt:lpstr>
      <vt:lpstr>SIZEOF Operator :</vt:lpstr>
      <vt:lpstr>Indirect Operand :Addressing </vt:lpstr>
      <vt:lpstr>Slide 37</vt:lpstr>
      <vt:lpstr>Slide 38</vt:lpstr>
      <vt:lpstr>Based-Index Operands</vt:lpstr>
      <vt:lpstr>Base-Index: Example Code</vt:lpstr>
      <vt:lpstr>Slide 41</vt:lpstr>
      <vt:lpstr>Slide 42</vt:lpstr>
      <vt:lpstr>Slide 43</vt:lpstr>
      <vt:lpstr>Slide 44</vt:lpstr>
      <vt:lpstr>Slide 45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 </dc:title>
  <dc:creator>Waqas</dc:creator>
  <cp:lastModifiedBy>vick</cp:lastModifiedBy>
  <cp:revision>34</cp:revision>
  <dcterms:created xsi:type="dcterms:W3CDTF">2014-11-06T05:09:34Z</dcterms:created>
  <dcterms:modified xsi:type="dcterms:W3CDTF">2014-11-08T19:29:02Z</dcterms:modified>
</cp:coreProperties>
</file>