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4" r:id="rId4"/>
    <p:sldMasterId id="2147483709" r:id="rId5"/>
    <p:sldMasterId id="2147483714" r:id="rId6"/>
  </p:sldMasterIdLst>
  <p:notesMasterIdLst>
    <p:notesMasterId r:id="rId19"/>
  </p:notesMasterIdLst>
  <p:handoutMasterIdLst>
    <p:handoutMasterId r:id="rId20"/>
  </p:handoutMasterIdLst>
  <p:sldIdLst>
    <p:sldId id="375" r:id="rId7"/>
    <p:sldId id="346" r:id="rId8"/>
    <p:sldId id="347" r:id="rId9"/>
    <p:sldId id="292" r:id="rId10"/>
    <p:sldId id="348" r:id="rId11"/>
    <p:sldId id="374" r:id="rId12"/>
    <p:sldId id="381" r:id="rId13"/>
    <p:sldId id="377" r:id="rId14"/>
    <p:sldId id="378" r:id="rId15"/>
    <p:sldId id="379" r:id="rId16"/>
    <p:sldId id="349" r:id="rId17"/>
    <p:sldId id="3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9505-75FB-4DBF-83F9-0045A6759228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6F42-C9C4-4990-8242-3799354A6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666D-53AC-4F54-984E-B411395C9271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A17E-AF5B-49D5-86E7-7FC8B2E1C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9EBE3F-BD3D-4BBF-9E0D-CECBAC23EB9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b="0" smtClean="0">
              <a:solidFill>
                <a:schemeClr val="accent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1547813" y="260350"/>
            <a:ext cx="719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Princess Sumaya Univ.</a:t>
            </a:r>
            <a:b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Computer Engineering Dept.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10477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20038" y="6489700"/>
            <a:ext cx="10795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9568A72-7892-4835-84AF-A384BA235F72}" type="slidenum">
              <a:rPr lang="en-US" sz="1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defRPr/>
              </a:pPr>
              <a:t>‹#›</a:t>
            </a:fld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0"/>
          </p:nvPr>
        </p:nvSpPr>
        <p:spPr>
          <a:xfrm>
            <a:off x="57150" y="6478588"/>
            <a:ext cx="1157288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="1" i="1" kern="12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Lecture 1     3/21/2014</a:t>
            </a:r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0"/>
          </p:nvPr>
        </p:nvSpPr>
        <p:spPr>
          <a:xfrm>
            <a:off x="57150" y="6478588"/>
            <a:ext cx="1157288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="1" i="1" kern="12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Lecture 1     3/21/2014</a:t>
            </a:r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37"/>
          <p:cNvPicPr>
            <a:picLocks noChangeAspect="1" noChangeArrowheads="1" noCrop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98938" y="2889250"/>
            <a:ext cx="74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1547813" y="260350"/>
            <a:ext cx="719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Princess Sumaya Univ.</a:t>
            </a:r>
            <a:b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Computer Engineering Dept.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10477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20038" y="6489700"/>
            <a:ext cx="1079500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fld id="{D7AEE190-3C03-4182-8052-8787AC5A9126}" type="slidenum">
              <a:rPr lang="en-US" sz="1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t>‹#›</a:t>
            </a:fld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089025"/>
            <a:ext cx="82804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37"/>
          <p:cNvPicPr>
            <a:picLocks noChangeAspect="1" noChangeArrowheads="1" noCrop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98938" y="2889250"/>
            <a:ext cx="74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1547813" y="260350"/>
            <a:ext cx="719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Princess Sumaya Univ.</a:t>
            </a:r>
            <a:b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Computer Engineering Dept.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10477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20038" y="6489700"/>
            <a:ext cx="1079500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fld id="{D7AEE190-3C03-4182-8052-8787AC5A9126}" type="slidenum">
              <a:rPr lang="en-US" sz="1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t>‹#›</a:t>
            </a:fld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089025"/>
            <a:ext cx="82804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37"/>
          <p:cNvPicPr>
            <a:picLocks noChangeAspect="1" noChangeArrowheads="1" noCrop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98938" y="2889250"/>
            <a:ext cx="74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b="0" smtClean="0">
              <a:solidFill>
                <a:schemeClr val="accent1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547813" y="260350"/>
            <a:ext cx="719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Princess Sumaya Univ.</a:t>
            </a:r>
            <a:b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Computer Engineering Dept.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10477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20038" y="6489700"/>
            <a:ext cx="1079500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fld id="{B7066A0E-B5AD-4F51-BC9D-AF214A2AB4EB}" type="slidenum">
              <a:rPr lang="en-US" sz="1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t>‹#›</a:t>
            </a:fld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37"/>
          <p:cNvPicPr>
            <a:picLocks noChangeAspect="1" noChangeArrowheads="1" noCrop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98938" y="2889250"/>
            <a:ext cx="74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     3/21/2014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     3/21/2014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25450"/>
            <a:ext cx="7921625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971550" y="908050"/>
            <a:ext cx="792003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88913"/>
            <a:ext cx="5254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971550" y="188913"/>
            <a:ext cx="7921625" cy="193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400" b="0" i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Princess Sumaya University         22342 – Computer Org. &amp; Assembly Lang.        Computer Engineering Dept.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25450"/>
            <a:ext cx="7921625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971550" y="908050"/>
            <a:ext cx="792003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88913"/>
            <a:ext cx="5254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41" name="Text Box 13"/>
          <p:cNvSpPr txBox="1">
            <a:spLocks noChangeArrowheads="1"/>
          </p:cNvSpPr>
          <p:nvPr userDrawn="1"/>
        </p:nvSpPr>
        <p:spPr bwMode="auto">
          <a:xfrm>
            <a:off x="971550" y="188913"/>
            <a:ext cx="7921625" cy="193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sz="1400" b="0" i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Princess Sumaya University             22540 – Computer Arch. &amp; Org (2)               Computer Engineering Dept.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25450"/>
            <a:ext cx="7921625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971550" y="908050"/>
            <a:ext cx="792003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88913"/>
            <a:ext cx="5254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41" name="Text Box 13"/>
          <p:cNvSpPr txBox="1">
            <a:spLocks noChangeArrowheads="1"/>
          </p:cNvSpPr>
          <p:nvPr userDrawn="1"/>
        </p:nvSpPr>
        <p:spPr bwMode="auto">
          <a:xfrm>
            <a:off x="971550" y="188913"/>
            <a:ext cx="7921625" cy="193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sz="1400" b="0" i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Princess Sumaya University             22540 – Computer Arch. &amp; Org (2)               Computer Engineering Dept.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25450"/>
            <a:ext cx="7921625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971550" y="908050"/>
            <a:ext cx="792003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88913"/>
            <a:ext cx="5254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41" name="Text Box 13"/>
          <p:cNvSpPr txBox="1">
            <a:spLocks noChangeArrowheads="1"/>
          </p:cNvSpPr>
          <p:nvPr userDrawn="1"/>
        </p:nvSpPr>
        <p:spPr bwMode="auto">
          <a:xfrm>
            <a:off x="971550" y="188913"/>
            <a:ext cx="7921625" cy="193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sz="1400" b="0" i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Princess Sumaya University         22342 – Computer Org. &amp; Assembly Lang.        Computer Engineering Dept.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Week 03 : lecture 05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Computer Organization and Assembly Language </a:t>
            </a:r>
            <a:endParaRPr lang="en-US" sz="2800" b="1" u="sng" dirty="0"/>
          </a:p>
        </p:txBody>
      </p:sp>
      <p:pic>
        <p:nvPicPr>
          <p:cNvPr id="122882" name="Picture 2" descr="E:\UAAR-PMAS-CAR\slides_graphics\bismillah\bismillah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34290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362200" y="5486400"/>
            <a:ext cx="4572000" cy="838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Quiz 01 on Rescheduled class Friday 24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Oct I.A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609600"/>
            <a:ext cx="2809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0" y="609600"/>
            <a:ext cx="5940425" cy="5302250"/>
          </a:xfrm>
          <a:custGeom>
            <a:avLst/>
            <a:gdLst>
              <a:gd name="connsiteX0" fmla="*/ 0 w 5940759"/>
              <a:gd name="connsiteY0" fmla="*/ 858017 h 5147997"/>
              <a:gd name="connsiteX1" fmla="*/ 858017 w 5940759"/>
              <a:gd name="connsiteY1" fmla="*/ 0 h 5147997"/>
              <a:gd name="connsiteX2" fmla="*/ 3465443 w 5940759"/>
              <a:gd name="connsiteY2" fmla="*/ 0 h 5147997"/>
              <a:gd name="connsiteX3" fmla="*/ 3465443 w 5940759"/>
              <a:gd name="connsiteY3" fmla="*/ 0 h 5147997"/>
              <a:gd name="connsiteX4" fmla="*/ 4950633 w 5940759"/>
              <a:gd name="connsiteY4" fmla="*/ 0 h 5147997"/>
              <a:gd name="connsiteX5" fmla="*/ 5082742 w 5940759"/>
              <a:gd name="connsiteY5" fmla="*/ 0 h 5147997"/>
              <a:gd name="connsiteX6" fmla="*/ 5940759 w 5940759"/>
              <a:gd name="connsiteY6" fmla="*/ 858017 h 5147997"/>
              <a:gd name="connsiteX7" fmla="*/ 5940759 w 5940759"/>
              <a:gd name="connsiteY7" fmla="*/ 858000 h 5147997"/>
              <a:gd name="connsiteX8" fmla="*/ 6794446 w 5940759"/>
              <a:gd name="connsiteY8" fmla="*/ 626717 h 5147997"/>
              <a:gd name="connsiteX9" fmla="*/ 5940759 w 5940759"/>
              <a:gd name="connsiteY9" fmla="*/ 2144999 h 5147997"/>
              <a:gd name="connsiteX10" fmla="*/ 5940759 w 5940759"/>
              <a:gd name="connsiteY10" fmla="*/ 4289980 h 5147997"/>
              <a:gd name="connsiteX11" fmla="*/ 5082742 w 5940759"/>
              <a:gd name="connsiteY11" fmla="*/ 5147997 h 5147997"/>
              <a:gd name="connsiteX12" fmla="*/ 4950633 w 5940759"/>
              <a:gd name="connsiteY12" fmla="*/ 5147997 h 5147997"/>
              <a:gd name="connsiteX13" fmla="*/ 3465443 w 5940759"/>
              <a:gd name="connsiteY13" fmla="*/ 5147997 h 5147997"/>
              <a:gd name="connsiteX14" fmla="*/ 3465443 w 5940759"/>
              <a:gd name="connsiteY14" fmla="*/ 5147997 h 5147997"/>
              <a:gd name="connsiteX15" fmla="*/ 858017 w 5940759"/>
              <a:gd name="connsiteY15" fmla="*/ 5147997 h 5147997"/>
              <a:gd name="connsiteX16" fmla="*/ 0 w 5940759"/>
              <a:gd name="connsiteY16" fmla="*/ 4289980 h 5147997"/>
              <a:gd name="connsiteX17" fmla="*/ 0 w 5940759"/>
              <a:gd name="connsiteY17" fmla="*/ 2144999 h 5147997"/>
              <a:gd name="connsiteX18" fmla="*/ 0 w 5940759"/>
              <a:gd name="connsiteY18" fmla="*/ 858000 h 5147997"/>
              <a:gd name="connsiteX19" fmla="*/ 0 w 5940759"/>
              <a:gd name="connsiteY19" fmla="*/ 858000 h 5147997"/>
              <a:gd name="connsiteX20" fmla="*/ 0 w 5940759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40759 w 6794446"/>
              <a:gd name="connsiteY9" fmla="*/ 1437427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51645 w 6794446"/>
              <a:gd name="connsiteY9" fmla="*/ 1121742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4446" h="5147997">
                <a:moveTo>
                  <a:pt x="0" y="858017"/>
                </a:moveTo>
                <a:cubicBezTo>
                  <a:pt x="0" y="384147"/>
                  <a:pt x="384147" y="0"/>
                  <a:pt x="858017" y="0"/>
                </a:cubicBezTo>
                <a:lnTo>
                  <a:pt x="3465443" y="0"/>
                </a:lnTo>
                <a:lnTo>
                  <a:pt x="3465443" y="0"/>
                </a:lnTo>
                <a:lnTo>
                  <a:pt x="4950633" y="0"/>
                </a:lnTo>
                <a:lnTo>
                  <a:pt x="5082742" y="0"/>
                </a:lnTo>
                <a:cubicBezTo>
                  <a:pt x="5556612" y="0"/>
                  <a:pt x="5940759" y="384147"/>
                  <a:pt x="5940759" y="858017"/>
                </a:cubicBezTo>
                <a:lnTo>
                  <a:pt x="5940759" y="858000"/>
                </a:lnTo>
                <a:lnTo>
                  <a:pt x="6794446" y="626717"/>
                </a:lnTo>
                <a:lnTo>
                  <a:pt x="5951645" y="1121742"/>
                </a:lnTo>
                <a:cubicBezTo>
                  <a:pt x="5948016" y="2177821"/>
                  <a:pt x="5944388" y="3233901"/>
                  <a:pt x="5940759" y="4289980"/>
                </a:cubicBezTo>
                <a:cubicBezTo>
                  <a:pt x="5940759" y="4763850"/>
                  <a:pt x="5556612" y="5147997"/>
                  <a:pt x="5082742" y="5147997"/>
                </a:cubicBezTo>
                <a:lnTo>
                  <a:pt x="4950633" y="5147997"/>
                </a:lnTo>
                <a:lnTo>
                  <a:pt x="3465443" y="5147997"/>
                </a:lnTo>
                <a:lnTo>
                  <a:pt x="3465443" y="5147997"/>
                </a:lnTo>
                <a:lnTo>
                  <a:pt x="858017" y="5147997"/>
                </a:lnTo>
                <a:cubicBezTo>
                  <a:pt x="384147" y="5147997"/>
                  <a:pt x="0" y="4763850"/>
                  <a:pt x="0" y="4289980"/>
                </a:cubicBezTo>
                <a:lnTo>
                  <a:pt x="0" y="2144999"/>
                </a:lnTo>
                <a:lnTo>
                  <a:pt x="0" y="858000"/>
                </a:lnTo>
                <a:lnTo>
                  <a:pt x="0" y="858000"/>
                </a:lnTo>
                <a:lnTo>
                  <a:pt x="0" y="858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40075" y="1544638"/>
            <a:ext cx="2144713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 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16 Bits 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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18005" y="1861062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792163" y="1733550"/>
            <a:ext cx="19796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Code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18005" y="2640324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71525" y="2513013"/>
            <a:ext cx="197961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Data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18005" y="3456212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92163" y="3328988"/>
            <a:ext cx="197961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Extra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11100" y="4274979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4225" y="4146550"/>
            <a:ext cx="1981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Stack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purpose Registers 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4038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257425"/>
            <a:ext cx="32861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8" grpId="0"/>
      <p:bldP spid="33" grpId="0"/>
      <p:bldP spid="3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7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00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Instruction Format :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Instruction Format</a:t>
            </a:r>
          </a:p>
          <a:p>
            <a:pPr lvl="1"/>
            <a:r>
              <a:rPr lang="en-US" dirty="0" smtClean="0"/>
              <a:t>Mnemonic /abbreviation</a:t>
            </a:r>
          </a:p>
          <a:p>
            <a:pPr lvl="1"/>
            <a:r>
              <a:rPr lang="en-US" dirty="0" smtClean="0"/>
              <a:t>One or More Operands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Machine Code</a:t>
            </a:r>
          </a:p>
          <a:p>
            <a:pPr lvl="1"/>
            <a:r>
              <a:rPr lang="en-US" dirty="0" smtClean="0"/>
              <a:t>Binary form 1 , 0’s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105400" y="2514600"/>
            <a:ext cx="3563937" cy="705646"/>
            <a:chOff x="5257800" y="1142996"/>
            <a:chExt cx="3563937" cy="705646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257800" y="1142996"/>
              <a:ext cx="3563937" cy="704850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lIns="0" tIns="0" rIns="0" bIns="0" anchor="ctr"/>
            <a:lstStyle/>
            <a:p>
              <a:pPr eaLnBrk="0" hangingPunct="0"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/>
                <a:t>Mnemonic </a:t>
              </a:r>
              <a:r>
                <a:rPr lang="en-US" b="1" dirty="0" smtClean="0"/>
                <a:t>/</a:t>
              </a:r>
            </a:p>
            <a:p>
              <a:pPr eaLnBrk="0" hangingPunct="0"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 smtClean="0"/>
                <a:t>Abbreviation    </a:t>
              </a:r>
              <a:r>
                <a:rPr lang="en-US" dirty="0" smtClean="0"/>
                <a:t>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Operands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23" name="Straight Connector 3"/>
            <p:cNvCxnSpPr>
              <a:cxnSpLocks noChangeShapeType="1"/>
            </p:cNvCxnSpPr>
            <p:nvPr/>
          </p:nvCxnSpPr>
          <p:spPr bwMode="auto">
            <a:xfrm rot="5400000">
              <a:off x="6353177" y="1495425"/>
              <a:ext cx="70484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953000" y="4648200"/>
            <a:ext cx="3563937" cy="558800"/>
            <a:chOff x="4932363" y="2805653"/>
            <a:chExt cx="3563935" cy="558031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4932363" y="2805653"/>
              <a:ext cx="3563935" cy="553537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lIns="0" tIns="0" rIns="0" bIns="0" anchor="ctr"/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Opcode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Mode Operands</a:t>
              </a:r>
            </a:p>
          </p:txBody>
        </p:sp>
        <p:cxnSp>
          <p:nvCxnSpPr>
            <p:cNvPr id="17418" name="Straight Connector 31"/>
            <p:cNvCxnSpPr>
              <a:cxnSpLocks noChangeShapeType="1"/>
            </p:cNvCxnSpPr>
            <p:nvPr/>
          </p:nvCxnSpPr>
          <p:spPr bwMode="auto">
            <a:xfrm>
              <a:off x="6072461" y="2805653"/>
              <a:ext cx="0" cy="5535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19" name="Straight Connector 32"/>
            <p:cNvCxnSpPr>
              <a:cxnSpLocks noChangeShapeType="1"/>
            </p:cNvCxnSpPr>
            <p:nvPr/>
          </p:nvCxnSpPr>
          <p:spPr bwMode="auto">
            <a:xfrm>
              <a:off x="6890527" y="2810147"/>
              <a:ext cx="0" cy="5535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 eaLnBrk="1" hangingPunct="1"/>
            <a:r>
              <a:rPr lang="en-GB" dirty="0" smtClean="0"/>
              <a:t>Microprocessor Vs Microcontroller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47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What is a Microprocessor?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5257800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 is a Microcontroller?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22098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A </a:t>
            </a:r>
            <a:r>
              <a:rPr lang="en-GB" sz="2400" b="1" dirty="0" smtClean="0"/>
              <a:t>microprocessor </a:t>
            </a:r>
            <a:r>
              <a:rPr lang="en-GB" sz="2400" b="1" dirty="0"/>
              <a:t>is an electronic computers central processing unit (CPU) made from miniaturized transistors and other circuit elements on a single semiconductor integrated circuit (IC).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8600" y="37338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It performs arithmetic, logic and control operations. It contains a control unit, an arithmetic &amp; logic unit, registers and links to store data and connect to peripherals.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" y="56388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Dedicated to performing one task. Integrates the memory and other features of a microprocessor.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6290" y="381000"/>
            <a:ext cx="221771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9000" y="4495800"/>
            <a:ext cx="269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83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Microcomputer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505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Microprocessor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(CPU)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1371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Timing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914401" y="3048000"/>
            <a:ext cx="914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/>
          <p:cNvSpPr/>
          <p:nvPr/>
        </p:nvSpPr>
        <p:spPr>
          <a:xfrm>
            <a:off x="2057400" y="3886200"/>
            <a:ext cx="990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060700" y="3568700"/>
            <a:ext cx="10668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Bus Control logic</a:t>
            </a:r>
          </a:p>
        </p:txBody>
      </p:sp>
      <p:cxnSp>
        <p:nvCxnSpPr>
          <p:cNvPr id="12" name="Straight Connector 11"/>
          <p:cNvCxnSpPr>
            <a:stCxn id="6" idx="3"/>
          </p:cNvCxnSpPr>
          <p:nvPr/>
        </p:nvCxnSpPr>
        <p:spPr>
          <a:xfrm>
            <a:off x="2057400" y="2286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752600" y="3124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4114800" y="3962400"/>
            <a:ext cx="533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4724400" y="1968500"/>
            <a:ext cx="609600" cy="38100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724400" y="4114800"/>
            <a:ext cx="609600" cy="38100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334000" y="1752600"/>
            <a:ext cx="1066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Interface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6400800" y="2057400"/>
            <a:ext cx="914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315200" y="1804988"/>
            <a:ext cx="990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Memory Module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3886200"/>
            <a:ext cx="1066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Interface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6400800" y="4191000"/>
            <a:ext cx="914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315200" y="3962400"/>
            <a:ext cx="990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Mass Storage Device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724400" y="5727700"/>
            <a:ext cx="609600" cy="38100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334000" y="5486400"/>
            <a:ext cx="1066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Interface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6400800" y="5791200"/>
            <a:ext cx="914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315200" y="5562600"/>
            <a:ext cx="990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I/O Devices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8200" y="2057400"/>
            <a:ext cx="152400" cy="396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Microprocessor Architecture : Register file</a:t>
            </a:r>
            <a:endParaRPr lang="en-US" dirty="0"/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5562600" y="2308225"/>
            <a:ext cx="1308100" cy="333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/>
              <a:t>Address</a:t>
            </a:r>
          </a:p>
        </p:txBody>
      </p:sp>
      <p:sp>
        <p:nvSpPr>
          <p:cNvPr id="391196" name="Text Box 28"/>
          <p:cNvSpPr txBox="1">
            <a:spLocks noChangeArrowheads="1"/>
          </p:cNvSpPr>
          <p:nvPr/>
        </p:nvSpPr>
        <p:spPr bwMode="auto">
          <a:xfrm>
            <a:off x="5778500" y="4635500"/>
            <a:ext cx="898525" cy="333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/>
              <a:t>Data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6725" y="1449388"/>
            <a:ext cx="5005388" cy="4824412"/>
            <a:chOff x="466725" y="1449388"/>
            <a:chExt cx="5005388" cy="4824412"/>
          </a:xfrm>
        </p:grpSpPr>
        <p:sp>
          <p:nvSpPr>
            <p:cNvPr id="8202" name="AutoShape 21"/>
            <p:cNvSpPr>
              <a:spLocks noChangeArrowheads="1"/>
            </p:cNvSpPr>
            <p:nvPr/>
          </p:nvSpPr>
          <p:spPr bwMode="auto">
            <a:xfrm>
              <a:off x="611188" y="1582738"/>
              <a:ext cx="4727575" cy="4546600"/>
            </a:xfrm>
            <a:prstGeom prst="bevel">
              <a:avLst>
                <a:gd name="adj" fmla="val 12500"/>
              </a:avLst>
            </a:prstGeom>
            <a:solidFill>
              <a:srgbClr val="E6E6E6"/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471440" y="2325688"/>
              <a:ext cx="2964880" cy="2986087"/>
              <a:chOff x="882" y="1026"/>
              <a:chExt cx="3943" cy="2381"/>
            </a:xfrm>
          </p:grpSpPr>
          <p:sp>
            <p:nvSpPr>
              <p:cNvPr id="391177" name="AutoShape 9"/>
              <p:cNvSpPr>
                <a:spLocks noChangeArrowheads="1"/>
              </p:cNvSpPr>
              <p:nvPr/>
            </p:nvSpPr>
            <p:spPr bwMode="auto">
              <a:xfrm>
                <a:off x="882" y="1026"/>
                <a:ext cx="3944" cy="1020"/>
              </a:xfrm>
              <a:prstGeom prst="cube">
                <a:avLst>
                  <a:gd name="adj" fmla="val 8111"/>
                </a:avLst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Register File</a:t>
                </a:r>
              </a:p>
            </p:txBody>
          </p:sp>
          <p:sp>
            <p:nvSpPr>
              <p:cNvPr id="8312" name="AutoShape 11"/>
              <p:cNvSpPr>
                <a:spLocks noChangeArrowheads="1"/>
              </p:cNvSpPr>
              <p:nvPr/>
            </p:nvSpPr>
            <p:spPr bwMode="auto">
              <a:xfrm>
                <a:off x="2712" y="2054"/>
                <a:ext cx="340" cy="340"/>
              </a:xfrm>
              <a:prstGeom prst="upDownArrow">
                <a:avLst>
                  <a:gd name="adj1" fmla="val 41769"/>
                  <a:gd name="adj2" fmla="val 32060"/>
                </a:avLst>
              </a:prstGeom>
              <a:solidFill>
                <a:srgbClr val="FFFF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882" y="2387"/>
                <a:ext cx="3943" cy="1020"/>
                <a:chOff x="882" y="2387"/>
                <a:chExt cx="3943" cy="1020"/>
              </a:xfrm>
            </p:grpSpPr>
            <p:sp>
              <p:nvSpPr>
                <p:cNvPr id="8314" name="Freeform 13"/>
                <p:cNvSpPr>
                  <a:spLocks/>
                </p:cNvSpPr>
                <p:nvPr/>
              </p:nvSpPr>
              <p:spPr bwMode="auto">
                <a:xfrm>
                  <a:off x="882" y="2500"/>
                  <a:ext cx="3817" cy="907"/>
                </a:xfrm>
                <a:custGeom>
                  <a:avLst/>
                  <a:gdLst>
                    <a:gd name="T0" fmla="*/ 0 w 2041"/>
                    <a:gd name="T1" fmla="*/ 0 h 907"/>
                    <a:gd name="T2" fmla="*/ 5193 w 2041"/>
                    <a:gd name="T3" fmla="*/ 0 h 907"/>
                    <a:gd name="T4" fmla="*/ 6676 w 2041"/>
                    <a:gd name="T5" fmla="*/ 227 h 907"/>
                    <a:gd name="T6" fmla="*/ 8156 w 2041"/>
                    <a:gd name="T7" fmla="*/ 0 h 907"/>
                    <a:gd name="T8" fmla="*/ 13349 w 2041"/>
                    <a:gd name="T9" fmla="*/ 0 h 907"/>
                    <a:gd name="T10" fmla="*/ 8902 w 2041"/>
                    <a:gd name="T11" fmla="*/ 907 h 907"/>
                    <a:gd name="T12" fmla="*/ 4449 w 2041"/>
                    <a:gd name="T13" fmla="*/ 907 h 907"/>
                    <a:gd name="T14" fmla="*/ 0 w 2041"/>
                    <a:gd name="T15" fmla="*/ 0 h 90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1" h="907">
                      <a:moveTo>
                        <a:pt x="0" y="0"/>
                      </a:moveTo>
                      <a:lnTo>
                        <a:pt x="794" y="0"/>
                      </a:lnTo>
                      <a:lnTo>
                        <a:pt x="1021" y="227"/>
                      </a:lnTo>
                      <a:lnTo>
                        <a:pt x="1247" y="0"/>
                      </a:lnTo>
                      <a:lnTo>
                        <a:pt x="2041" y="0"/>
                      </a:lnTo>
                      <a:lnTo>
                        <a:pt x="1361" y="907"/>
                      </a:lnTo>
                      <a:lnTo>
                        <a:pt x="680" y="9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15" name="Freeform 15"/>
                <p:cNvSpPr>
                  <a:spLocks/>
                </p:cNvSpPr>
                <p:nvPr/>
              </p:nvSpPr>
              <p:spPr bwMode="auto">
                <a:xfrm>
                  <a:off x="3211" y="2390"/>
                  <a:ext cx="1614" cy="107"/>
                </a:xfrm>
                <a:custGeom>
                  <a:avLst/>
                  <a:gdLst>
                    <a:gd name="T0" fmla="*/ 0 w 10000"/>
                    <a:gd name="T1" fmla="*/ 0 h 9486"/>
                    <a:gd name="T2" fmla="*/ 4 w 10000"/>
                    <a:gd name="T3" fmla="*/ 0 h 9486"/>
                    <a:gd name="T4" fmla="*/ 42 w 10000"/>
                    <a:gd name="T5" fmla="*/ 0 h 9486"/>
                    <a:gd name="T6" fmla="*/ 39 w 10000"/>
                    <a:gd name="T7" fmla="*/ 0 h 9486"/>
                    <a:gd name="T8" fmla="*/ 0 w 10000"/>
                    <a:gd name="T9" fmla="*/ 0 h 9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000" h="9486">
                      <a:moveTo>
                        <a:pt x="0" y="9486"/>
                      </a:moveTo>
                      <a:lnTo>
                        <a:pt x="903" y="2"/>
                      </a:lnTo>
                      <a:lnTo>
                        <a:pt x="10000" y="0"/>
                      </a:lnTo>
                      <a:cubicBezTo>
                        <a:pt x="9659" y="3505"/>
                        <a:pt x="9559" y="5981"/>
                        <a:pt x="9218" y="9486"/>
                      </a:cubicBezTo>
                      <a:lnTo>
                        <a:pt x="0" y="948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16" name="Freeform 16"/>
                <p:cNvSpPr>
                  <a:spLocks/>
                </p:cNvSpPr>
                <p:nvPr/>
              </p:nvSpPr>
              <p:spPr bwMode="auto">
                <a:xfrm>
                  <a:off x="2378" y="2387"/>
                  <a:ext cx="563" cy="340"/>
                </a:xfrm>
                <a:custGeom>
                  <a:avLst/>
                  <a:gdLst>
                    <a:gd name="T0" fmla="*/ 0 w 10087"/>
                    <a:gd name="T1" fmla="*/ 0 h 10356"/>
                    <a:gd name="T2" fmla="*/ 0 w 10087"/>
                    <a:gd name="T3" fmla="*/ 0 h 10356"/>
                    <a:gd name="T4" fmla="*/ 2 w 10087"/>
                    <a:gd name="T5" fmla="*/ 0 h 10356"/>
                    <a:gd name="T6" fmla="*/ 1 w 10087"/>
                    <a:gd name="T7" fmla="*/ 0 h 10356"/>
                    <a:gd name="T8" fmla="*/ 0 w 10087"/>
                    <a:gd name="T9" fmla="*/ 0 h 103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087" h="10356">
                      <a:moveTo>
                        <a:pt x="0" y="3354"/>
                      </a:moveTo>
                      <a:lnTo>
                        <a:pt x="2370" y="0"/>
                      </a:lnTo>
                      <a:lnTo>
                        <a:pt x="10087" y="7624"/>
                      </a:lnTo>
                      <a:lnTo>
                        <a:pt x="7194" y="10356"/>
                      </a:lnTo>
                      <a:lnTo>
                        <a:pt x="0" y="335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11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70" y="2840"/>
                  <a:ext cx="1317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bg1"/>
                    </a:buClr>
                    <a:buFont typeface="Arial" charset="0"/>
                    <a:buNone/>
                    <a:defRPr/>
                  </a:pPr>
                  <a:r>
                    <a:rPr lang="en-US" sz="2800" dirty="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ALU</a:t>
                  </a:r>
                  <a:endParaRPr lang="en-US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318" name="Freeform 15"/>
                <p:cNvSpPr>
                  <a:spLocks/>
                </p:cNvSpPr>
                <p:nvPr/>
              </p:nvSpPr>
              <p:spPr bwMode="auto">
                <a:xfrm>
                  <a:off x="882" y="2387"/>
                  <a:ext cx="1634" cy="107"/>
                </a:xfrm>
                <a:custGeom>
                  <a:avLst/>
                  <a:gdLst>
                    <a:gd name="T0" fmla="*/ 0 w 10121"/>
                    <a:gd name="T1" fmla="*/ 0 h 10000"/>
                    <a:gd name="T2" fmla="*/ 4 w 10121"/>
                    <a:gd name="T3" fmla="*/ 0 h 10000"/>
                    <a:gd name="T4" fmla="*/ 43 w 10121"/>
                    <a:gd name="T5" fmla="*/ 0 h 10000"/>
                    <a:gd name="T6" fmla="*/ 39 w 10121"/>
                    <a:gd name="T7" fmla="*/ 0 h 10000"/>
                    <a:gd name="T8" fmla="*/ 0 w 10121"/>
                    <a:gd name="T9" fmla="*/ 0 h 1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21" h="10000">
                      <a:moveTo>
                        <a:pt x="0" y="10000"/>
                      </a:moveTo>
                      <a:lnTo>
                        <a:pt x="903" y="2"/>
                      </a:lnTo>
                      <a:lnTo>
                        <a:pt x="10121" y="0"/>
                      </a:lnTo>
                      <a:cubicBezTo>
                        <a:pt x="9780" y="3695"/>
                        <a:pt x="9559" y="6305"/>
                        <a:pt x="9218" y="10000"/>
                      </a:cubicBez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204" name="Text Box 23"/>
            <p:cNvSpPr txBox="1">
              <a:spLocks noChangeArrowheads="1"/>
            </p:cNvSpPr>
            <p:nvPr/>
          </p:nvSpPr>
          <p:spPr bwMode="auto">
            <a:xfrm>
              <a:off x="1714500" y="1695450"/>
              <a:ext cx="2339975" cy="3286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2400"/>
                <a:t>Microprocessor</a:t>
              </a:r>
            </a:p>
          </p:txBody>
        </p:sp>
        <p:grpSp>
          <p:nvGrpSpPr>
            <p:cNvPr id="5" name="Group 151"/>
            <p:cNvGrpSpPr>
              <a:grpSpLocks/>
            </p:cNvGrpSpPr>
            <p:nvPr/>
          </p:nvGrpSpPr>
          <p:grpSpPr bwMode="auto">
            <a:xfrm>
              <a:off x="682625" y="1449388"/>
              <a:ext cx="4556125" cy="144462"/>
              <a:chOff x="498" y="913"/>
              <a:chExt cx="2870" cy="91"/>
            </a:xfrm>
          </p:grpSpPr>
          <p:sp>
            <p:nvSpPr>
              <p:cNvPr id="8285" name="Rectangle 41"/>
              <p:cNvSpPr>
                <a:spLocks noChangeArrowheads="1"/>
              </p:cNvSpPr>
              <p:nvPr/>
            </p:nvSpPr>
            <p:spPr bwMode="auto">
              <a:xfrm>
                <a:off x="498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6" name="Rectangle 42"/>
              <p:cNvSpPr>
                <a:spLocks noChangeArrowheads="1"/>
              </p:cNvSpPr>
              <p:nvPr/>
            </p:nvSpPr>
            <p:spPr bwMode="auto">
              <a:xfrm>
                <a:off x="611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7" name="Rectangle 43"/>
              <p:cNvSpPr>
                <a:spLocks noChangeArrowheads="1"/>
              </p:cNvSpPr>
              <p:nvPr/>
            </p:nvSpPr>
            <p:spPr bwMode="auto">
              <a:xfrm>
                <a:off x="724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8" name="Rectangle 44"/>
              <p:cNvSpPr>
                <a:spLocks noChangeArrowheads="1"/>
              </p:cNvSpPr>
              <p:nvPr/>
            </p:nvSpPr>
            <p:spPr bwMode="auto">
              <a:xfrm>
                <a:off x="837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9" name="Rectangle 45"/>
              <p:cNvSpPr>
                <a:spLocks noChangeArrowheads="1"/>
              </p:cNvSpPr>
              <p:nvPr/>
            </p:nvSpPr>
            <p:spPr bwMode="auto">
              <a:xfrm>
                <a:off x="950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0" name="Rectangle 46"/>
              <p:cNvSpPr>
                <a:spLocks noChangeArrowheads="1"/>
              </p:cNvSpPr>
              <p:nvPr/>
            </p:nvSpPr>
            <p:spPr bwMode="auto">
              <a:xfrm>
                <a:off x="1063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1" name="Rectangle 47"/>
              <p:cNvSpPr>
                <a:spLocks noChangeArrowheads="1"/>
              </p:cNvSpPr>
              <p:nvPr/>
            </p:nvSpPr>
            <p:spPr bwMode="auto">
              <a:xfrm>
                <a:off x="1176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2" name="Rectangle 48"/>
              <p:cNvSpPr>
                <a:spLocks noChangeArrowheads="1"/>
              </p:cNvSpPr>
              <p:nvPr/>
            </p:nvSpPr>
            <p:spPr bwMode="auto">
              <a:xfrm>
                <a:off x="1289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3" name="Rectangle 49"/>
              <p:cNvSpPr>
                <a:spLocks noChangeArrowheads="1"/>
              </p:cNvSpPr>
              <p:nvPr/>
            </p:nvSpPr>
            <p:spPr bwMode="auto">
              <a:xfrm>
                <a:off x="1402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4" name="Rectangle 50"/>
              <p:cNvSpPr>
                <a:spLocks noChangeArrowheads="1"/>
              </p:cNvSpPr>
              <p:nvPr/>
            </p:nvSpPr>
            <p:spPr bwMode="auto">
              <a:xfrm>
                <a:off x="1515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5" name="Rectangle 51"/>
              <p:cNvSpPr>
                <a:spLocks noChangeArrowheads="1"/>
              </p:cNvSpPr>
              <p:nvPr/>
            </p:nvSpPr>
            <p:spPr bwMode="auto">
              <a:xfrm>
                <a:off x="1628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6" name="Rectangle 52"/>
              <p:cNvSpPr>
                <a:spLocks noChangeArrowheads="1"/>
              </p:cNvSpPr>
              <p:nvPr/>
            </p:nvSpPr>
            <p:spPr bwMode="auto">
              <a:xfrm>
                <a:off x="1741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7" name="Rectangle 53"/>
              <p:cNvSpPr>
                <a:spLocks noChangeArrowheads="1"/>
              </p:cNvSpPr>
              <p:nvPr/>
            </p:nvSpPr>
            <p:spPr bwMode="auto">
              <a:xfrm>
                <a:off x="1854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8" name="Rectangle 54"/>
              <p:cNvSpPr>
                <a:spLocks noChangeArrowheads="1"/>
              </p:cNvSpPr>
              <p:nvPr/>
            </p:nvSpPr>
            <p:spPr bwMode="auto">
              <a:xfrm>
                <a:off x="1967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99" name="Rectangle 55"/>
              <p:cNvSpPr>
                <a:spLocks noChangeArrowheads="1"/>
              </p:cNvSpPr>
              <p:nvPr/>
            </p:nvSpPr>
            <p:spPr bwMode="auto">
              <a:xfrm>
                <a:off x="2080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0" name="Rectangle 56"/>
              <p:cNvSpPr>
                <a:spLocks noChangeArrowheads="1"/>
              </p:cNvSpPr>
              <p:nvPr/>
            </p:nvSpPr>
            <p:spPr bwMode="auto">
              <a:xfrm>
                <a:off x="2193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1" name="Rectangle 57"/>
              <p:cNvSpPr>
                <a:spLocks noChangeArrowheads="1"/>
              </p:cNvSpPr>
              <p:nvPr/>
            </p:nvSpPr>
            <p:spPr bwMode="auto">
              <a:xfrm>
                <a:off x="2306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2" name="Rectangle 58"/>
              <p:cNvSpPr>
                <a:spLocks noChangeArrowheads="1"/>
              </p:cNvSpPr>
              <p:nvPr/>
            </p:nvSpPr>
            <p:spPr bwMode="auto">
              <a:xfrm>
                <a:off x="2419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3" name="Rectangle 59"/>
              <p:cNvSpPr>
                <a:spLocks noChangeArrowheads="1"/>
              </p:cNvSpPr>
              <p:nvPr/>
            </p:nvSpPr>
            <p:spPr bwMode="auto">
              <a:xfrm>
                <a:off x="2532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4" name="Rectangle 60"/>
              <p:cNvSpPr>
                <a:spLocks noChangeArrowheads="1"/>
              </p:cNvSpPr>
              <p:nvPr/>
            </p:nvSpPr>
            <p:spPr bwMode="auto">
              <a:xfrm>
                <a:off x="2645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5" name="Rectangle 61"/>
              <p:cNvSpPr>
                <a:spLocks noChangeArrowheads="1"/>
              </p:cNvSpPr>
              <p:nvPr/>
            </p:nvSpPr>
            <p:spPr bwMode="auto">
              <a:xfrm>
                <a:off x="2758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6" name="Rectangle 62"/>
              <p:cNvSpPr>
                <a:spLocks noChangeArrowheads="1"/>
              </p:cNvSpPr>
              <p:nvPr/>
            </p:nvSpPr>
            <p:spPr bwMode="auto">
              <a:xfrm>
                <a:off x="2871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7" name="Rectangle 63"/>
              <p:cNvSpPr>
                <a:spLocks noChangeArrowheads="1"/>
              </p:cNvSpPr>
              <p:nvPr/>
            </p:nvSpPr>
            <p:spPr bwMode="auto">
              <a:xfrm>
                <a:off x="2984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8" name="Rectangle 64"/>
              <p:cNvSpPr>
                <a:spLocks noChangeArrowheads="1"/>
              </p:cNvSpPr>
              <p:nvPr/>
            </p:nvSpPr>
            <p:spPr bwMode="auto">
              <a:xfrm>
                <a:off x="3097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09" name="Rectangle 65"/>
              <p:cNvSpPr>
                <a:spLocks noChangeArrowheads="1"/>
              </p:cNvSpPr>
              <p:nvPr/>
            </p:nvSpPr>
            <p:spPr bwMode="auto">
              <a:xfrm>
                <a:off x="3210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310" name="Rectangle 66"/>
              <p:cNvSpPr>
                <a:spLocks noChangeArrowheads="1"/>
              </p:cNvSpPr>
              <p:nvPr/>
            </p:nvSpPr>
            <p:spPr bwMode="auto">
              <a:xfrm>
                <a:off x="3323" y="91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</p:grp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668338" y="6129338"/>
              <a:ext cx="4556125" cy="144462"/>
              <a:chOff x="498" y="3861"/>
              <a:chExt cx="2870" cy="91"/>
            </a:xfrm>
          </p:grpSpPr>
          <p:sp>
            <p:nvSpPr>
              <p:cNvPr id="8259" name="Rectangle 70"/>
              <p:cNvSpPr>
                <a:spLocks noChangeArrowheads="1"/>
              </p:cNvSpPr>
              <p:nvPr/>
            </p:nvSpPr>
            <p:spPr bwMode="auto">
              <a:xfrm>
                <a:off x="498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0" name="Rectangle 71"/>
              <p:cNvSpPr>
                <a:spLocks noChangeArrowheads="1"/>
              </p:cNvSpPr>
              <p:nvPr/>
            </p:nvSpPr>
            <p:spPr bwMode="auto">
              <a:xfrm>
                <a:off x="611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1" name="Rectangle 72"/>
              <p:cNvSpPr>
                <a:spLocks noChangeArrowheads="1"/>
              </p:cNvSpPr>
              <p:nvPr/>
            </p:nvSpPr>
            <p:spPr bwMode="auto">
              <a:xfrm>
                <a:off x="724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2" name="Rectangle 73"/>
              <p:cNvSpPr>
                <a:spLocks noChangeArrowheads="1"/>
              </p:cNvSpPr>
              <p:nvPr/>
            </p:nvSpPr>
            <p:spPr bwMode="auto">
              <a:xfrm>
                <a:off x="837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3" name="Rectangle 74"/>
              <p:cNvSpPr>
                <a:spLocks noChangeArrowheads="1"/>
              </p:cNvSpPr>
              <p:nvPr/>
            </p:nvSpPr>
            <p:spPr bwMode="auto">
              <a:xfrm>
                <a:off x="950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4" name="Rectangle 75"/>
              <p:cNvSpPr>
                <a:spLocks noChangeArrowheads="1"/>
              </p:cNvSpPr>
              <p:nvPr/>
            </p:nvSpPr>
            <p:spPr bwMode="auto">
              <a:xfrm>
                <a:off x="1063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5" name="Rectangle 76"/>
              <p:cNvSpPr>
                <a:spLocks noChangeArrowheads="1"/>
              </p:cNvSpPr>
              <p:nvPr/>
            </p:nvSpPr>
            <p:spPr bwMode="auto">
              <a:xfrm>
                <a:off x="1176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6" name="Rectangle 77"/>
              <p:cNvSpPr>
                <a:spLocks noChangeArrowheads="1"/>
              </p:cNvSpPr>
              <p:nvPr/>
            </p:nvSpPr>
            <p:spPr bwMode="auto">
              <a:xfrm>
                <a:off x="1289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7" name="Rectangle 78"/>
              <p:cNvSpPr>
                <a:spLocks noChangeArrowheads="1"/>
              </p:cNvSpPr>
              <p:nvPr/>
            </p:nvSpPr>
            <p:spPr bwMode="auto">
              <a:xfrm>
                <a:off x="1402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8" name="Rectangle 79"/>
              <p:cNvSpPr>
                <a:spLocks noChangeArrowheads="1"/>
              </p:cNvSpPr>
              <p:nvPr/>
            </p:nvSpPr>
            <p:spPr bwMode="auto">
              <a:xfrm>
                <a:off x="1515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69" name="Rectangle 80"/>
              <p:cNvSpPr>
                <a:spLocks noChangeArrowheads="1"/>
              </p:cNvSpPr>
              <p:nvPr/>
            </p:nvSpPr>
            <p:spPr bwMode="auto">
              <a:xfrm>
                <a:off x="1628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0" name="Rectangle 81"/>
              <p:cNvSpPr>
                <a:spLocks noChangeArrowheads="1"/>
              </p:cNvSpPr>
              <p:nvPr/>
            </p:nvSpPr>
            <p:spPr bwMode="auto">
              <a:xfrm>
                <a:off x="1741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1" name="Rectangle 82"/>
              <p:cNvSpPr>
                <a:spLocks noChangeArrowheads="1"/>
              </p:cNvSpPr>
              <p:nvPr/>
            </p:nvSpPr>
            <p:spPr bwMode="auto">
              <a:xfrm>
                <a:off x="1854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2" name="Rectangle 83"/>
              <p:cNvSpPr>
                <a:spLocks noChangeArrowheads="1"/>
              </p:cNvSpPr>
              <p:nvPr/>
            </p:nvSpPr>
            <p:spPr bwMode="auto">
              <a:xfrm>
                <a:off x="1967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3" name="Rectangle 84"/>
              <p:cNvSpPr>
                <a:spLocks noChangeArrowheads="1"/>
              </p:cNvSpPr>
              <p:nvPr/>
            </p:nvSpPr>
            <p:spPr bwMode="auto">
              <a:xfrm>
                <a:off x="2080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4" name="Rectangle 85"/>
              <p:cNvSpPr>
                <a:spLocks noChangeArrowheads="1"/>
              </p:cNvSpPr>
              <p:nvPr/>
            </p:nvSpPr>
            <p:spPr bwMode="auto">
              <a:xfrm>
                <a:off x="2193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5" name="Rectangle 86"/>
              <p:cNvSpPr>
                <a:spLocks noChangeArrowheads="1"/>
              </p:cNvSpPr>
              <p:nvPr/>
            </p:nvSpPr>
            <p:spPr bwMode="auto">
              <a:xfrm>
                <a:off x="2306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6" name="Rectangle 87"/>
              <p:cNvSpPr>
                <a:spLocks noChangeArrowheads="1"/>
              </p:cNvSpPr>
              <p:nvPr/>
            </p:nvSpPr>
            <p:spPr bwMode="auto">
              <a:xfrm>
                <a:off x="2419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7" name="Rectangle 88"/>
              <p:cNvSpPr>
                <a:spLocks noChangeArrowheads="1"/>
              </p:cNvSpPr>
              <p:nvPr/>
            </p:nvSpPr>
            <p:spPr bwMode="auto">
              <a:xfrm>
                <a:off x="2532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8" name="Rectangle 89"/>
              <p:cNvSpPr>
                <a:spLocks noChangeArrowheads="1"/>
              </p:cNvSpPr>
              <p:nvPr/>
            </p:nvSpPr>
            <p:spPr bwMode="auto">
              <a:xfrm>
                <a:off x="2645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79" name="Rectangle 90"/>
              <p:cNvSpPr>
                <a:spLocks noChangeArrowheads="1"/>
              </p:cNvSpPr>
              <p:nvPr/>
            </p:nvSpPr>
            <p:spPr bwMode="auto">
              <a:xfrm>
                <a:off x="2758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0" name="Rectangle 91"/>
              <p:cNvSpPr>
                <a:spLocks noChangeArrowheads="1"/>
              </p:cNvSpPr>
              <p:nvPr/>
            </p:nvSpPr>
            <p:spPr bwMode="auto">
              <a:xfrm>
                <a:off x="2871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1" name="Rectangle 92"/>
              <p:cNvSpPr>
                <a:spLocks noChangeArrowheads="1"/>
              </p:cNvSpPr>
              <p:nvPr/>
            </p:nvSpPr>
            <p:spPr bwMode="auto">
              <a:xfrm>
                <a:off x="2984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2" name="Rectangle 93"/>
              <p:cNvSpPr>
                <a:spLocks noChangeArrowheads="1"/>
              </p:cNvSpPr>
              <p:nvPr/>
            </p:nvSpPr>
            <p:spPr bwMode="auto">
              <a:xfrm>
                <a:off x="3097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3" name="Rectangle 94"/>
              <p:cNvSpPr>
                <a:spLocks noChangeArrowheads="1"/>
              </p:cNvSpPr>
              <p:nvPr/>
            </p:nvSpPr>
            <p:spPr bwMode="auto">
              <a:xfrm>
                <a:off x="3210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84" name="Rectangle 95"/>
              <p:cNvSpPr>
                <a:spLocks noChangeArrowheads="1"/>
              </p:cNvSpPr>
              <p:nvPr/>
            </p:nvSpPr>
            <p:spPr bwMode="auto">
              <a:xfrm>
                <a:off x="3323" y="386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</p:grpSp>
        <p:grpSp>
          <p:nvGrpSpPr>
            <p:cNvPr id="7" name="Group 124"/>
            <p:cNvGrpSpPr>
              <a:grpSpLocks/>
            </p:cNvGrpSpPr>
            <p:nvPr/>
          </p:nvGrpSpPr>
          <p:grpSpPr bwMode="auto">
            <a:xfrm>
              <a:off x="5327650" y="1681163"/>
              <a:ext cx="144463" cy="4376737"/>
              <a:chOff x="3356" y="1026"/>
              <a:chExt cx="91" cy="2757"/>
            </a:xfrm>
          </p:grpSpPr>
          <p:sp>
            <p:nvSpPr>
              <p:cNvPr id="8234" name="Rectangle 99"/>
              <p:cNvSpPr>
                <a:spLocks noChangeArrowheads="1"/>
              </p:cNvSpPr>
              <p:nvPr/>
            </p:nvSpPr>
            <p:spPr bwMode="auto">
              <a:xfrm rot="-5400000">
                <a:off x="3379" y="371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5" name="Rectangle 100"/>
              <p:cNvSpPr>
                <a:spLocks noChangeArrowheads="1"/>
              </p:cNvSpPr>
              <p:nvPr/>
            </p:nvSpPr>
            <p:spPr bwMode="auto">
              <a:xfrm rot="-5400000">
                <a:off x="3379" y="360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6" name="Rectangle 101"/>
              <p:cNvSpPr>
                <a:spLocks noChangeArrowheads="1"/>
              </p:cNvSpPr>
              <p:nvPr/>
            </p:nvSpPr>
            <p:spPr bwMode="auto">
              <a:xfrm rot="-5400000">
                <a:off x="3379" y="348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7" name="Rectangle 102"/>
              <p:cNvSpPr>
                <a:spLocks noChangeArrowheads="1"/>
              </p:cNvSpPr>
              <p:nvPr/>
            </p:nvSpPr>
            <p:spPr bwMode="auto">
              <a:xfrm rot="-5400000">
                <a:off x="3379" y="337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8" name="Rectangle 103"/>
              <p:cNvSpPr>
                <a:spLocks noChangeArrowheads="1"/>
              </p:cNvSpPr>
              <p:nvPr/>
            </p:nvSpPr>
            <p:spPr bwMode="auto">
              <a:xfrm rot="-5400000">
                <a:off x="3379" y="326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9" name="Rectangle 104"/>
              <p:cNvSpPr>
                <a:spLocks noChangeArrowheads="1"/>
              </p:cNvSpPr>
              <p:nvPr/>
            </p:nvSpPr>
            <p:spPr bwMode="auto">
              <a:xfrm rot="-5400000">
                <a:off x="3379" y="3150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0" name="Rectangle 105"/>
              <p:cNvSpPr>
                <a:spLocks noChangeArrowheads="1"/>
              </p:cNvSpPr>
              <p:nvPr/>
            </p:nvSpPr>
            <p:spPr bwMode="auto">
              <a:xfrm rot="-5400000">
                <a:off x="3379" y="3037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1" name="Rectangle 106"/>
              <p:cNvSpPr>
                <a:spLocks noChangeArrowheads="1"/>
              </p:cNvSpPr>
              <p:nvPr/>
            </p:nvSpPr>
            <p:spPr bwMode="auto">
              <a:xfrm rot="-5400000">
                <a:off x="3379" y="2924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2" name="Rectangle 107"/>
              <p:cNvSpPr>
                <a:spLocks noChangeArrowheads="1"/>
              </p:cNvSpPr>
              <p:nvPr/>
            </p:nvSpPr>
            <p:spPr bwMode="auto">
              <a:xfrm rot="-5400000">
                <a:off x="3379" y="281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3" name="Rectangle 108"/>
              <p:cNvSpPr>
                <a:spLocks noChangeArrowheads="1"/>
              </p:cNvSpPr>
              <p:nvPr/>
            </p:nvSpPr>
            <p:spPr bwMode="auto">
              <a:xfrm rot="-5400000">
                <a:off x="3379" y="2698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4" name="Rectangle 109"/>
              <p:cNvSpPr>
                <a:spLocks noChangeArrowheads="1"/>
              </p:cNvSpPr>
              <p:nvPr/>
            </p:nvSpPr>
            <p:spPr bwMode="auto">
              <a:xfrm rot="-5400000">
                <a:off x="3379" y="258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5" name="Rectangle 110"/>
              <p:cNvSpPr>
                <a:spLocks noChangeArrowheads="1"/>
              </p:cNvSpPr>
              <p:nvPr/>
            </p:nvSpPr>
            <p:spPr bwMode="auto">
              <a:xfrm rot="-5400000">
                <a:off x="3379" y="247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6" name="Rectangle 111"/>
              <p:cNvSpPr>
                <a:spLocks noChangeArrowheads="1"/>
              </p:cNvSpPr>
              <p:nvPr/>
            </p:nvSpPr>
            <p:spPr bwMode="auto">
              <a:xfrm rot="-5400000">
                <a:off x="3379" y="235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7" name="Rectangle 112"/>
              <p:cNvSpPr>
                <a:spLocks noChangeArrowheads="1"/>
              </p:cNvSpPr>
              <p:nvPr/>
            </p:nvSpPr>
            <p:spPr bwMode="auto">
              <a:xfrm rot="-5400000">
                <a:off x="3379" y="224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8" name="Rectangle 113"/>
              <p:cNvSpPr>
                <a:spLocks noChangeArrowheads="1"/>
              </p:cNvSpPr>
              <p:nvPr/>
            </p:nvSpPr>
            <p:spPr bwMode="auto">
              <a:xfrm rot="-5400000">
                <a:off x="3379" y="213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49" name="Rectangle 114"/>
              <p:cNvSpPr>
                <a:spLocks noChangeArrowheads="1"/>
              </p:cNvSpPr>
              <p:nvPr/>
            </p:nvSpPr>
            <p:spPr bwMode="auto">
              <a:xfrm rot="-5400000">
                <a:off x="3379" y="2020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0" name="Rectangle 115"/>
              <p:cNvSpPr>
                <a:spLocks noChangeArrowheads="1"/>
              </p:cNvSpPr>
              <p:nvPr/>
            </p:nvSpPr>
            <p:spPr bwMode="auto">
              <a:xfrm rot="-5400000">
                <a:off x="3379" y="1907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1" name="Rectangle 116"/>
              <p:cNvSpPr>
                <a:spLocks noChangeArrowheads="1"/>
              </p:cNvSpPr>
              <p:nvPr/>
            </p:nvSpPr>
            <p:spPr bwMode="auto">
              <a:xfrm rot="-5400000">
                <a:off x="3379" y="1794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2" name="Rectangle 117"/>
              <p:cNvSpPr>
                <a:spLocks noChangeArrowheads="1"/>
              </p:cNvSpPr>
              <p:nvPr/>
            </p:nvSpPr>
            <p:spPr bwMode="auto">
              <a:xfrm rot="-5400000">
                <a:off x="3379" y="168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3" name="Rectangle 118"/>
              <p:cNvSpPr>
                <a:spLocks noChangeArrowheads="1"/>
              </p:cNvSpPr>
              <p:nvPr/>
            </p:nvSpPr>
            <p:spPr bwMode="auto">
              <a:xfrm rot="-5400000">
                <a:off x="3379" y="1568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4" name="Rectangle 119"/>
              <p:cNvSpPr>
                <a:spLocks noChangeArrowheads="1"/>
              </p:cNvSpPr>
              <p:nvPr/>
            </p:nvSpPr>
            <p:spPr bwMode="auto">
              <a:xfrm rot="-5400000">
                <a:off x="3379" y="145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5" name="Rectangle 120"/>
              <p:cNvSpPr>
                <a:spLocks noChangeArrowheads="1"/>
              </p:cNvSpPr>
              <p:nvPr/>
            </p:nvSpPr>
            <p:spPr bwMode="auto">
              <a:xfrm rot="-5400000">
                <a:off x="3379" y="134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6" name="Rectangle 121"/>
              <p:cNvSpPr>
                <a:spLocks noChangeArrowheads="1"/>
              </p:cNvSpPr>
              <p:nvPr/>
            </p:nvSpPr>
            <p:spPr bwMode="auto">
              <a:xfrm rot="-5400000">
                <a:off x="3379" y="122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7" name="Rectangle 122"/>
              <p:cNvSpPr>
                <a:spLocks noChangeArrowheads="1"/>
              </p:cNvSpPr>
              <p:nvPr/>
            </p:nvSpPr>
            <p:spPr bwMode="auto">
              <a:xfrm rot="-5400000">
                <a:off x="3379" y="111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58" name="Rectangle 123"/>
              <p:cNvSpPr>
                <a:spLocks noChangeArrowheads="1"/>
              </p:cNvSpPr>
              <p:nvPr/>
            </p:nvSpPr>
            <p:spPr bwMode="auto">
              <a:xfrm rot="-5400000">
                <a:off x="3379" y="100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</p:grpSp>
        <p:grpSp>
          <p:nvGrpSpPr>
            <p:cNvPr id="8" name="Group 125"/>
            <p:cNvGrpSpPr>
              <a:grpSpLocks/>
            </p:cNvGrpSpPr>
            <p:nvPr/>
          </p:nvGrpSpPr>
          <p:grpSpPr bwMode="auto">
            <a:xfrm>
              <a:off x="466725" y="1685925"/>
              <a:ext cx="144463" cy="4376738"/>
              <a:chOff x="3356" y="1026"/>
              <a:chExt cx="91" cy="2757"/>
            </a:xfrm>
          </p:grpSpPr>
          <p:sp>
            <p:nvSpPr>
              <p:cNvPr id="8209" name="Rectangle 126"/>
              <p:cNvSpPr>
                <a:spLocks noChangeArrowheads="1"/>
              </p:cNvSpPr>
              <p:nvPr/>
            </p:nvSpPr>
            <p:spPr bwMode="auto">
              <a:xfrm rot="-5400000">
                <a:off x="3379" y="371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0" name="Rectangle 127"/>
              <p:cNvSpPr>
                <a:spLocks noChangeArrowheads="1"/>
              </p:cNvSpPr>
              <p:nvPr/>
            </p:nvSpPr>
            <p:spPr bwMode="auto">
              <a:xfrm rot="-5400000">
                <a:off x="3379" y="360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1" name="Rectangle 128"/>
              <p:cNvSpPr>
                <a:spLocks noChangeArrowheads="1"/>
              </p:cNvSpPr>
              <p:nvPr/>
            </p:nvSpPr>
            <p:spPr bwMode="auto">
              <a:xfrm rot="-5400000">
                <a:off x="3379" y="348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2" name="Rectangle 129"/>
              <p:cNvSpPr>
                <a:spLocks noChangeArrowheads="1"/>
              </p:cNvSpPr>
              <p:nvPr/>
            </p:nvSpPr>
            <p:spPr bwMode="auto">
              <a:xfrm rot="-5400000">
                <a:off x="3379" y="337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3" name="Rectangle 130"/>
              <p:cNvSpPr>
                <a:spLocks noChangeArrowheads="1"/>
              </p:cNvSpPr>
              <p:nvPr/>
            </p:nvSpPr>
            <p:spPr bwMode="auto">
              <a:xfrm rot="-5400000">
                <a:off x="3379" y="326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4" name="Rectangle 131"/>
              <p:cNvSpPr>
                <a:spLocks noChangeArrowheads="1"/>
              </p:cNvSpPr>
              <p:nvPr/>
            </p:nvSpPr>
            <p:spPr bwMode="auto">
              <a:xfrm rot="-5400000">
                <a:off x="3379" y="3150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5" name="Rectangle 132"/>
              <p:cNvSpPr>
                <a:spLocks noChangeArrowheads="1"/>
              </p:cNvSpPr>
              <p:nvPr/>
            </p:nvSpPr>
            <p:spPr bwMode="auto">
              <a:xfrm rot="-5400000">
                <a:off x="3379" y="3037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6" name="Rectangle 133"/>
              <p:cNvSpPr>
                <a:spLocks noChangeArrowheads="1"/>
              </p:cNvSpPr>
              <p:nvPr/>
            </p:nvSpPr>
            <p:spPr bwMode="auto">
              <a:xfrm rot="-5400000">
                <a:off x="3379" y="2924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7" name="Rectangle 134"/>
              <p:cNvSpPr>
                <a:spLocks noChangeArrowheads="1"/>
              </p:cNvSpPr>
              <p:nvPr/>
            </p:nvSpPr>
            <p:spPr bwMode="auto">
              <a:xfrm rot="-5400000">
                <a:off x="3379" y="281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8" name="Rectangle 135"/>
              <p:cNvSpPr>
                <a:spLocks noChangeArrowheads="1"/>
              </p:cNvSpPr>
              <p:nvPr/>
            </p:nvSpPr>
            <p:spPr bwMode="auto">
              <a:xfrm rot="-5400000">
                <a:off x="3379" y="2698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19" name="Rectangle 136"/>
              <p:cNvSpPr>
                <a:spLocks noChangeArrowheads="1"/>
              </p:cNvSpPr>
              <p:nvPr/>
            </p:nvSpPr>
            <p:spPr bwMode="auto">
              <a:xfrm rot="-5400000">
                <a:off x="3379" y="258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0" name="Rectangle 137"/>
              <p:cNvSpPr>
                <a:spLocks noChangeArrowheads="1"/>
              </p:cNvSpPr>
              <p:nvPr/>
            </p:nvSpPr>
            <p:spPr bwMode="auto">
              <a:xfrm rot="-5400000">
                <a:off x="3379" y="247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1" name="Rectangle 138"/>
              <p:cNvSpPr>
                <a:spLocks noChangeArrowheads="1"/>
              </p:cNvSpPr>
              <p:nvPr/>
            </p:nvSpPr>
            <p:spPr bwMode="auto">
              <a:xfrm rot="-5400000">
                <a:off x="3379" y="235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2" name="Rectangle 139"/>
              <p:cNvSpPr>
                <a:spLocks noChangeArrowheads="1"/>
              </p:cNvSpPr>
              <p:nvPr/>
            </p:nvSpPr>
            <p:spPr bwMode="auto">
              <a:xfrm rot="-5400000">
                <a:off x="3379" y="224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3" name="Rectangle 140"/>
              <p:cNvSpPr>
                <a:spLocks noChangeArrowheads="1"/>
              </p:cNvSpPr>
              <p:nvPr/>
            </p:nvSpPr>
            <p:spPr bwMode="auto">
              <a:xfrm rot="-5400000">
                <a:off x="3379" y="213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4" name="Rectangle 141"/>
              <p:cNvSpPr>
                <a:spLocks noChangeArrowheads="1"/>
              </p:cNvSpPr>
              <p:nvPr/>
            </p:nvSpPr>
            <p:spPr bwMode="auto">
              <a:xfrm rot="-5400000">
                <a:off x="3379" y="2020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/>
            </p:nvSpPr>
            <p:spPr bwMode="auto">
              <a:xfrm rot="-5400000">
                <a:off x="3379" y="1907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/>
            </p:nvSpPr>
            <p:spPr bwMode="auto">
              <a:xfrm rot="-5400000">
                <a:off x="3379" y="1794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/>
            </p:nvSpPr>
            <p:spPr bwMode="auto">
              <a:xfrm rot="-5400000">
                <a:off x="3379" y="1681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8" name="Rectangle 145"/>
              <p:cNvSpPr>
                <a:spLocks noChangeArrowheads="1"/>
              </p:cNvSpPr>
              <p:nvPr/>
            </p:nvSpPr>
            <p:spPr bwMode="auto">
              <a:xfrm rot="-5400000">
                <a:off x="3379" y="1568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29" name="Rectangle 146"/>
              <p:cNvSpPr>
                <a:spLocks noChangeArrowheads="1"/>
              </p:cNvSpPr>
              <p:nvPr/>
            </p:nvSpPr>
            <p:spPr bwMode="auto">
              <a:xfrm rot="-5400000">
                <a:off x="3379" y="1455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0" name="Rectangle 147"/>
              <p:cNvSpPr>
                <a:spLocks noChangeArrowheads="1"/>
              </p:cNvSpPr>
              <p:nvPr/>
            </p:nvSpPr>
            <p:spPr bwMode="auto">
              <a:xfrm rot="-5400000">
                <a:off x="3379" y="1342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1" name="Rectangle 148"/>
              <p:cNvSpPr>
                <a:spLocks noChangeArrowheads="1"/>
              </p:cNvSpPr>
              <p:nvPr/>
            </p:nvSpPr>
            <p:spPr bwMode="auto">
              <a:xfrm rot="-5400000">
                <a:off x="3379" y="1229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2" name="Rectangle 149"/>
              <p:cNvSpPr>
                <a:spLocks noChangeArrowheads="1"/>
              </p:cNvSpPr>
              <p:nvPr/>
            </p:nvSpPr>
            <p:spPr bwMode="auto">
              <a:xfrm rot="-5400000">
                <a:off x="3379" y="1116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8233" name="Rectangle 150"/>
              <p:cNvSpPr>
                <a:spLocks noChangeArrowheads="1"/>
              </p:cNvSpPr>
              <p:nvPr/>
            </p:nvSpPr>
            <p:spPr bwMode="auto">
              <a:xfrm rot="-5400000">
                <a:off x="3379" y="1003"/>
                <a:ext cx="45" cy="91"/>
              </a:xfrm>
              <a:prstGeom prst="rect">
                <a:avLst/>
              </a:prstGeom>
              <a:solidFill>
                <a:srgbClr val="E6E6E6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</a:pPr>
                <a:endParaRPr lang="en-US"/>
              </a:p>
            </p:txBody>
          </p:sp>
        </p:grpSp>
      </p:grpSp>
      <p:sp>
        <p:nvSpPr>
          <p:cNvPr id="132" name="AutoShape 10"/>
          <p:cNvSpPr>
            <a:spLocks noChangeArrowheads="1"/>
          </p:cNvSpPr>
          <p:nvPr/>
        </p:nvSpPr>
        <p:spPr bwMode="auto">
          <a:xfrm>
            <a:off x="7132638" y="1681163"/>
            <a:ext cx="1363662" cy="4381500"/>
          </a:xfrm>
          <a:prstGeom prst="cube">
            <a:avLst>
              <a:gd name="adj" fmla="val 8044"/>
            </a:avLst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b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b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b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b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91192" name="AutoShape 24"/>
          <p:cNvSpPr>
            <a:spLocks noChangeArrowheads="1"/>
          </p:cNvSpPr>
          <p:nvPr/>
        </p:nvSpPr>
        <p:spPr bwMode="auto">
          <a:xfrm>
            <a:off x="5327650" y="2595563"/>
            <a:ext cx="1778000" cy="358775"/>
          </a:xfrm>
          <a:prstGeom prst="rightArrow">
            <a:avLst>
              <a:gd name="adj1" fmla="val 57519"/>
              <a:gd name="adj2" fmla="val 83032"/>
            </a:avLst>
          </a:prstGeom>
          <a:solidFill>
            <a:srgbClr val="0099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endParaRPr lang="en-US"/>
          </a:p>
        </p:txBody>
      </p:sp>
      <p:sp>
        <p:nvSpPr>
          <p:cNvPr id="391193" name="AutoShape 25"/>
          <p:cNvSpPr>
            <a:spLocks noChangeArrowheads="1"/>
          </p:cNvSpPr>
          <p:nvPr/>
        </p:nvSpPr>
        <p:spPr bwMode="auto">
          <a:xfrm>
            <a:off x="5338763" y="4914900"/>
            <a:ext cx="1778000" cy="360363"/>
          </a:xfrm>
          <a:prstGeom prst="leftRightArrow">
            <a:avLst>
              <a:gd name="adj1" fmla="val 50000"/>
              <a:gd name="adj2" fmla="val 98678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endParaRPr lang="en-US"/>
          </a:p>
        </p:txBody>
      </p: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8496300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95" grpId="0"/>
      <p:bldP spid="391196" grpId="0"/>
      <p:bldP spid="132" grpId="0" animBg="1"/>
      <p:bldP spid="391192" grpId="0" animBg="1"/>
      <p:bldP spid="391193" grpId="0" animBg="1"/>
      <p:bldP spid="1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Microprocessor Architecture : Register file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21815" y="533400"/>
            <a:ext cx="916581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63000" cy="56650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9144000" cy="66278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Microprocessor Architecture : Register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162050"/>
            <a:ext cx="2809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Multi purpose Registers :</a:t>
            </a:r>
            <a:endParaRPr lang="en-US" dirty="0"/>
          </a:p>
        </p:txBody>
      </p: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8496300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1188" y="1162050"/>
            <a:ext cx="5940425" cy="5302250"/>
          </a:xfrm>
          <a:custGeom>
            <a:avLst/>
            <a:gdLst>
              <a:gd name="connsiteX0" fmla="*/ 0 w 5940759"/>
              <a:gd name="connsiteY0" fmla="*/ 858017 h 5147997"/>
              <a:gd name="connsiteX1" fmla="*/ 858017 w 5940759"/>
              <a:gd name="connsiteY1" fmla="*/ 0 h 5147997"/>
              <a:gd name="connsiteX2" fmla="*/ 3465443 w 5940759"/>
              <a:gd name="connsiteY2" fmla="*/ 0 h 5147997"/>
              <a:gd name="connsiteX3" fmla="*/ 3465443 w 5940759"/>
              <a:gd name="connsiteY3" fmla="*/ 0 h 5147997"/>
              <a:gd name="connsiteX4" fmla="*/ 4950633 w 5940759"/>
              <a:gd name="connsiteY4" fmla="*/ 0 h 5147997"/>
              <a:gd name="connsiteX5" fmla="*/ 5082742 w 5940759"/>
              <a:gd name="connsiteY5" fmla="*/ 0 h 5147997"/>
              <a:gd name="connsiteX6" fmla="*/ 5940759 w 5940759"/>
              <a:gd name="connsiteY6" fmla="*/ 858017 h 5147997"/>
              <a:gd name="connsiteX7" fmla="*/ 5940759 w 5940759"/>
              <a:gd name="connsiteY7" fmla="*/ 858000 h 5147997"/>
              <a:gd name="connsiteX8" fmla="*/ 6794446 w 5940759"/>
              <a:gd name="connsiteY8" fmla="*/ 626717 h 5147997"/>
              <a:gd name="connsiteX9" fmla="*/ 5940759 w 5940759"/>
              <a:gd name="connsiteY9" fmla="*/ 2144999 h 5147997"/>
              <a:gd name="connsiteX10" fmla="*/ 5940759 w 5940759"/>
              <a:gd name="connsiteY10" fmla="*/ 4289980 h 5147997"/>
              <a:gd name="connsiteX11" fmla="*/ 5082742 w 5940759"/>
              <a:gd name="connsiteY11" fmla="*/ 5147997 h 5147997"/>
              <a:gd name="connsiteX12" fmla="*/ 4950633 w 5940759"/>
              <a:gd name="connsiteY12" fmla="*/ 5147997 h 5147997"/>
              <a:gd name="connsiteX13" fmla="*/ 3465443 w 5940759"/>
              <a:gd name="connsiteY13" fmla="*/ 5147997 h 5147997"/>
              <a:gd name="connsiteX14" fmla="*/ 3465443 w 5940759"/>
              <a:gd name="connsiteY14" fmla="*/ 5147997 h 5147997"/>
              <a:gd name="connsiteX15" fmla="*/ 858017 w 5940759"/>
              <a:gd name="connsiteY15" fmla="*/ 5147997 h 5147997"/>
              <a:gd name="connsiteX16" fmla="*/ 0 w 5940759"/>
              <a:gd name="connsiteY16" fmla="*/ 4289980 h 5147997"/>
              <a:gd name="connsiteX17" fmla="*/ 0 w 5940759"/>
              <a:gd name="connsiteY17" fmla="*/ 2144999 h 5147997"/>
              <a:gd name="connsiteX18" fmla="*/ 0 w 5940759"/>
              <a:gd name="connsiteY18" fmla="*/ 858000 h 5147997"/>
              <a:gd name="connsiteX19" fmla="*/ 0 w 5940759"/>
              <a:gd name="connsiteY19" fmla="*/ 858000 h 5147997"/>
              <a:gd name="connsiteX20" fmla="*/ 0 w 5940759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40759 w 6794446"/>
              <a:gd name="connsiteY9" fmla="*/ 1437427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51645 w 6794446"/>
              <a:gd name="connsiteY9" fmla="*/ 1121742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4446" h="5147997">
                <a:moveTo>
                  <a:pt x="0" y="858017"/>
                </a:moveTo>
                <a:cubicBezTo>
                  <a:pt x="0" y="384147"/>
                  <a:pt x="384147" y="0"/>
                  <a:pt x="858017" y="0"/>
                </a:cubicBezTo>
                <a:lnTo>
                  <a:pt x="3465443" y="0"/>
                </a:lnTo>
                <a:lnTo>
                  <a:pt x="3465443" y="0"/>
                </a:lnTo>
                <a:lnTo>
                  <a:pt x="4950633" y="0"/>
                </a:lnTo>
                <a:lnTo>
                  <a:pt x="5082742" y="0"/>
                </a:lnTo>
                <a:cubicBezTo>
                  <a:pt x="5556612" y="0"/>
                  <a:pt x="5940759" y="384147"/>
                  <a:pt x="5940759" y="858017"/>
                </a:cubicBezTo>
                <a:lnTo>
                  <a:pt x="5940759" y="858000"/>
                </a:lnTo>
                <a:lnTo>
                  <a:pt x="6794446" y="626717"/>
                </a:lnTo>
                <a:lnTo>
                  <a:pt x="5951645" y="1121742"/>
                </a:lnTo>
                <a:cubicBezTo>
                  <a:pt x="5948016" y="2177821"/>
                  <a:pt x="5944388" y="3233901"/>
                  <a:pt x="5940759" y="4289980"/>
                </a:cubicBezTo>
                <a:cubicBezTo>
                  <a:pt x="5940759" y="4763850"/>
                  <a:pt x="5556612" y="5147997"/>
                  <a:pt x="5082742" y="5147997"/>
                </a:cubicBezTo>
                <a:lnTo>
                  <a:pt x="4950633" y="5147997"/>
                </a:lnTo>
                <a:lnTo>
                  <a:pt x="3465443" y="5147997"/>
                </a:lnTo>
                <a:lnTo>
                  <a:pt x="3465443" y="5147997"/>
                </a:lnTo>
                <a:lnTo>
                  <a:pt x="858017" y="5147997"/>
                </a:lnTo>
                <a:cubicBezTo>
                  <a:pt x="384147" y="5147997"/>
                  <a:pt x="0" y="4763850"/>
                  <a:pt x="0" y="4289980"/>
                </a:cubicBezTo>
                <a:lnTo>
                  <a:pt x="0" y="2144999"/>
                </a:lnTo>
                <a:lnTo>
                  <a:pt x="0" y="858000"/>
                </a:lnTo>
                <a:lnTo>
                  <a:pt x="0" y="858000"/>
                </a:lnTo>
                <a:lnTo>
                  <a:pt x="0" y="858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205049" y="174421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05288" y="1438275"/>
            <a:ext cx="1079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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8 Bits </a:t>
            </a: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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3111100" y="174421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AH</a:t>
            </a: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3111500" y="1438275"/>
            <a:ext cx="1079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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8 Bits </a:t>
            </a: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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04194" y="2337958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AX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284788" y="1924050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37" name="Straight Connector 136"/>
          <p:cNvCxnSpPr>
            <a:cxnSpLocks noChangeShapeType="1"/>
          </p:cNvCxnSpPr>
          <p:nvPr/>
        </p:nvCxnSpPr>
        <p:spPr bwMode="auto">
          <a:xfrm>
            <a:off x="3111500" y="1924050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3" name="Rounded Rectangle 142"/>
          <p:cNvSpPr/>
          <p:nvPr/>
        </p:nvSpPr>
        <p:spPr bwMode="auto">
          <a:xfrm>
            <a:off x="4218860" y="2954247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</a:t>
            </a: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3124911" y="2954247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BH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118005" y="3547993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BX</a:t>
            </a:r>
          </a:p>
        </p:txBody>
      </p:sp>
      <p:cxnSp>
        <p:nvCxnSpPr>
          <p:cNvPr id="146" name="Straight Connector 145"/>
          <p:cNvCxnSpPr>
            <a:cxnSpLocks noChangeShapeType="1"/>
          </p:cNvCxnSpPr>
          <p:nvPr/>
        </p:nvCxnSpPr>
        <p:spPr bwMode="auto">
          <a:xfrm>
            <a:off x="5299075" y="3133725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47" name="Straight Connector 146"/>
          <p:cNvCxnSpPr>
            <a:cxnSpLocks noChangeShapeType="1"/>
          </p:cNvCxnSpPr>
          <p:nvPr/>
        </p:nvCxnSpPr>
        <p:spPr bwMode="auto">
          <a:xfrm>
            <a:off x="3124200" y="3133725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8" name="Rounded Rectangle 147"/>
          <p:cNvSpPr/>
          <p:nvPr/>
        </p:nvSpPr>
        <p:spPr bwMode="auto">
          <a:xfrm>
            <a:off x="4232435" y="414909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3138486" y="414909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3131580" y="4742838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CX</a:t>
            </a:r>
          </a:p>
        </p:txBody>
      </p:sp>
      <p:cxnSp>
        <p:nvCxnSpPr>
          <p:cNvPr id="151" name="Straight Connector 150"/>
          <p:cNvCxnSpPr>
            <a:cxnSpLocks noChangeShapeType="1"/>
          </p:cNvCxnSpPr>
          <p:nvPr/>
        </p:nvCxnSpPr>
        <p:spPr bwMode="auto">
          <a:xfrm>
            <a:off x="5313363" y="43291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52" name="Straight Connector 151"/>
          <p:cNvCxnSpPr>
            <a:cxnSpLocks noChangeShapeType="1"/>
          </p:cNvCxnSpPr>
          <p:nvPr/>
        </p:nvCxnSpPr>
        <p:spPr bwMode="auto">
          <a:xfrm>
            <a:off x="3138488" y="43291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53" name="Rounded Rectangle 152"/>
          <p:cNvSpPr/>
          <p:nvPr/>
        </p:nvSpPr>
        <p:spPr bwMode="auto">
          <a:xfrm>
            <a:off x="4234071" y="5355576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DL</a:t>
            </a:r>
          </a:p>
        </p:txBody>
      </p:sp>
      <p:sp>
        <p:nvSpPr>
          <p:cNvPr id="154" name="Rounded Rectangle 153"/>
          <p:cNvSpPr/>
          <p:nvPr/>
        </p:nvSpPr>
        <p:spPr bwMode="auto">
          <a:xfrm>
            <a:off x="3140122" y="5355576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</a:t>
            </a: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3133216" y="5949322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DX</a:t>
            </a:r>
          </a:p>
        </p:txBody>
      </p:sp>
      <p:cxnSp>
        <p:nvCxnSpPr>
          <p:cNvPr id="156" name="Straight Connector 155"/>
          <p:cNvCxnSpPr>
            <a:cxnSpLocks noChangeShapeType="1"/>
          </p:cNvCxnSpPr>
          <p:nvPr/>
        </p:nvCxnSpPr>
        <p:spPr bwMode="auto">
          <a:xfrm>
            <a:off x="5314950" y="55356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57" name="Straight Connector 156"/>
          <p:cNvCxnSpPr>
            <a:cxnSpLocks noChangeShapeType="1"/>
          </p:cNvCxnSpPr>
          <p:nvPr/>
        </p:nvCxnSpPr>
        <p:spPr bwMode="auto">
          <a:xfrm>
            <a:off x="3140075" y="55356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792163" y="1733550"/>
            <a:ext cx="19796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Accumulator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792163" y="2941638"/>
            <a:ext cx="1979612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Base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792163" y="4138613"/>
            <a:ext cx="1979612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Count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792163" y="5356225"/>
            <a:ext cx="197961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Division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" grpId="0"/>
      <p:bldP spid="133" grpId="0"/>
      <p:bldP spid="158" grpId="0"/>
      <p:bldP spid="159" grpId="0"/>
      <p:bldP spid="160" grpId="0"/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>Multi purpose Registers :</a:t>
            </a:r>
            <a:endParaRPr lang="en-US" altLang="zh-TW" sz="4000" b="1" dirty="0">
              <a:cs typeface="Times New Roman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Multipurpose registers: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8-bit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names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used with register addressing: AH, AL, BH, BL, CH, CL, DH, and DL.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16-bit register names: AX, BX, CX, DX, SP, BP, SI, and DI. </a:t>
            </a:r>
            <a:endParaRPr lang="en-US" altLang="zh-TW" dirty="0" smtClean="0">
              <a:solidFill>
                <a:srgbClr val="000000"/>
              </a:solidFill>
              <a:cs typeface="Arial" charset="0"/>
            </a:endParaRPr>
          </a:p>
          <a:p>
            <a:pPr>
              <a:buNone/>
            </a:pPr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80386 and above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32-bit register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names are: EAX, EBX, ECX, EDX, ESP, EBP, EDI, and ESI.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64-bit mode register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names are: RAX, RBX, RCX, RDX, RSP, RBP, RDI, RSI, and R8 through R15.</a:t>
            </a:r>
          </a:p>
          <a:p>
            <a:endParaRPr lang="en-US" altLang="zh-TW" dirty="0" smtClean="0">
              <a:solidFill>
                <a:srgbClr val="000000"/>
              </a:solidFill>
              <a:cs typeface="Arial" charset="0"/>
            </a:endParaRPr>
          </a:p>
          <a:p>
            <a:endParaRPr lang="en-US" altLang="zh-TW" dirty="0">
              <a:cs typeface="Times New Roman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096000"/>
            <a:ext cx="9144000" cy="762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 smtClean="0"/>
              <a:t>Note :Mixing of registers not allowed in assembler (Error)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1857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1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364</Words>
  <Application>Microsoft Office PowerPoint</Application>
  <PresentationFormat>On-screen Show (4:3)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新細明體</vt:lpstr>
      <vt:lpstr>Symbol</vt:lpstr>
      <vt:lpstr>Times New Roman</vt:lpstr>
      <vt:lpstr>Wingdings</vt:lpstr>
      <vt:lpstr>Wingdings 3</vt:lpstr>
      <vt:lpstr>Office Theme</vt:lpstr>
      <vt:lpstr>1_Office Theme</vt:lpstr>
      <vt:lpstr>Default Design</vt:lpstr>
      <vt:lpstr>1_Default Design</vt:lpstr>
      <vt:lpstr>2_Default Design</vt:lpstr>
      <vt:lpstr>3_Default Design</vt:lpstr>
      <vt:lpstr>Week 03 : lecture 05</vt:lpstr>
      <vt:lpstr>Microprocessor Vs Microcontroller</vt:lpstr>
      <vt:lpstr>PowerPoint Presentation</vt:lpstr>
      <vt:lpstr>Microcomputer System</vt:lpstr>
      <vt:lpstr>Microprocessor Architecture : Register file</vt:lpstr>
      <vt:lpstr>Microprocessor Architecture : Register file</vt:lpstr>
      <vt:lpstr>Microprocessor Architecture : Register file</vt:lpstr>
      <vt:lpstr>Multi purpose Registers :</vt:lpstr>
      <vt:lpstr>Multi purpose Registers :</vt:lpstr>
      <vt:lpstr>PowerPoint Presentation</vt:lpstr>
      <vt:lpstr>PowerPoint Presentation</vt:lpstr>
      <vt:lpstr> Instruction Format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Organization:Correspondance</dc:title>
  <dc:creator>Waqas</dc:creator>
  <cp:lastModifiedBy>IT Coord</cp:lastModifiedBy>
  <cp:revision>263</cp:revision>
  <dcterms:created xsi:type="dcterms:W3CDTF">2006-08-16T00:00:00Z</dcterms:created>
  <dcterms:modified xsi:type="dcterms:W3CDTF">2023-03-02T10:38:21Z</dcterms:modified>
</cp:coreProperties>
</file>