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6" r:id="rId2"/>
    <p:sldId id="347" r:id="rId3"/>
    <p:sldId id="358" r:id="rId4"/>
    <p:sldId id="348" r:id="rId5"/>
    <p:sldId id="270" r:id="rId6"/>
    <p:sldId id="271" r:id="rId7"/>
    <p:sldId id="273" r:id="rId8"/>
    <p:sldId id="355" r:id="rId9"/>
    <p:sldId id="352" r:id="rId10"/>
    <p:sldId id="353" r:id="rId11"/>
    <p:sldId id="354" r:id="rId12"/>
    <p:sldId id="275" r:id="rId13"/>
    <p:sldId id="276" r:id="rId14"/>
    <p:sldId id="282" r:id="rId15"/>
    <p:sldId id="349" r:id="rId16"/>
    <p:sldId id="284" r:id="rId17"/>
    <p:sldId id="359" r:id="rId18"/>
    <p:sldId id="257" r:id="rId19"/>
    <p:sldId id="260" r:id="rId20"/>
    <p:sldId id="258" r:id="rId21"/>
    <p:sldId id="281" r:id="rId22"/>
    <p:sldId id="259" r:id="rId23"/>
    <p:sldId id="261" r:id="rId24"/>
    <p:sldId id="350" r:id="rId25"/>
    <p:sldId id="264" r:id="rId26"/>
    <p:sldId id="265" r:id="rId27"/>
    <p:sldId id="266" r:id="rId28"/>
    <p:sldId id="267" r:id="rId29"/>
    <p:sldId id="356" r:id="rId30"/>
    <p:sldId id="268" r:id="rId31"/>
    <p:sldId id="3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31.xml"/><Relationship Id="rId3" Type="http://schemas.openxmlformats.org/officeDocument/2006/relationships/slide" Target="slides/slide7.xml"/><Relationship Id="rId7" Type="http://schemas.openxmlformats.org/officeDocument/2006/relationships/slide" Target="slides/slide15.xml"/><Relationship Id="rId12" Type="http://schemas.openxmlformats.org/officeDocument/2006/relationships/slide" Target="slides/slide29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4.xml"/><Relationship Id="rId11" Type="http://schemas.openxmlformats.org/officeDocument/2006/relationships/slide" Target="slides/slide26.xml"/><Relationship Id="rId5" Type="http://schemas.openxmlformats.org/officeDocument/2006/relationships/slide" Target="slides/slide13.xml"/><Relationship Id="rId10" Type="http://schemas.openxmlformats.org/officeDocument/2006/relationships/slide" Target="slides/slide24.xml"/><Relationship Id="rId4" Type="http://schemas.openxmlformats.org/officeDocument/2006/relationships/slide" Target="slides/slide12.xml"/><Relationship Id="rId9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91E48-A504-4396-9D1A-D0EE16E7A2BD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2A1F4-4E31-4AA4-B0A2-7DBE66684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EC792-39E3-42C4-9F38-F95D29D60555}" type="slidenum">
              <a:rPr lang="en-US"/>
              <a:pPr/>
              <a:t>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0E938-1FBF-45C9-8106-802307605E5A}" type="slidenum">
              <a:rPr lang="en-US"/>
              <a:pPr/>
              <a:t>20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7BBD5-A9A6-4BDB-8681-A82BAFB2D881}" type="slidenum">
              <a:rPr lang="en-US"/>
              <a:pPr/>
              <a:t>22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C185F-9D5D-4675-9F07-8ABD9D2D5F9C}" type="slidenum">
              <a:rPr lang="en-US"/>
              <a:pPr/>
              <a:t>24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98F2D-0DA0-4733-AF00-82C6C4A3C82C}" type="slidenum">
              <a:rPr lang="en-US"/>
              <a:pPr/>
              <a:t>25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15C60-0278-4FC9-A274-F686220017FF}" type="slidenum">
              <a:rPr lang="en-US"/>
              <a:pPr/>
              <a:t>26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2FB68-A8E9-49FF-A32E-B570D288205C}" type="slidenum">
              <a:rPr lang="en-US"/>
              <a:pPr/>
              <a:t>27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F2BD1-E904-42E4-AC36-FCAFAB9B4C77}" type="slidenum">
              <a:rPr lang="en-US"/>
              <a:pPr/>
              <a:t>28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C185F-9D5D-4675-9F07-8ABD9D2D5F9C}" type="slidenum">
              <a:rPr lang="en-US"/>
              <a:pPr/>
              <a:t>29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C185F-9D5D-4675-9F07-8ABD9D2D5F9C}" type="slidenum">
              <a:rPr lang="en-US"/>
              <a:pPr/>
              <a:t>31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9F504-026D-44B6-B466-1F477CDFA7AB}" type="slidenum">
              <a:rPr lang="en-US"/>
              <a:pPr/>
              <a:t>6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D4317-8C5C-4647-B021-9B4B846B3DB7}" type="slidenum">
              <a:rPr lang="en-US"/>
              <a:pPr/>
              <a:t>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E2CC1-EB81-4476-896E-0C46AE5BF64F}" type="slidenum">
              <a:rPr lang="en-US"/>
              <a:pPr/>
              <a:t>8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CEEF6-7A48-4549-A8A9-E707F3308C48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0ED45-7DDF-45AE-B7B6-659660E750A0}" type="slidenum">
              <a:rPr lang="en-US"/>
              <a:pPr/>
              <a:t>13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84A35-A377-4656-8A3D-AFE0DFEE0E90}" type="slidenum">
              <a:rPr lang="en-US"/>
              <a:pPr/>
              <a:t>14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C185F-9D5D-4675-9F07-8ABD9D2D5F9C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11B6D-3F74-42F2-AB05-7EC7428B8CCE}" type="slidenum">
              <a:rPr lang="en-US"/>
              <a:pPr/>
              <a:t>18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5538" name="Picture 2" descr="D:\UAAR-PMAS-CAR\slides_graphics\bismillah\1339048477_393871857_1-Bismillah-36-x-24-Gulshan-e-Iqba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3999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I/O Module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I/O Module functioning could be explained by processor communication.</a:t>
            </a:r>
          </a:p>
          <a:p>
            <a:pPr lvl="1"/>
            <a:r>
              <a:rPr lang="en-US" dirty="0" smtClean="0"/>
              <a:t>Command decoding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Status reporting</a:t>
            </a:r>
          </a:p>
          <a:p>
            <a:pPr lvl="1"/>
            <a:r>
              <a:rPr lang="en-US" dirty="0" smtClean="0"/>
              <a:t>Address Recognition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3962400"/>
            <a:ext cx="9144000" cy="2667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Status Reporting :</a:t>
            </a:r>
            <a:r>
              <a:rPr lang="en-US" sz="2800" dirty="0" smtClean="0"/>
              <a:t>  I/O module are much slower than CPU and memory, they had to  send STATUS signals to report their progress.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For Example : BUSY or READY signal to report I/O status to processor 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I/O Module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I/O Module functioning could be explained by processor communication.</a:t>
            </a:r>
          </a:p>
          <a:p>
            <a:pPr lvl="1"/>
            <a:r>
              <a:rPr lang="en-US" dirty="0" smtClean="0"/>
              <a:t>Command decoding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Status reporting</a:t>
            </a:r>
          </a:p>
          <a:p>
            <a:pPr lvl="1"/>
            <a:r>
              <a:rPr lang="en-US" dirty="0" smtClean="0"/>
              <a:t>Address Recognition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3962400"/>
            <a:ext cx="9144000" cy="2667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Address Recognition :</a:t>
            </a:r>
            <a:r>
              <a:rPr lang="en-US" sz="2800" dirty="0" smtClean="0"/>
              <a:t>  I/O module must receive multiple requests from processor thus I/O module must recognize and decode each address.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For Example : After decoding I/O will identify, send  control and data signal to selected peripheral.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I/O Module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5287963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Control </a:t>
            </a:r>
            <a:r>
              <a:rPr lang="en-US" sz="3600" dirty="0"/>
              <a:t>&amp; Timing</a:t>
            </a:r>
          </a:p>
          <a:p>
            <a:r>
              <a:rPr lang="en-US" sz="3600" dirty="0"/>
              <a:t>CPU Communication</a:t>
            </a:r>
          </a:p>
          <a:p>
            <a:r>
              <a:rPr lang="en-US" sz="3600" dirty="0"/>
              <a:t>Device Communication</a:t>
            </a:r>
          </a:p>
          <a:p>
            <a:r>
              <a:rPr lang="en-US" sz="3600" dirty="0"/>
              <a:t>Data Buffering</a:t>
            </a:r>
          </a:p>
          <a:p>
            <a:r>
              <a:rPr lang="en-US" sz="3600" dirty="0"/>
              <a:t>Error Detection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I/O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287963"/>
          </a:xfrm>
        </p:spPr>
        <p:txBody>
          <a:bodyPr>
            <a:normAutofit/>
          </a:bodyPr>
          <a:lstStyle/>
          <a:p>
            <a:r>
              <a:rPr lang="en-US" dirty="0"/>
              <a:t>CPU checks I/O module device status</a:t>
            </a:r>
          </a:p>
          <a:p>
            <a:r>
              <a:rPr lang="en-US" dirty="0"/>
              <a:t>I/O module returns status</a:t>
            </a:r>
          </a:p>
          <a:p>
            <a:r>
              <a:rPr lang="en-US" dirty="0"/>
              <a:t>If ready, CPU requests data transfer</a:t>
            </a:r>
          </a:p>
          <a:p>
            <a:r>
              <a:rPr lang="en-US" dirty="0"/>
              <a:t>I/O module gets data from device</a:t>
            </a:r>
          </a:p>
          <a:p>
            <a:r>
              <a:rPr lang="en-US" dirty="0"/>
              <a:t>I/O module transfers data to CPU</a:t>
            </a:r>
          </a:p>
          <a:p>
            <a:r>
              <a:rPr lang="en-US" dirty="0"/>
              <a:t>Variations for </a:t>
            </a:r>
            <a:r>
              <a:rPr lang="en-US" dirty="0" smtClean="0"/>
              <a:t>output </a:t>
            </a:r>
          </a:p>
          <a:p>
            <a:pPr lvl="1"/>
            <a:r>
              <a:rPr lang="en-US" sz="3200" dirty="0" smtClean="0"/>
              <a:t> Direct CPU Access</a:t>
            </a:r>
          </a:p>
          <a:p>
            <a:pPr lvl="1"/>
            <a:r>
              <a:rPr lang="en-US" sz="3200" dirty="0" smtClean="0"/>
              <a:t> Direct Memory Access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CPU Viewpoint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287963"/>
          </a:xfrm>
        </p:spPr>
        <p:txBody>
          <a:bodyPr>
            <a:normAutofit/>
          </a:bodyPr>
          <a:lstStyle/>
          <a:p>
            <a:r>
              <a:rPr lang="en-US" dirty="0"/>
              <a:t>Issue read command</a:t>
            </a:r>
          </a:p>
          <a:p>
            <a:r>
              <a:rPr lang="en-US" b="1" dirty="0">
                <a:solidFill>
                  <a:srgbClr val="FF0000"/>
                </a:solidFill>
              </a:rPr>
              <a:t>Do other work</a:t>
            </a:r>
          </a:p>
          <a:p>
            <a:r>
              <a:rPr lang="en-US" dirty="0"/>
              <a:t>Check for interrupt at end of each instruction cycle</a:t>
            </a:r>
          </a:p>
          <a:p>
            <a:r>
              <a:rPr lang="en-US" dirty="0"/>
              <a:t>If interrupted:-</a:t>
            </a:r>
          </a:p>
          <a:p>
            <a:pPr lvl="1"/>
            <a:r>
              <a:rPr lang="en-US" sz="3200" dirty="0"/>
              <a:t>Save context (registers)</a:t>
            </a:r>
          </a:p>
          <a:p>
            <a:pPr lvl="1"/>
            <a:r>
              <a:rPr lang="en-US" sz="3200" dirty="0"/>
              <a:t>Process interrupt</a:t>
            </a:r>
          </a:p>
          <a:p>
            <a:pPr lvl="2"/>
            <a:r>
              <a:rPr lang="en-US" sz="2800" dirty="0"/>
              <a:t>Fetch data &amp; </a:t>
            </a:r>
            <a:r>
              <a:rPr lang="en-US" sz="2800" dirty="0" smtClean="0"/>
              <a:t>store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Interfacing I/O &amp; processors :</a:t>
            </a:r>
            <a:endParaRPr lang="en-GB" sz="4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GB" b="1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9143999" cy="63246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35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Keyboard/Display Interfaces to 82C55A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10600" cy="576262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057400"/>
            <a:ext cx="9144000" cy="2286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Interrupts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Interrupts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382000" cy="6019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Mechanism by which other modules (e.g. I/O) may interrupt normal sequence of processing</a:t>
            </a:r>
          </a:p>
          <a:p>
            <a:r>
              <a:rPr lang="en-GB" dirty="0"/>
              <a:t>Program</a:t>
            </a:r>
          </a:p>
          <a:p>
            <a:pPr lvl="1"/>
            <a:r>
              <a:rPr lang="en-GB" dirty="0"/>
              <a:t>e.g. overflow, division by zero</a:t>
            </a:r>
          </a:p>
          <a:p>
            <a:r>
              <a:rPr lang="en-GB" dirty="0"/>
              <a:t>Timer</a:t>
            </a:r>
          </a:p>
          <a:p>
            <a:pPr lvl="1"/>
            <a:r>
              <a:rPr lang="en-GB" dirty="0"/>
              <a:t>Generated by internal processor timer</a:t>
            </a:r>
          </a:p>
          <a:p>
            <a:pPr lvl="1"/>
            <a:r>
              <a:rPr lang="en-GB" dirty="0"/>
              <a:t>Used in pre-emptive </a:t>
            </a:r>
            <a:r>
              <a:rPr lang="en-GB" dirty="0" smtClean="0"/>
              <a:t>multi-tasking  (</a:t>
            </a:r>
            <a:r>
              <a:rPr lang="en-US" dirty="0"/>
              <a:t>Preemptive scheduling enforces modularity in the sense that one thread cannot stop the progress of another thread, but if all threads share a single address space, then they can modify each other's memory </a:t>
            </a:r>
            <a:r>
              <a:rPr lang="en-US" dirty="0" smtClean="0"/>
              <a:t>accidentally)</a:t>
            </a:r>
            <a:endParaRPr lang="en-GB" dirty="0"/>
          </a:p>
          <a:p>
            <a:r>
              <a:rPr lang="en-GB" dirty="0"/>
              <a:t>I/O</a:t>
            </a:r>
          </a:p>
          <a:p>
            <a:pPr lvl="1"/>
            <a:r>
              <a:rPr lang="en-GB" dirty="0"/>
              <a:t>from I/O controller</a:t>
            </a:r>
          </a:p>
          <a:p>
            <a:r>
              <a:rPr lang="en-GB" dirty="0"/>
              <a:t>Hardware failure</a:t>
            </a:r>
          </a:p>
          <a:p>
            <a:pPr lvl="1"/>
            <a:r>
              <a:rPr lang="en-GB" dirty="0"/>
              <a:t>e.g. memory parity error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Transfer of Control via Interrupts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 l="14394" t="12746" r="28029" b="35559"/>
          <a:stretch>
            <a:fillRect/>
          </a:stretch>
        </p:blipFill>
        <p:spPr bwMode="auto">
          <a:xfrm>
            <a:off x="228600" y="762000"/>
            <a:ext cx="8686800" cy="59436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Today’s lecture Breakdown: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 smtClean="0"/>
              <a:t>I/O </a:t>
            </a:r>
          </a:p>
          <a:p>
            <a:pPr>
              <a:lnSpc>
                <a:spcPct val="200000"/>
              </a:lnSpc>
            </a:pPr>
            <a:r>
              <a:rPr lang="en-US" sz="4000" b="1" dirty="0" smtClean="0"/>
              <a:t>Interrupts</a:t>
            </a:r>
          </a:p>
          <a:p>
            <a:pPr>
              <a:lnSpc>
                <a:spcPct val="200000"/>
              </a:lnSpc>
            </a:pPr>
            <a:r>
              <a:rPr lang="en-US" sz="4000" b="1" dirty="0" smtClean="0"/>
              <a:t>Interrupt processing</a:t>
            </a:r>
          </a:p>
          <a:p>
            <a:pPr>
              <a:lnSpc>
                <a:spcPct val="200000"/>
              </a:lnSpc>
            </a:pPr>
            <a:r>
              <a:rPr lang="en-US" sz="4000" b="1" dirty="0" smtClean="0"/>
              <a:t>Interrupt processing with priority</a:t>
            </a:r>
          </a:p>
          <a:p>
            <a:pPr>
              <a:lnSpc>
                <a:spcPct val="200000"/>
              </a:lnSpc>
            </a:pPr>
            <a:endParaRPr lang="en-US" sz="4000" b="1" dirty="0" smtClean="0"/>
          </a:p>
        </p:txBody>
      </p:sp>
      <p:pic>
        <p:nvPicPr>
          <p:cNvPr id="3075" name="Picture 3" descr="D:\UAAR-PMAS-CAR\slides_graphics\sho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219200"/>
            <a:ext cx="2920872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Program Flow Control</a:t>
            </a: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/>
          <a:srcRect b="15073"/>
          <a:stretch>
            <a:fillRect/>
          </a:stretch>
        </p:blipFill>
        <p:spPr bwMode="auto">
          <a:xfrm>
            <a:off x="228600" y="1066800"/>
            <a:ext cx="8763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Simple </a:t>
            </a:r>
            <a:r>
              <a:rPr lang="en-GB" sz="40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Interrupt Processing</a:t>
            </a:r>
            <a:endParaRPr lang="en-GB"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/>
          <a:srcRect b="13892"/>
          <a:stretch>
            <a:fillRect/>
          </a:stretch>
        </p:blipFill>
        <p:spPr bwMode="auto">
          <a:xfrm>
            <a:off x="762000" y="609600"/>
            <a:ext cx="6934200" cy="6324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Interrupt Cycle</a:t>
            </a:r>
          </a:p>
        </p:txBody>
      </p:sp>
      <p:sp>
        <p:nvSpPr>
          <p:cNvPr id="5530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Added to instruction cycle</a:t>
            </a:r>
          </a:p>
          <a:p>
            <a:r>
              <a:rPr lang="en-US"/>
              <a:t>Processor checks for interrupt</a:t>
            </a:r>
          </a:p>
          <a:p>
            <a:pPr lvl="1"/>
            <a:r>
              <a:rPr lang="en-US"/>
              <a:t>Indicated by an interrupt signal</a:t>
            </a:r>
          </a:p>
          <a:p>
            <a:r>
              <a:rPr lang="en-US"/>
              <a:t>If no interrupt, fetch next instruction</a:t>
            </a:r>
          </a:p>
          <a:p>
            <a:r>
              <a:rPr lang="en-US"/>
              <a:t>If interrupt pending:</a:t>
            </a:r>
          </a:p>
          <a:p>
            <a:pPr lvl="1"/>
            <a:r>
              <a:rPr lang="en-US"/>
              <a:t>Suspend execution of current program </a:t>
            </a:r>
          </a:p>
          <a:p>
            <a:pPr lvl="1"/>
            <a:r>
              <a:rPr lang="en-US"/>
              <a:t>Save context</a:t>
            </a:r>
          </a:p>
          <a:p>
            <a:pPr lvl="1"/>
            <a:r>
              <a:rPr lang="en-US"/>
              <a:t>Set PC to start address of interrupt handler routine</a:t>
            </a:r>
          </a:p>
          <a:p>
            <a:pPr lvl="1"/>
            <a:r>
              <a:rPr lang="en-US"/>
              <a:t>Process interrupt</a:t>
            </a:r>
          </a:p>
          <a:p>
            <a:pPr lvl="1"/>
            <a:r>
              <a:rPr lang="en-US"/>
              <a:t>Restore context and continue interrupted program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Instruction Cycle with Interrupts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/>
          <a:srcRect l="8333" t="24510" r="8333" b="30392"/>
          <a:stretch>
            <a:fillRect/>
          </a:stretch>
        </p:blipFill>
        <p:spPr bwMode="auto">
          <a:xfrm>
            <a:off x="381000" y="19050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4000" dirty="0" smtClean="0"/>
              <a:t>Program  Execution Timing : Short I/O Wait</a:t>
            </a:r>
            <a:endParaRPr lang="en-GB" sz="4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GB" b="1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1752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914400"/>
            <a:ext cx="5638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609600"/>
            <a:ext cx="1600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Instruction Cycle 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with Interrupts :</a:t>
            </a:r>
            <a:endParaRPr lang="en-US"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7349" name="Picture 1029"/>
          <p:cNvPicPr>
            <a:picLocks noChangeAspect="1" noChangeArrowheads="1"/>
          </p:cNvPicPr>
          <p:nvPr/>
        </p:nvPicPr>
        <p:blipFill>
          <a:blip r:embed="rId3"/>
          <a:srcRect b="23878"/>
          <a:stretch>
            <a:fillRect/>
          </a:stretch>
        </p:blipFill>
        <p:spPr bwMode="auto">
          <a:xfrm>
            <a:off x="0" y="1371600"/>
            <a:ext cx="9144000" cy="424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Multiple Interrupts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Disable interrupts</a:t>
            </a:r>
          </a:p>
          <a:p>
            <a:pPr lvl="1"/>
            <a:r>
              <a:rPr lang="en-US" dirty="0"/>
              <a:t>Processor will ignore further interrupts whilst processing one interrupt</a:t>
            </a:r>
          </a:p>
          <a:p>
            <a:pPr lvl="1"/>
            <a:r>
              <a:rPr lang="en-US" dirty="0"/>
              <a:t>Interrupts remain pending and are checked after first interrupt has been processed</a:t>
            </a:r>
          </a:p>
          <a:p>
            <a:pPr lvl="1"/>
            <a:r>
              <a:rPr lang="en-US" dirty="0"/>
              <a:t>Interrupts handled in sequence as they occur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Define priorities</a:t>
            </a:r>
          </a:p>
          <a:p>
            <a:pPr lvl="1"/>
            <a:r>
              <a:rPr lang="en-US" dirty="0"/>
              <a:t>Low priority interrupts can be interrupted by higher priority interrupts</a:t>
            </a:r>
          </a:p>
          <a:p>
            <a:pPr lvl="1"/>
            <a:r>
              <a:rPr lang="en-US" dirty="0"/>
              <a:t>When higher priority interrupt has been processed, processor returns to previous interrupt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Multiple Interrupts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Sequential Processing</a:t>
            </a:r>
            <a:endParaRPr lang="en-US" sz="3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9396" name="Picture 1028"/>
          <p:cNvPicPr>
            <a:picLocks noChangeAspect="1" noChangeArrowheads="1"/>
          </p:cNvPicPr>
          <p:nvPr/>
        </p:nvPicPr>
        <p:blipFill>
          <a:blip r:embed="rId3"/>
          <a:srcRect b="57561"/>
          <a:stretch>
            <a:fillRect/>
          </a:stretch>
        </p:blipFill>
        <p:spPr bwMode="auto">
          <a:xfrm>
            <a:off x="838200" y="1627188"/>
            <a:ext cx="70866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Multiple Interrupts – Nested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 t="47769" b="9605"/>
          <a:stretch>
            <a:fillRect/>
          </a:stretch>
        </p:blipFill>
        <p:spPr bwMode="auto">
          <a:xfrm>
            <a:off x="762000" y="16764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Priority Interrupt Execution :  Example  </a:t>
            </a:r>
            <a:endParaRPr lang="en-GB" sz="4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Three I/O devices, a printer, a disk and data communication line with increasing priority of 2,4,and 5 respectively. Suppose all interrupt requires same execution time </a:t>
            </a:r>
            <a:r>
              <a:rPr lang="en-GB" b="1" dirty="0" err="1" smtClean="0"/>
              <a:t>i.e</a:t>
            </a:r>
            <a:r>
              <a:rPr lang="en-GB" b="1" dirty="0" smtClean="0"/>
              <a:t> 10ns. Following events occurs</a:t>
            </a:r>
          </a:p>
          <a:p>
            <a:pPr>
              <a:lnSpc>
                <a:spcPct val="150000"/>
              </a:lnSpc>
            </a:pPr>
            <a:endParaRPr lang="en-GB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3962400"/>
          <a:ext cx="5105401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Sr.</a:t>
                      </a:r>
                      <a:r>
                        <a:rPr lang="en-US" sz="2000" baseline="0" dirty="0" smtClean="0"/>
                        <a:t> #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</a:t>
                      </a:r>
                    </a:p>
                    <a:p>
                      <a:pPr algn="ctr"/>
                      <a:r>
                        <a:rPr lang="en-US" sz="2000" dirty="0" smtClean="0"/>
                        <a:t> (ns)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Activity/event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t = 0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User Program Starts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t = 10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Printer interrupt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t = 15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Communication</a:t>
                      </a:r>
                      <a:r>
                        <a:rPr lang="en-US" sz="2000" b="1" baseline="0" dirty="0" smtClean="0"/>
                        <a:t> interrupt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t = 20 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Disk</a:t>
                      </a:r>
                      <a:r>
                        <a:rPr lang="en-US" sz="2000" b="1" baseline="0" dirty="0" smtClean="0"/>
                        <a:t> interrupt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Book reading : Supplementary 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Topics covered in this lecture are from these texts.</a:t>
            </a:r>
          </a:p>
          <a:p>
            <a:pPr lvl="1"/>
            <a:endParaRPr lang="en-US" dirty="0" smtClean="0"/>
          </a:p>
          <a:p>
            <a:pPr marL="0" lvl="1" indent="0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Comp. Org. &amp; Architecture,9th </a:t>
            </a:r>
            <a:r>
              <a:rPr lang="en-US" b="1" u="sng" dirty="0" err="1" smtClean="0">
                <a:solidFill>
                  <a:srgbClr val="FF0000"/>
                </a:solidFill>
              </a:rPr>
              <a:t>edition,Stallings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7030A0"/>
                </a:solidFill>
              </a:rPr>
              <a:t>For interrupts (Relevant to slides only)</a:t>
            </a:r>
          </a:p>
          <a:p>
            <a:pPr lvl="1"/>
            <a:r>
              <a:rPr lang="en-US" b="1" dirty="0" smtClean="0"/>
              <a:t>Read Chapter </a:t>
            </a:r>
            <a:r>
              <a:rPr lang="en-US" b="1" dirty="0" smtClean="0">
                <a:solidFill>
                  <a:srgbClr val="00B050"/>
                </a:solidFill>
              </a:rPr>
              <a:t>Top level view of Computer </a:t>
            </a:r>
            <a:r>
              <a:rPr lang="en-US" b="1" dirty="0" err="1" smtClean="0">
                <a:solidFill>
                  <a:srgbClr val="00B050"/>
                </a:solidFill>
              </a:rPr>
              <a:t>Functions</a:t>
            </a:r>
            <a:r>
              <a:rPr lang="en-US" b="1" dirty="0" err="1" smtClean="0"/>
              <a:t>,Section</a:t>
            </a:r>
            <a:r>
              <a:rPr lang="en-US" b="1" dirty="0" smtClean="0"/>
              <a:t> 2 (subpart) Interrupts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7030A0"/>
                </a:solidFill>
              </a:rPr>
              <a:t>For Input / Output (Relevant to slides only)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Read Chapter Input / Output ,section 1,2</a:t>
            </a:r>
          </a:p>
          <a:p>
            <a:pPr lvl="1"/>
            <a:r>
              <a:rPr lang="en-US" b="1" dirty="0" smtClean="0"/>
              <a:t>Section 3,4 (Relevant details related to slides only)</a:t>
            </a:r>
          </a:p>
          <a:p>
            <a:pPr marL="0" lvl="1" indent="0">
              <a:buNone/>
            </a:pPr>
            <a:r>
              <a:rPr lang="en-US" b="1" dirty="0" smtClean="0"/>
              <a:t>   	</a:t>
            </a:r>
            <a:endParaRPr lang="en-US" dirty="0" smtClean="0"/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136194" name="Picture 2" descr="E:\UAAR-PMAS-CAR\slides_graphics\ne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0" y="2209800"/>
            <a:ext cx="219075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Time Sequence of Multiple Interrupts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876800"/>
          <a:ext cx="4191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Program Starts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t=10</a:t>
                      </a:r>
                      <a:endParaRPr lang="en-US" sz="16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Printer interrupt</a:t>
                      </a:r>
                      <a:endParaRPr lang="en-US" sz="16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t =15</a:t>
                      </a:r>
                      <a:endParaRPr lang="en-US" sz="16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Communication</a:t>
                      </a:r>
                      <a:r>
                        <a:rPr lang="en-US" sz="1600" b="1" baseline="0" dirty="0" smtClean="0"/>
                        <a:t> interrupt</a:t>
                      </a:r>
                      <a:endParaRPr lang="en-US" sz="16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t=20 </a:t>
                      </a:r>
                      <a:endParaRPr lang="en-US" sz="16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Disk</a:t>
                      </a:r>
                      <a:r>
                        <a:rPr lang="en-US" sz="1600" b="1" baseline="0" dirty="0" smtClean="0"/>
                        <a:t> interrupt</a:t>
                      </a:r>
                      <a:endParaRPr lang="en-US" sz="16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Thanks ALL !!!</a:t>
            </a:r>
            <a:endParaRPr lang="en-GB" sz="4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057400"/>
            <a:ext cx="9144000" cy="2286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Input/output : I/O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Input/output </a:t>
            </a:r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b="1" dirty="0" smtClean="0"/>
              <a:t>Why I/0’s not directly connected to system bus?</a:t>
            </a:r>
          </a:p>
          <a:p>
            <a:r>
              <a:rPr lang="en-US" dirty="0" smtClean="0"/>
              <a:t>Wide </a:t>
            </a:r>
            <a:r>
              <a:rPr lang="en-US" dirty="0"/>
              <a:t>variety of peripherals</a:t>
            </a:r>
          </a:p>
          <a:p>
            <a:pPr lvl="1"/>
            <a:r>
              <a:rPr lang="en-US" dirty="0"/>
              <a:t>Delivering different amounts of data</a:t>
            </a:r>
          </a:p>
          <a:p>
            <a:pPr lvl="1"/>
            <a:r>
              <a:rPr lang="en-US" dirty="0"/>
              <a:t>At different speeds</a:t>
            </a:r>
          </a:p>
          <a:p>
            <a:pPr lvl="1"/>
            <a:r>
              <a:rPr lang="en-US" dirty="0"/>
              <a:t>In different formats</a:t>
            </a:r>
          </a:p>
          <a:p>
            <a:r>
              <a:rPr lang="en-US" dirty="0"/>
              <a:t>All </a:t>
            </a:r>
            <a:r>
              <a:rPr lang="en-US" b="1" u="sng" dirty="0">
                <a:solidFill>
                  <a:srgbClr val="FF0000"/>
                </a:solidFill>
              </a:rPr>
              <a:t>slower</a:t>
            </a:r>
            <a:r>
              <a:rPr lang="en-US" dirty="0"/>
              <a:t> than CPU and RAM</a:t>
            </a:r>
          </a:p>
          <a:p>
            <a:r>
              <a:rPr lang="en-US" dirty="0"/>
              <a:t>Need I/O modules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Input/Output</a:t>
            </a:r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382000" cy="5516563"/>
          </a:xfrm>
        </p:spPr>
        <p:txBody>
          <a:bodyPr/>
          <a:lstStyle/>
          <a:p>
            <a:r>
              <a:rPr lang="en-US" dirty="0"/>
              <a:t>Interface to CPU and Memory</a:t>
            </a:r>
          </a:p>
          <a:p>
            <a:r>
              <a:rPr lang="en-US" dirty="0"/>
              <a:t>Interface to one or more peripherals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5418" t="16350" r="10925" b="21777"/>
          <a:stretch>
            <a:fillRect/>
          </a:stretch>
        </p:blipFill>
        <p:spPr bwMode="auto">
          <a:xfrm>
            <a:off x="4038600" y="1905000"/>
            <a:ext cx="469263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external device connected to an I/O module is called </a:t>
            </a:r>
            <a:r>
              <a:rPr lang="en-US" i="1" dirty="0" smtClean="0">
                <a:solidFill>
                  <a:srgbClr val="FF0000"/>
                </a:solidFill>
              </a:rPr>
              <a:t>peripheral device </a:t>
            </a:r>
            <a:r>
              <a:rPr lang="en-US" dirty="0" smtClean="0"/>
              <a:t>or simply </a:t>
            </a:r>
            <a:r>
              <a:rPr lang="en-US" i="1" dirty="0" smtClean="0">
                <a:solidFill>
                  <a:srgbClr val="FF0000"/>
                </a:solidFill>
              </a:rPr>
              <a:t>peripheral.</a:t>
            </a:r>
          </a:p>
          <a:p>
            <a:r>
              <a:rPr lang="en-US" dirty="0" smtClean="0"/>
              <a:t>Human </a:t>
            </a:r>
            <a:r>
              <a:rPr lang="en-US" dirty="0"/>
              <a:t>readable</a:t>
            </a:r>
          </a:p>
          <a:p>
            <a:pPr lvl="1"/>
            <a:r>
              <a:rPr lang="en-US" dirty="0"/>
              <a:t>Screen, printer, keyboard</a:t>
            </a:r>
          </a:p>
          <a:p>
            <a:r>
              <a:rPr lang="en-US" dirty="0"/>
              <a:t>Machine readable</a:t>
            </a:r>
          </a:p>
          <a:p>
            <a:pPr lvl="1"/>
            <a:r>
              <a:rPr lang="en-US" dirty="0"/>
              <a:t>Monitoring and </a:t>
            </a:r>
            <a:r>
              <a:rPr lang="en-US" dirty="0" smtClean="0"/>
              <a:t>control </a:t>
            </a:r>
          </a:p>
          <a:p>
            <a:pPr lvl="1"/>
            <a:r>
              <a:rPr lang="en-US" dirty="0" smtClean="0"/>
              <a:t>Disks,sensors,actuators etc.</a:t>
            </a:r>
            <a:endParaRPr lang="en-US" dirty="0"/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 smtClean="0"/>
              <a:t>Modem</a:t>
            </a:r>
            <a:endParaRPr lang="en-US" dirty="0"/>
          </a:p>
          <a:p>
            <a:pPr lvl="1"/>
            <a:r>
              <a:rPr lang="en-US" dirty="0"/>
              <a:t>Network Interface Card (NIC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Computers in a network.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I/O Module 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Structure : Diagram</a:t>
            </a:r>
            <a:endParaRPr lang="en-US"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4" name="Picture 44"/>
          <p:cNvPicPr>
            <a:picLocks noChangeAspect="1" noChangeArrowheads="1"/>
          </p:cNvPicPr>
          <p:nvPr/>
        </p:nvPicPr>
        <p:blipFill>
          <a:blip r:embed="rId3"/>
          <a:srcRect l="7666" t="13445" r="9837" b="23286"/>
          <a:stretch>
            <a:fillRect/>
          </a:stretch>
        </p:blipFill>
        <p:spPr bwMode="auto">
          <a:xfrm>
            <a:off x="533400" y="914400"/>
            <a:ext cx="8153400" cy="520858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I/O Module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I/O Module functioning could be explained by processor communication.</a:t>
            </a:r>
          </a:p>
          <a:p>
            <a:pPr lvl="1"/>
            <a:r>
              <a:rPr lang="en-US" b="1" dirty="0" smtClean="0"/>
              <a:t>Command decoding</a:t>
            </a:r>
          </a:p>
          <a:p>
            <a:pPr lvl="1"/>
            <a:r>
              <a:rPr lang="en-US" b="1" dirty="0" smtClean="0"/>
              <a:t>Data</a:t>
            </a:r>
          </a:p>
          <a:p>
            <a:pPr lvl="1"/>
            <a:r>
              <a:rPr lang="en-US" b="1" dirty="0" smtClean="0"/>
              <a:t>Status reporting</a:t>
            </a:r>
          </a:p>
          <a:p>
            <a:pPr lvl="1"/>
            <a:r>
              <a:rPr lang="en-US" b="1" dirty="0" smtClean="0"/>
              <a:t>Address Recognition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3886200"/>
            <a:ext cx="9144000" cy="2971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b="1" dirty="0" smtClean="0"/>
              <a:t>Command decoding :</a:t>
            </a:r>
            <a:r>
              <a:rPr lang="en-US" sz="2800" dirty="0" smtClean="0"/>
              <a:t>  I/O module accepts commands from processor on Control bus, Like read or write data.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b="1" dirty="0" smtClean="0"/>
              <a:t>Data :</a:t>
            </a:r>
            <a:r>
              <a:rPr lang="en-US" sz="2800" dirty="0" smtClean="0"/>
              <a:t> Data is exchanged between processor and I/O module over data bus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803</Words>
  <Application>Microsoft Office PowerPoint</Application>
  <PresentationFormat>On-screen Show (4:3)</PresentationFormat>
  <Paragraphs>198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Today’s lecture Breakdown:</vt:lpstr>
      <vt:lpstr>Book reading : Supplementary !!!</vt:lpstr>
      <vt:lpstr>PowerPoint Presentation</vt:lpstr>
      <vt:lpstr>Input/output Problems</vt:lpstr>
      <vt:lpstr>Input/Output Module</vt:lpstr>
      <vt:lpstr>External Devices</vt:lpstr>
      <vt:lpstr>I/O Module Structure : Diagram</vt:lpstr>
      <vt:lpstr>I/O Module Function</vt:lpstr>
      <vt:lpstr>I/O Module Function</vt:lpstr>
      <vt:lpstr>I/O Module Function</vt:lpstr>
      <vt:lpstr>I/O Module Function</vt:lpstr>
      <vt:lpstr>I/O Steps</vt:lpstr>
      <vt:lpstr>CPU Viewpoint</vt:lpstr>
      <vt:lpstr>Interfacing I/O &amp; processors :</vt:lpstr>
      <vt:lpstr>Keyboard/Display Interfaces to 82C55A</vt:lpstr>
      <vt:lpstr>PowerPoint Presentation</vt:lpstr>
      <vt:lpstr>Interrupts</vt:lpstr>
      <vt:lpstr>Transfer of Control via Interrupts</vt:lpstr>
      <vt:lpstr>Program Flow Control</vt:lpstr>
      <vt:lpstr>Simple Interrupt Processing</vt:lpstr>
      <vt:lpstr>Interrupt Cycle</vt:lpstr>
      <vt:lpstr>Instruction Cycle with Interrupts</vt:lpstr>
      <vt:lpstr>Program  Execution Timing : Short I/O Wait</vt:lpstr>
      <vt:lpstr>Instruction Cycle with Interrupts :</vt:lpstr>
      <vt:lpstr>Multiple Interrupts</vt:lpstr>
      <vt:lpstr>Multiple Interrupts – Sequential Processing</vt:lpstr>
      <vt:lpstr>Multiple Interrupts – Nested</vt:lpstr>
      <vt:lpstr>Priority Interrupt Execution :  Example  </vt:lpstr>
      <vt:lpstr>Time Sequence of Multiple Interrupts</vt:lpstr>
      <vt:lpstr>Thanks ALL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Waqas</dc:creator>
  <cp:lastModifiedBy>IT Coord</cp:lastModifiedBy>
  <cp:revision>110</cp:revision>
  <dcterms:created xsi:type="dcterms:W3CDTF">2006-08-16T00:00:00Z</dcterms:created>
  <dcterms:modified xsi:type="dcterms:W3CDTF">2023-05-04T10:18:03Z</dcterms:modified>
</cp:coreProperties>
</file>