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374" r:id="rId3"/>
    <p:sldId id="390" r:id="rId4"/>
    <p:sldId id="391" r:id="rId5"/>
    <p:sldId id="392" r:id="rId6"/>
    <p:sldId id="39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88" r:id="rId17"/>
    <p:sldId id="384" r:id="rId18"/>
    <p:sldId id="313" r:id="rId19"/>
    <p:sldId id="283" r:id="rId20"/>
    <p:sldId id="362" r:id="rId21"/>
    <p:sldId id="363" r:id="rId22"/>
    <p:sldId id="385" r:id="rId23"/>
    <p:sldId id="376" r:id="rId24"/>
    <p:sldId id="377" r:id="rId25"/>
    <p:sldId id="378" r:id="rId26"/>
    <p:sldId id="379" r:id="rId27"/>
    <p:sldId id="383" r:id="rId28"/>
    <p:sldId id="380" r:id="rId29"/>
    <p:sldId id="382" r:id="rId30"/>
    <p:sldId id="381" r:id="rId31"/>
    <p:sldId id="364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755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3504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0261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7016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3770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0522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7277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4031" algn="l" defTabSz="9135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92" autoAdjust="0"/>
  </p:normalViewPr>
  <p:slideViewPr>
    <p:cSldViewPr>
      <p:cViewPr varScale="1">
        <p:scale>
          <a:sx n="63" d="100"/>
          <a:sy n="63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1AA1F-7999-4F39-A301-B3AD946FFC7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B940-89E4-4F38-8D8F-2663CFC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55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04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261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16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770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522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77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031" algn="l" defTabSz="913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852AA-FF43-41DA-A9E6-4124ED7CBDFA}" type="slidenum">
              <a:rPr lang="en-US"/>
              <a:pPr/>
              <a:t>22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C0BB6-18F4-4723-AA3E-962385EBC941}" type="slidenum">
              <a:rPr lang="en-US"/>
              <a:pPr/>
              <a:t>23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04B00-D650-47C1-A92F-4770EE0117DB}" type="slidenum">
              <a:rPr lang="en-US"/>
              <a:pPr/>
              <a:t>24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FC58D-DF56-4CD2-AE81-DC2D20F62DC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D91A1-E658-434C-BFB5-50751282F0B2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7FEAB-20C0-459C-B7DA-8A645B36BFA2}" type="slidenum">
              <a:rPr lang="en-US"/>
              <a:pPr/>
              <a:t>29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55" tIns="45675" rIns="91355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355" tIns="45675" rIns="91355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35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8" indent="-342568" algn="l" defTabSz="9135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defTabSz="9135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85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41" indent="-228378" algn="l" defTabSz="9135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93" indent="-228378" algn="l" defTabSz="9135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4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02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54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40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55" tIns="45675" rIns="91355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55" tIns="45675" rIns="91355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35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8" indent="-342568" algn="l" defTabSz="9135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defTabSz="9135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85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41" indent="-228378" algn="l" defTabSz="9135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93" indent="-228378" algn="l" defTabSz="9135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4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02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54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40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Computer Organization and Assembly Language CS</a:t>
            </a:r>
            <a:endParaRPr lang="en-US" sz="2800" b="1" u="sng" dirty="0"/>
          </a:p>
        </p:txBody>
      </p:sp>
      <p:pic>
        <p:nvPicPr>
          <p:cNvPr id="122882" name="Picture 2" descr="E:\UAAR-PMAS-CAR\slides_graphics\bismillah\bismillah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US" dirty="0"/>
          </a:p>
        </p:txBody>
      </p:sp>
      <p:pic>
        <p:nvPicPr>
          <p:cNvPr id="110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" y="3352807"/>
            <a:ext cx="9144001" cy="28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6"/>
            <a:ext cx="8839200" cy="2246678"/>
          </a:xfrm>
          <a:prstGeom prst="rect">
            <a:avLst/>
          </a:prstGeom>
          <a:noFill/>
        </p:spPr>
        <p:txBody>
          <a:bodyPr wrap="square" lIns="91355" tIns="45675" rIns="91355" bIns="45675" rtlCol="0">
            <a:spAutoFit/>
          </a:bodyPr>
          <a:lstStyle/>
          <a:p>
            <a:r>
              <a:rPr lang="en-GB" sz="2800" dirty="0" smtClean="0"/>
              <a:t>Heavily dependent on 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7030A0"/>
                </a:solidFill>
              </a:rPr>
              <a:t>Instruction set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Compiler design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</a:rPr>
              <a:t>Processor implementation </a:t>
            </a:r>
          </a:p>
          <a:p>
            <a:pPr lvl="1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accent3"/>
                </a:solidFill>
              </a:rPr>
              <a:t>Cache &amp;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r>
              <a:rPr lang="en-GB" dirty="0"/>
              <a:t>Millions of instructions per second </a:t>
            </a:r>
            <a:r>
              <a:rPr lang="en-GB" sz="3600" b="1" i="1" dirty="0">
                <a:solidFill>
                  <a:srgbClr val="FF0000"/>
                </a:solidFill>
              </a:rPr>
              <a:t>(MIPS</a:t>
            </a:r>
            <a:r>
              <a:rPr lang="en-GB" sz="3600" b="1" i="1" dirty="0" smtClean="0">
                <a:solidFill>
                  <a:srgbClr val="FF0000"/>
                </a:solidFill>
              </a:rPr>
              <a:t>)</a:t>
            </a:r>
          </a:p>
          <a:p>
            <a:endParaRPr lang="en-GB" sz="3600" b="1" i="1" dirty="0" smtClean="0">
              <a:solidFill>
                <a:srgbClr val="FF0000"/>
              </a:solidFill>
            </a:endParaRPr>
          </a:p>
          <a:p>
            <a:endParaRPr lang="en-GB" sz="3600" b="1" i="1" dirty="0">
              <a:solidFill>
                <a:srgbClr val="FF0000"/>
              </a:solidFill>
            </a:endParaRPr>
          </a:p>
          <a:p>
            <a:r>
              <a:rPr lang="en-GB" dirty="0"/>
              <a:t>Millions of floating point instructions per second </a:t>
            </a:r>
            <a:r>
              <a:rPr lang="en-GB" sz="3600" b="1" i="1" dirty="0">
                <a:solidFill>
                  <a:srgbClr val="FF0000"/>
                </a:solidFill>
              </a:rPr>
              <a:t>(MFLOPS)</a:t>
            </a:r>
          </a:p>
          <a:p>
            <a:endParaRPr lang="en-GB" i="1" dirty="0" smtClean="0">
              <a:solidFill>
                <a:srgbClr val="7030A0"/>
              </a:solidFill>
            </a:endParaRPr>
          </a:p>
          <a:p>
            <a:r>
              <a:rPr lang="en-GB" i="1" dirty="0" smtClean="0">
                <a:solidFill>
                  <a:srgbClr val="7030A0"/>
                </a:solidFill>
              </a:rPr>
              <a:t>What are the </a:t>
            </a:r>
            <a:r>
              <a:rPr lang="en-GB" b="1" i="1" u="sng" dirty="0" smtClean="0">
                <a:solidFill>
                  <a:srgbClr val="7030A0"/>
                </a:solidFill>
              </a:rPr>
              <a:t>Benchmark programs </a:t>
            </a:r>
            <a:r>
              <a:rPr lang="en-GB" i="1" dirty="0" smtClean="0">
                <a:solidFill>
                  <a:srgbClr val="7030A0"/>
                </a:solidFill>
              </a:rPr>
              <a:t>&amp; their importance in performance measurements?</a:t>
            </a:r>
          </a:p>
          <a:p>
            <a:endParaRPr lang="en-GB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599"/>
            <a:ext cx="5638800" cy="93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Instruction Performance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9144000" cy="5440363"/>
          </a:xfrm>
        </p:spPr>
        <p:txBody>
          <a:bodyPr/>
          <a:lstStyle/>
          <a:p>
            <a:pPr marL="358425" indent="-358425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Clocks </a:t>
            </a:r>
            <a:r>
              <a:rPr lang="en-US" b="1" dirty="0">
                <a:solidFill>
                  <a:srgbClr val="FF0000"/>
                </a:solidFill>
              </a:rPr>
              <a:t>Per Instruction, </a:t>
            </a:r>
            <a:r>
              <a:rPr lang="en-US" b="1" i="1" dirty="0">
                <a:solidFill>
                  <a:srgbClr val="FF0000"/>
                </a:solidFill>
              </a:rPr>
              <a:t>CPI</a:t>
            </a:r>
            <a:endParaRPr lang="en-US" b="1" dirty="0">
              <a:solidFill>
                <a:srgbClr val="FF0000"/>
              </a:solidFill>
            </a:endParaRPr>
          </a:p>
          <a:p>
            <a:pPr marL="713679" lvl="1" indent="-6346">
              <a:buNone/>
              <a:defRPr/>
            </a:pPr>
            <a:r>
              <a:rPr lang="en-US" dirty="0"/>
              <a:t>The average number of clock cycles each instruction takes to execute.</a:t>
            </a:r>
          </a:p>
          <a:p>
            <a:pPr marL="6346" lvl="1" indent="-6346">
              <a:buNone/>
              <a:defRPr/>
            </a:pPr>
            <a:r>
              <a:rPr lang="en-US" sz="3200" b="1" u="sng" dirty="0">
                <a:solidFill>
                  <a:srgbClr val="00B050"/>
                </a:solidFill>
              </a:rPr>
              <a:t>Exercise:</a:t>
            </a:r>
          </a:p>
          <a:p>
            <a:pPr marL="6346" lvl="1" indent="-6346">
              <a:buNone/>
              <a:defRPr/>
            </a:pPr>
            <a:r>
              <a:rPr lang="en-US" dirty="0"/>
              <a:t>Which computer is faster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2438400"/>
          <a:ext cx="4664076" cy="131615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70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Computer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Clock</a:t>
                      </a:r>
                      <a:r>
                        <a:rPr lang="en-US" sz="2000" kern="1200" baseline="0" dirty="0" smtClean="0">
                          <a:solidFill>
                            <a:srgbClr val="FFFF00"/>
                          </a:solidFill>
                        </a:rPr>
                        <a:t> Cycle Time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rgbClr val="FFFF00"/>
                          </a:solidFill>
                        </a:rPr>
                        <a:t>CPI</a:t>
                      </a:r>
                      <a:endParaRPr lang="en-US" sz="20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A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250 picoseconds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B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500 picoseconds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/>
                        <a:t>1.2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4191004"/>
            <a:ext cx="9144000" cy="18363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45675" rIns="0" bIns="45675">
            <a:spAutoFit/>
          </a:bodyPr>
          <a:lstStyle/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u="sng" dirty="0" smtClean="0">
                <a:solidFill>
                  <a:srgbClr val="FF0000"/>
                </a:solidFill>
                <a:latin typeface="Times New Roman"/>
              </a:rPr>
              <a:t>Solution :</a:t>
            </a:r>
            <a:r>
              <a:rPr lang="en-US" sz="2600" b="1" dirty="0" smtClean="0">
                <a:latin typeface="Times New Roman"/>
              </a:rPr>
              <a:t> # </a:t>
            </a:r>
            <a:r>
              <a:rPr lang="en-US" sz="2600" b="1" dirty="0">
                <a:latin typeface="Times New Roman"/>
              </a:rPr>
              <a:t>of instructions in a program = </a:t>
            </a:r>
            <a:endParaRPr lang="en-US" sz="2600" b="1" i="1" dirty="0"/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/>
              <a:t>CPU-A:   CPU Execution Time = </a:t>
            </a:r>
            <a:r>
              <a:rPr lang="en-US" sz="2600" b="1" i="1" dirty="0"/>
              <a:t>  </a:t>
            </a:r>
            <a:r>
              <a:rPr lang="en-US" sz="2600" b="1" dirty="0"/>
              <a:t> </a:t>
            </a:r>
            <a:r>
              <a:rPr lang="en-US" sz="2600" b="1" dirty="0" smtClean="0"/>
              <a:t>   ×      </a:t>
            </a:r>
            <a:r>
              <a:rPr lang="en-US" sz="2600" b="1" dirty="0"/>
              <a:t>×        </a:t>
            </a:r>
            <a:r>
              <a:rPr lang="en-US" sz="2600" b="1" dirty="0" err="1" smtClean="0"/>
              <a:t>ps</a:t>
            </a:r>
            <a:r>
              <a:rPr lang="en-US" sz="2600" b="1" dirty="0" smtClean="0"/>
              <a:t>      </a:t>
            </a:r>
            <a:r>
              <a:rPr lang="en-US" sz="2600" b="1" dirty="0"/>
              <a:t>=          </a:t>
            </a:r>
            <a:r>
              <a:rPr lang="en-US" sz="2600" b="1" i="1" dirty="0"/>
              <a:t>    </a:t>
            </a:r>
            <a:r>
              <a:rPr lang="en-US" sz="2600" b="1" dirty="0" err="1"/>
              <a:t>ps</a:t>
            </a:r>
            <a:endParaRPr lang="en-US" sz="2600" b="1" dirty="0"/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/>
              <a:t>CPU-B: </a:t>
            </a:r>
            <a:r>
              <a:rPr lang="en-US" sz="2600" b="1" dirty="0">
                <a:latin typeface="Times New Roman"/>
              </a:rPr>
              <a:t>  CPU Execution Time = </a:t>
            </a:r>
            <a:r>
              <a:rPr lang="en-US" sz="2600" b="1" i="1" dirty="0">
                <a:latin typeface="Times New Roman"/>
              </a:rPr>
              <a:t>  </a:t>
            </a:r>
            <a:r>
              <a:rPr lang="en-US" sz="2600" b="1" dirty="0">
                <a:latin typeface="Times New Roman"/>
              </a:rPr>
              <a:t> ×     </a:t>
            </a:r>
            <a:r>
              <a:rPr lang="en-US" sz="2600" b="1" dirty="0" smtClean="0"/>
              <a:t>×</a:t>
            </a:r>
            <a:r>
              <a:rPr lang="en-US" sz="2600" b="1" dirty="0" smtClean="0">
                <a:latin typeface="Times New Roman"/>
              </a:rPr>
              <a:t>        </a:t>
            </a:r>
            <a:r>
              <a:rPr lang="en-US" sz="2600" b="1" dirty="0" err="1" smtClean="0">
                <a:latin typeface="Times New Roman"/>
              </a:rPr>
              <a:t>ps</a:t>
            </a:r>
            <a:r>
              <a:rPr lang="en-US" sz="2600" b="1" dirty="0" smtClean="0">
                <a:latin typeface="Times New Roman"/>
              </a:rPr>
              <a:t>    </a:t>
            </a:r>
            <a:r>
              <a:rPr lang="en-US" sz="2600" b="1" dirty="0">
                <a:latin typeface="Times New Roman"/>
              </a:rPr>
              <a:t>=          </a:t>
            </a:r>
            <a:r>
              <a:rPr lang="en-US" sz="2600" b="1" i="1" dirty="0">
                <a:latin typeface="Times New Roman"/>
              </a:rPr>
              <a:t>   </a:t>
            </a:r>
            <a:r>
              <a:rPr lang="en-US" sz="2600" b="1" dirty="0" err="1" smtClean="0">
                <a:latin typeface="Times New Roman"/>
              </a:rPr>
              <a:t>ps</a:t>
            </a:r>
            <a:endParaRPr lang="en-US" sz="2600" b="1" dirty="0">
              <a:latin typeface="Times New Roman"/>
            </a:endParaRP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600" b="1" dirty="0">
                <a:latin typeface="Times New Roman"/>
              </a:rPr>
              <a:t>Computer A is (          /          ) =        times faster than B</a:t>
            </a: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9144000" cy="5440363"/>
          </a:xfrm>
        </p:spPr>
        <p:txBody>
          <a:bodyPr/>
          <a:lstStyle/>
          <a:p>
            <a:pPr marL="6346" lvl="1" indent="-6346">
              <a:buNone/>
              <a:defRPr/>
            </a:pPr>
            <a:r>
              <a:rPr lang="en-US" b="1" u="sng" dirty="0" smtClean="0">
                <a:solidFill>
                  <a:srgbClr val="00B050"/>
                </a:solidFill>
              </a:rPr>
              <a:t>Exercise</a:t>
            </a:r>
            <a:r>
              <a:rPr lang="en-US" b="1" u="sng" dirty="0">
                <a:solidFill>
                  <a:srgbClr val="00B050"/>
                </a:solidFill>
              </a:rPr>
              <a:t>:</a:t>
            </a:r>
          </a:p>
          <a:p>
            <a:pPr marL="0" lvl="1" indent="0">
              <a:buNone/>
              <a:defRPr/>
            </a:pPr>
            <a:r>
              <a:rPr lang="en-US" dirty="0"/>
              <a:t>Given 3 groups of instructions: A, B and</a:t>
            </a:r>
            <a:br>
              <a:rPr lang="en-US" dirty="0"/>
            </a:br>
            <a:r>
              <a:rPr lang="en-US" dirty="0"/>
              <a:t>C, it takes different clock cycles to execute</a:t>
            </a:r>
            <a:br>
              <a:rPr lang="en-US" dirty="0"/>
            </a:br>
            <a:r>
              <a:rPr lang="en-US" dirty="0"/>
              <a:t> an instruction within each group.</a:t>
            </a:r>
          </a:p>
          <a:p>
            <a:pPr marL="0" lvl="1" indent="0">
              <a:buNone/>
              <a:defRPr/>
            </a:pPr>
            <a:r>
              <a:rPr lang="en-US" dirty="0"/>
              <a:t>Given the shown </a:t>
            </a:r>
            <a:r>
              <a:rPr lang="en-US" i="1" dirty="0">
                <a:solidFill>
                  <a:schemeClr val="accent1"/>
                </a:solidFill>
              </a:rPr>
              <a:t>instruction mix</a:t>
            </a:r>
            <a:r>
              <a:rPr lang="en-US" dirty="0"/>
              <a:t>, which</a:t>
            </a:r>
            <a:br>
              <a:rPr lang="en-US" dirty="0"/>
            </a:br>
            <a:r>
              <a:rPr lang="en-US" dirty="0"/>
              <a:t>code sequence is faster to execute?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273800" y="685800"/>
          <a:ext cx="2870200" cy="12051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06">
                <a:tc rowSpan="2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Class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6">
                <a:tc v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/>
                        <a:t>CPI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943600" y="2133600"/>
          <a:ext cx="2870200" cy="2226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61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0" marR="0"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Count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19">
                <a:tc vMerge="1">
                  <a:txBody>
                    <a:bodyPr/>
                    <a:lstStyle/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/>
                        <a:t>Seq1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Seq2</a:t>
                      </a:r>
                    </a:p>
                  </a:txBody>
                  <a:tcPr marT="45688" marB="45688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688" marB="4568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4343400"/>
            <a:ext cx="9144000" cy="2272326"/>
          </a:xfrm>
          <a:prstGeom prst="rect">
            <a:avLst/>
          </a:prstGeom>
          <a:noFill/>
        </p:spPr>
        <p:txBody>
          <a:bodyPr wrap="square" lIns="0" tIns="45675" rIns="0" bIns="45675">
            <a:spAutoFit/>
          </a:bodyPr>
          <a:lstStyle/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</a:rPr>
              <a:t>Seq1:   CPU Execution Time =    ×    +    ×    </a:t>
            </a: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+    </a:t>
            </a:r>
            <a:r>
              <a:rPr lang="en-US" sz="2400" b="1" dirty="0">
                <a:solidFill>
                  <a:srgbClr val="7030A0"/>
                </a:solidFill>
              </a:rPr>
              <a:t>×</a:t>
            </a: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    </a:t>
            </a:r>
            <a:r>
              <a:rPr lang="en-US" sz="2400" b="1" dirty="0">
                <a:solidFill>
                  <a:srgbClr val="7030A0"/>
                </a:solidFill>
              </a:rPr>
              <a:t>=       cycles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Seq2:   CPU Execution Time =    ×    +    ×    +    ×    =      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cycles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Seq1 average CPI =           =       cycles / instruction</a:t>
            </a: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Seq2 average CPI =           =       cycles / instruction</a:t>
            </a:r>
            <a:endParaRPr lang="en-US" sz="2400" b="1" dirty="0">
              <a:solidFill>
                <a:srgbClr val="7030A0"/>
              </a:solidFill>
              <a:latin typeface="Times New Roman"/>
            </a:endParaRPr>
          </a:p>
          <a:p>
            <a:pPr lvl="1" eaLnBrk="0" hangingPunct="0">
              <a:lnSpc>
                <a:spcPts val="3397"/>
              </a:lnSpc>
              <a:buClr>
                <a:schemeClr val="bg1"/>
              </a:buClr>
              <a:defRPr/>
            </a:pPr>
            <a:r>
              <a:rPr lang="en-US" sz="2400" b="1" dirty="0">
                <a:solidFill>
                  <a:srgbClr val="7030A0"/>
                </a:solidFill>
                <a:latin typeface="Times New Roman"/>
              </a:rPr>
              <a:t>Seq2 is      /    =          times faster than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</a:rPr>
              <a:t>Seq1</a:t>
            </a:r>
            <a:endParaRPr lang="en-US" sz="2400" b="1" dirty="0">
              <a:solidFill>
                <a:srgbClr val="7030A0"/>
              </a:solidFill>
              <a:latin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Instruction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Class 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smtClean="0"/>
              <a:t>Consider a 400MHz processor executing instructions given in Table, taking specified CPI per instruction &amp; instruction mix. Calculate effective CPI and MIPS for this processors?  </a:t>
            </a:r>
          </a:p>
          <a:p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4455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Your Turn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19799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Solution: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AL instructions execution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Ingredients of AL instruction :</a:t>
            </a:r>
            <a:endParaRPr lang="en-US" sz="36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45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4953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stc</a:t>
            </a:r>
            <a:r>
              <a:rPr lang="en-US" sz="3200" dirty="0" smtClean="0"/>
              <a:t>  (set carry flag, no operand)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During Quiz !!!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Do your own work, </a:t>
            </a:r>
            <a:r>
              <a:rPr lang="en-US" sz="3600" dirty="0" smtClean="0"/>
              <a:t>Strict policy, Good Luck 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Ingredients of AL instruction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0762"/>
            <a:ext cx="9144000" cy="46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Instruction Encoding / Decoding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Instruction Format</a:t>
            </a:r>
          </a:p>
          <a:p>
            <a:pPr>
              <a:defRPr/>
            </a:pPr>
            <a:endParaRPr lang="en-US" dirty="0" smtClean="0"/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 marL="1075276" indent="0">
              <a:lnSpc>
                <a:spcPct val="90000"/>
              </a:lnSpc>
              <a:buClr>
                <a:srgbClr val="FFFFFF"/>
              </a:buClr>
              <a:buNone/>
              <a:defRPr/>
            </a:pPr>
            <a:endParaRPr lang="en-US" sz="2400" dirty="0" smtClean="0">
              <a:solidFill>
                <a:srgbClr val="7030A0"/>
              </a:solidFill>
              <a:cs typeface="Arial" charset="0"/>
            </a:endParaRPr>
          </a:p>
          <a:p>
            <a:pPr>
              <a:defRPr/>
            </a:pPr>
            <a:r>
              <a:rPr lang="en-US" b="1" u="sng" dirty="0" smtClean="0"/>
              <a:t>Machine Language &amp; Machine Code</a:t>
            </a:r>
          </a:p>
          <a:p>
            <a:pPr lvl="1">
              <a:buFont typeface="Times New Roman" pitchFamily="18" charset="0"/>
              <a:buNone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Machine code is what u store in memory.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Encoding / decoding is done by CPU at </a:t>
            </a:r>
          </a:p>
          <a:p>
            <a:pPr lvl="1">
              <a:buFont typeface="Times New Roman" pitchFamily="18" charset="0"/>
              <a:buNone/>
              <a:defRPr/>
            </a:pPr>
            <a:r>
              <a:rPr lang="en-US" dirty="0" smtClean="0"/>
              <a:t>    the time of instruction execution.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" y="1524000"/>
            <a:ext cx="3233737" cy="762000"/>
            <a:chOff x="1859" y="1820"/>
            <a:chExt cx="1701" cy="340"/>
          </a:xfrm>
        </p:grpSpPr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859" y="1820"/>
              <a:ext cx="601" cy="3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000" b="1" dirty="0" smtClean="0">
                  <a:latin typeface="Arial" charset="0"/>
                  <a:cs typeface="Arial" charset="0"/>
                </a:rPr>
                <a:t>Op code</a:t>
              </a:r>
              <a:endParaRPr lang="en-US" sz="2000" b="1" dirty="0">
                <a:latin typeface="Arial" charset="0"/>
                <a:cs typeface="Arial" charset="0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2460" y="1820"/>
              <a:ext cx="1100" cy="3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sz="2000" b="1" dirty="0">
                  <a:latin typeface="Arial" charset="0"/>
                  <a:cs typeface="Arial" charset="0"/>
                </a:rPr>
                <a:t>Operands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89555" y="1635129"/>
            <a:ext cx="3549645" cy="145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55" tIns="45675" rIns="91355" bIns="45675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ADD  R1,   R2,         47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5        1        2         2F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43533" y="2173295"/>
            <a:ext cx="3408363" cy="358775"/>
            <a:chOff x="5289553" y="2352672"/>
            <a:chExt cx="3408371" cy="358776"/>
          </a:xfrm>
        </p:grpSpPr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5289553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0101</a:t>
              </a: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6007104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0001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6724656" y="2352672"/>
              <a:ext cx="717551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0010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7442208" y="2352672"/>
              <a:ext cx="1255716" cy="358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  <a:defRPr/>
              </a:pPr>
              <a:r>
                <a:rPr lang="en-US" b="1" dirty="0">
                  <a:latin typeface="Arial" charset="0"/>
                  <a:cs typeface="Arial" charset="0"/>
                </a:rPr>
                <a:t>00101111</a:t>
              </a:r>
            </a:p>
          </p:txBody>
        </p:sp>
      </p:grp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6629400" y="3429000"/>
            <a:ext cx="1476377" cy="533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5 1 2 2 F</a:t>
            </a: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7086600" y="914400"/>
            <a:ext cx="1828800" cy="735521"/>
          </a:xfrm>
          <a:prstGeom prst="wedgeRoundRectCallout">
            <a:avLst>
              <a:gd name="adj1" fmla="val -111280"/>
              <a:gd name="adj2" fmla="val 5346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/>
              <a:t>Assembly</a:t>
            </a:r>
            <a:br>
              <a:rPr lang="en-US" sz="2400" b="1" dirty="0"/>
            </a:br>
            <a:r>
              <a:rPr lang="en-US" sz="2400" b="1" dirty="0"/>
              <a:t>Language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6705600" y="4572000"/>
            <a:ext cx="1941512" cy="735521"/>
          </a:xfrm>
          <a:prstGeom prst="wedgeRoundRectCallout">
            <a:avLst>
              <a:gd name="adj1" fmla="val -42472"/>
              <a:gd name="adj2" fmla="val -131043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chemeClr val="lt1"/>
                </a:solidFill>
              </a:rPr>
              <a:t>Machine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Instruction Processing Components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 b="8975"/>
          <a:stretch>
            <a:fillRect/>
          </a:stretch>
        </p:blipFill>
        <p:spPr bwMode="auto">
          <a:xfrm>
            <a:off x="533400" y="609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GB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Instruction Cycle : Basic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516565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Basic two </a:t>
            </a:r>
            <a:r>
              <a:rPr lang="en-GB" dirty="0"/>
              <a:t>steps: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Fetch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Execute</a:t>
            </a:r>
          </a:p>
          <a:p>
            <a:pPr marL="169863" lvl="1" indent="-169863">
              <a:buFont typeface="Arial" pitchFamily="34" charset="0"/>
              <a:buChar char="•"/>
            </a:pPr>
            <a:r>
              <a:rPr lang="en-GB" sz="3200" dirty="0" smtClean="0"/>
              <a:t>  Detailed steps are discussed ahead.</a:t>
            </a:r>
            <a:endParaRPr lang="en-GB" sz="32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b="40727"/>
          <a:stretch>
            <a:fillRect/>
          </a:stretch>
        </p:blipFill>
        <p:spPr bwMode="auto">
          <a:xfrm>
            <a:off x="0" y="4038600"/>
            <a:ext cx="9144000" cy="2174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sz="4000" b="1" dirty="0" smtClean="0"/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5364165"/>
          </a:xfrm>
        </p:spPr>
        <p:txBody>
          <a:bodyPr>
            <a:normAutofit/>
          </a:bodyPr>
          <a:lstStyle/>
          <a:p>
            <a:r>
              <a:rPr lang="en-US" dirty="0"/>
              <a:t>Program Counter (PC) holds address of next instruction to </a:t>
            </a:r>
            <a:r>
              <a:rPr lang="en-US" dirty="0" smtClean="0"/>
              <a:t>fetch.</a:t>
            </a:r>
            <a:endParaRPr lang="en-US" dirty="0"/>
          </a:p>
          <a:p>
            <a:r>
              <a:rPr lang="en-US" dirty="0"/>
              <a:t>Processor fetches instruction from memory location pointed to by </a:t>
            </a:r>
            <a:r>
              <a:rPr lang="en-US" dirty="0" smtClean="0"/>
              <a:t>PC.</a:t>
            </a:r>
            <a:endParaRPr lang="en-US" dirty="0"/>
          </a:p>
          <a:p>
            <a:r>
              <a:rPr lang="en-US" dirty="0"/>
              <a:t>Increment </a:t>
            </a:r>
            <a:r>
              <a:rPr lang="en-US" dirty="0" smtClean="0"/>
              <a:t>PC.</a:t>
            </a:r>
            <a:endParaRPr lang="en-US" dirty="0"/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Unless told otherwise</a:t>
            </a:r>
          </a:p>
          <a:p>
            <a:r>
              <a:rPr lang="en-US" dirty="0"/>
              <a:t>Instruction loaded into Instruction Register (IR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Processor </a:t>
            </a:r>
            <a:r>
              <a:rPr lang="en-US" dirty="0"/>
              <a:t>interprets instruction and performs required </a:t>
            </a:r>
            <a:r>
              <a:rPr lang="en-US" dirty="0" smtClean="0"/>
              <a:t>actions</a:t>
            </a:r>
            <a:r>
              <a:rPr lang="en-US" i="1" dirty="0" smtClean="0">
                <a:solidFill>
                  <a:srgbClr val="00B050"/>
                </a:solidFill>
              </a:rPr>
              <a:t>.(Decoding of instruction.)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Execute Cycle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10600" cy="5715000"/>
          </a:xfrm>
        </p:spPr>
        <p:txBody>
          <a:bodyPr>
            <a:normAutofit/>
          </a:bodyPr>
          <a:lstStyle/>
          <a:p>
            <a:r>
              <a:rPr lang="en-US" dirty="0"/>
              <a:t>Processor-memory</a:t>
            </a:r>
          </a:p>
          <a:p>
            <a:pPr lvl="1"/>
            <a:r>
              <a:rPr lang="en-US" dirty="0"/>
              <a:t>data transfer between CPU and main memory</a:t>
            </a:r>
          </a:p>
          <a:p>
            <a:r>
              <a:rPr lang="en-US" dirty="0" smtClean="0"/>
              <a:t>Processor- </a:t>
            </a:r>
            <a:r>
              <a:rPr lang="en-US" dirty="0"/>
              <a:t>I/O</a:t>
            </a:r>
          </a:p>
          <a:p>
            <a:pPr lvl="1"/>
            <a:r>
              <a:rPr lang="en-US" dirty="0"/>
              <a:t>Data transfer between CPU and I/O module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Some arithmetic or logical operation on data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Alteration of sequence of operations</a:t>
            </a:r>
          </a:p>
          <a:p>
            <a:pPr lvl="1"/>
            <a:r>
              <a:rPr lang="en-US" dirty="0"/>
              <a:t>e.g. jump</a:t>
            </a:r>
          </a:p>
          <a:p>
            <a:r>
              <a:rPr lang="en-US" dirty="0"/>
              <a:t>Combination of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3600" b="1" dirty="0" smtClean="0"/>
          </a:p>
          <a:p>
            <a:pPr lvl="6">
              <a:buNone/>
            </a:pPr>
            <a:r>
              <a:rPr lang="en-US" sz="3600" b="1" dirty="0" smtClean="0"/>
              <a:t> </a:t>
            </a: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1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096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50"/>
                </a:solidFill>
              </a:rPr>
              <a:t>Example :</a:t>
            </a:r>
            <a:r>
              <a:rPr lang="en-US" sz="2400" b="1" u="sng" dirty="0" smtClean="0">
                <a:solidFill>
                  <a:srgbClr val="FF0000"/>
                </a:solidFill>
              </a:rPr>
              <a:t>Designing, encoding/decoding an instruction execution 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/>
          <a:srcRect b="22234"/>
          <a:stretch>
            <a:fillRect/>
          </a:stretch>
        </p:blipFill>
        <p:spPr bwMode="auto">
          <a:xfrm>
            <a:off x="0" y="5334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Instruction Execution : Detailed Example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5140"/>
            <a:ext cx="9144000" cy="600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r>
              <a:rPr lang="en-US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Instruction Cycle : </a:t>
            </a:r>
            <a:r>
              <a: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State Diagram</a:t>
            </a:r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2"/>
            <a:ext cx="9144000" cy="64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cycle : Detailed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1863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Detailed steps, involved in an instruction cycle, are as under 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THANKS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867400"/>
          </a:xfrm>
        </p:spPr>
        <p:txBody>
          <a:bodyPr>
            <a:normAutofit/>
          </a:bodyPr>
          <a:lstStyle/>
          <a:p>
            <a:pPr lvl="5">
              <a:buNone/>
            </a:pPr>
            <a:endParaRPr lang="en-US" sz="8400" dirty="0" smtClean="0"/>
          </a:p>
          <a:p>
            <a:pPr lvl="5">
              <a:buNone/>
            </a:pPr>
            <a:r>
              <a:rPr lang="en-US" sz="8400" dirty="0" smtClean="0"/>
              <a:t>  The End</a:t>
            </a:r>
            <a:endParaRPr lang="en-US" sz="8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0"/>
            <a:ext cx="1013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057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CPU Performance 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/>
              <a:t>System </a:t>
            </a:r>
            <a:r>
              <a:rPr lang="en-GB" dirty="0" smtClean="0"/>
              <a:t>Clock 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/>
          <a:srcRect r="-10826" b="23384"/>
          <a:stretch>
            <a:fillRect/>
          </a:stretch>
        </p:blipFill>
        <p:spPr bwMode="auto">
          <a:xfrm>
            <a:off x="1" y="6858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3600" b="1" dirty="0"/>
              <a:t>Performance </a:t>
            </a:r>
            <a:r>
              <a:rPr lang="en-GB" sz="3600" b="1" dirty="0" smtClean="0"/>
              <a:t>Assessment :  Clock </a:t>
            </a:r>
            <a:r>
              <a:rPr lang="en-GB" sz="3600" b="1" dirty="0"/>
              <a:t>Speed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FF0000"/>
                </a:solidFill>
              </a:rPr>
              <a:t>Key </a:t>
            </a:r>
            <a:r>
              <a:rPr lang="en-GB" sz="2800" b="1" dirty="0" smtClean="0">
                <a:solidFill>
                  <a:srgbClr val="FF0000"/>
                </a:solidFill>
              </a:rPr>
              <a:t>parameters: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Performance, cost, size, security, reliability, power consumption</a:t>
            </a:r>
          </a:p>
          <a:p>
            <a:pPr>
              <a:lnSpc>
                <a:spcPct val="90000"/>
              </a:lnSpc>
            </a:pPr>
            <a:r>
              <a:rPr lang="en-GB" sz="2800" b="1" u="sng" dirty="0">
                <a:solidFill>
                  <a:srgbClr val="00B050"/>
                </a:solidFill>
              </a:rPr>
              <a:t>System clock speed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 Hz or </a:t>
            </a:r>
            <a:r>
              <a:rPr lang="en-GB" dirty="0" smtClean="0"/>
              <a:t>larger multiples of it.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b="1" dirty="0"/>
              <a:t>Clock rate, clock cycle, clock tick, cycle </a:t>
            </a:r>
            <a:r>
              <a:rPr lang="en-GB" b="1" dirty="0" smtClean="0"/>
              <a:t>time.</a:t>
            </a:r>
            <a:endParaRPr lang="en-GB" b="1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Operations </a:t>
            </a:r>
            <a:r>
              <a:rPr lang="en-GB" sz="2800" dirty="0"/>
              <a:t>need to be </a:t>
            </a:r>
            <a:r>
              <a:rPr lang="en-GB" sz="2800" dirty="0" smtClean="0"/>
              <a:t>synchronised.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FF0000"/>
                </a:solidFill>
              </a:rPr>
              <a:t>Instruction execution in discrete </a:t>
            </a:r>
            <a:r>
              <a:rPr lang="en-GB" sz="2800" b="1" dirty="0" smtClean="0">
                <a:solidFill>
                  <a:srgbClr val="FF0000"/>
                </a:solidFill>
              </a:rPr>
              <a:t>steps.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Fetch, decode, load and store, arithmetic or logical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Usually require multiple clock cycles per instruction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Pipelining gives simultaneous execution of instructions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800" b="1" u="sng" dirty="0">
                <a:solidFill>
                  <a:srgbClr val="00B050"/>
                </a:solidFill>
              </a:rPr>
              <a:t>So, clock speed is not the whole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Instruction Execution Rate : </a:t>
            </a:r>
            <a:endParaRPr lang="en-US" dirty="0"/>
          </a:p>
        </p:txBody>
      </p:sp>
      <p:pic>
        <p:nvPicPr>
          <p:cNvPr id="109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97" y="914400"/>
            <a:ext cx="91302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3"/>
            <a:ext cx="9144000" cy="2600621"/>
          </a:xfrm>
          <a:prstGeom prst="rect">
            <a:avLst/>
          </a:prstGeom>
          <a:noFill/>
        </p:spPr>
        <p:txBody>
          <a:bodyPr wrap="square" lIns="91355" tIns="45675" rIns="91355" bIns="45675" rtlCol="0">
            <a:spAutoFit/>
          </a:bodyPr>
          <a:lstStyle/>
          <a:p>
            <a:r>
              <a:rPr lang="en-US" sz="2800" dirty="0" smtClean="0"/>
              <a:t>The effect of memory access, if taken into account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where 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 is no. of cycles needed to execute/decode instruction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	m</a:t>
            </a:r>
            <a:r>
              <a:rPr lang="en-US" sz="2800" dirty="0" smtClean="0"/>
              <a:t> is number of memory reference needed 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	k</a:t>
            </a:r>
            <a:r>
              <a:rPr lang="en-US" sz="2800" dirty="0" smtClean="0"/>
              <a:t> is ratio b/w memory &amp; processor cycle time.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5753" y="3886200"/>
            <a:ext cx="41964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762000"/>
            <a:ext cx="667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average CPI is defined as: clock per instruction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739</Words>
  <Application>Microsoft Office PowerPoint</Application>
  <PresentationFormat>On-screen Show (4:3)</PresentationFormat>
  <Paragraphs>173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1_Office Theme</vt:lpstr>
      <vt:lpstr>2_Office Theme</vt:lpstr>
      <vt:lpstr>PowerPoint Presentation</vt:lpstr>
      <vt:lpstr>During Quiz !!!</vt:lpstr>
      <vt:lpstr>..    </vt:lpstr>
      <vt:lpstr>PowerPoint Presentation</vt:lpstr>
      <vt:lpstr>PowerPoint Presentation</vt:lpstr>
      <vt:lpstr>PowerPoint Presentation</vt:lpstr>
      <vt:lpstr>System Clock :</vt:lpstr>
      <vt:lpstr>Performance Assessment :  Clock Speed</vt:lpstr>
      <vt:lpstr>Instruction Execution Rate : </vt:lpstr>
      <vt:lpstr>Instruction Execution Rate : </vt:lpstr>
      <vt:lpstr>Instruction Execution Rate : </vt:lpstr>
      <vt:lpstr>Instruction Performance</vt:lpstr>
      <vt:lpstr>PowerPoint Presentation</vt:lpstr>
      <vt:lpstr>Class Example :</vt:lpstr>
      <vt:lpstr>Your Turn !!!</vt:lpstr>
      <vt:lpstr>PowerPoint Presentation</vt:lpstr>
      <vt:lpstr>Ingredients of AL instruction :</vt:lpstr>
      <vt:lpstr>Ingredients of AL instruction :</vt:lpstr>
      <vt:lpstr>Ingredients of AL instruction :</vt:lpstr>
      <vt:lpstr>Ingredients of AL instruction :</vt:lpstr>
      <vt:lpstr>Instruction Encoding / Decoding</vt:lpstr>
      <vt:lpstr> Instruction Processing Components: </vt:lpstr>
      <vt:lpstr>Instruction Cycle : Basic steps</vt:lpstr>
      <vt:lpstr>Fetch Cycle</vt:lpstr>
      <vt:lpstr>Execute Cycle</vt:lpstr>
      <vt:lpstr>Instruction Execution : Detailed Example </vt:lpstr>
      <vt:lpstr>Instruction Execution : Detailed Example </vt:lpstr>
      <vt:lpstr>Instruction Execution : Detailed Example </vt:lpstr>
      <vt:lpstr>  Instruction Cycle : State Diagram  </vt:lpstr>
      <vt:lpstr>Instruction cycle : Detailed steps</vt:lpstr>
      <vt:lpstr>THANKS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Waqas</dc:creator>
  <cp:lastModifiedBy>IT Coord</cp:lastModifiedBy>
  <cp:revision>91</cp:revision>
  <dcterms:created xsi:type="dcterms:W3CDTF">2014-03-29T04:10:34Z</dcterms:created>
  <dcterms:modified xsi:type="dcterms:W3CDTF">2023-03-09T12:02:00Z</dcterms:modified>
</cp:coreProperties>
</file>