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5"/>
  </p:notesMasterIdLst>
  <p:handoutMasterIdLst>
    <p:handoutMasterId r:id="rId36"/>
  </p:handoutMasterIdLst>
  <p:sldIdLst>
    <p:sldId id="332" r:id="rId4"/>
    <p:sldId id="333" r:id="rId5"/>
    <p:sldId id="257" r:id="rId6"/>
    <p:sldId id="352" r:id="rId7"/>
    <p:sldId id="26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351" r:id="rId17"/>
    <p:sldId id="270" r:id="rId18"/>
    <p:sldId id="353" r:id="rId19"/>
    <p:sldId id="314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4" r:id="rId28"/>
    <p:sldId id="326" r:id="rId29"/>
    <p:sldId id="327" r:id="rId30"/>
    <p:sldId id="328" r:id="rId31"/>
    <p:sldId id="329" r:id="rId32"/>
    <p:sldId id="330" r:id="rId33"/>
    <p:sldId id="33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59" d="100"/>
          <a:sy n="59" d="100"/>
        </p:scale>
        <p:origin x="-136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18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E3081-AEBC-4AD1-B1B2-3365F73978D1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89D6F-34E4-436A-A3B6-8BAAD5979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67523-ABBB-4A36-B6C6-0F78EE273B4C}" type="datetimeFigureOut">
              <a:rPr lang="en-US" smtClean="0"/>
              <a:pPr/>
              <a:t>10/29/2014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9E76E-5192-455F-8642-7CB1F1F26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4B011-4E13-4B86-AFAD-104FB0B825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7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7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6755" indent="0" algn="ctr">
              <a:buNone/>
              <a:defRPr/>
            </a:lvl2pPr>
            <a:lvl3pPr marL="913504" indent="0" algn="ctr">
              <a:buNone/>
              <a:defRPr/>
            </a:lvl3pPr>
            <a:lvl4pPr marL="1370261" indent="0" algn="ctr">
              <a:buNone/>
              <a:defRPr/>
            </a:lvl4pPr>
            <a:lvl5pPr marL="1827016" indent="0" algn="ctr">
              <a:buNone/>
              <a:defRPr/>
            </a:lvl5pPr>
            <a:lvl6pPr marL="2283770" indent="0" algn="ctr">
              <a:buNone/>
              <a:defRPr/>
            </a:lvl6pPr>
            <a:lvl7pPr marL="2740522" indent="0" algn="ctr">
              <a:buNone/>
              <a:defRPr/>
            </a:lvl7pPr>
            <a:lvl8pPr marL="3197277" indent="0" algn="ctr">
              <a:buNone/>
              <a:defRPr/>
            </a:lvl8pPr>
            <a:lvl9pPr marL="3654031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0D8D24-8377-4BAD-B7A6-9759DCEA4B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80F9C-A5E5-4FF4-8081-E04CCFD357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55" indent="0">
              <a:buNone/>
              <a:defRPr sz="1700"/>
            </a:lvl2pPr>
            <a:lvl3pPr marL="913504" indent="0">
              <a:buNone/>
              <a:defRPr sz="1600"/>
            </a:lvl3pPr>
            <a:lvl4pPr marL="1370261" indent="0">
              <a:buNone/>
              <a:defRPr sz="1400"/>
            </a:lvl4pPr>
            <a:lvl5pPr marL="1827016" indent="0">
              <a:buNone/>
              <a:defRPr sz="1400"/>
            </a:lvl5pPr>
            <a:lvl6pPr marL="2283770" indent="0">
              <a:buNone/>
              <a:defRPr sz="1400"/>
            </a:lvl6pPr>
            <a:lvl7pPr marL="2740522" indent="0">
              <a:buNone/>
              <a:defRPr sz="1400"/>
            </a:lvl7pPr>
            <a:lvl8pPr marL="3197277" indent="0">
              <a:buNone/>
              <a:defRPr sz="1400"/>
            </a:lvl8pPr>
            <a:lvl9pPr marL="3654031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D5B5AB-BBD8-43AA-B013-2D6636F628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365AB-BD0A-47E7-A36C-4655FF9EB6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9A2AF5-C421-4F7E-A284-9739D28508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695150-8F60-4E5A-B5A0-0886529E35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49F555-CA60-402A-8CFB-52DB8531FE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A5317-CBF9-4CCC-A9F9-2BFCED93AF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55" indent="0">
              <a:buNone/>
              <a:defRPr sz="2800"/>
            </a:lvl2pPr>
            <a:lvl3pPr marL="913504" indent="0">
              <a:buNone/>
              <a:defRPr sz="2400"/>
            </a:lvl3pPr>
            <a:lvl4pPr marL="1370261" indent="0">
              <a:buNone/>
              <a:defRPr sz="2000"/>
            </a:lvl4pPr>
            <a:lvl5pPr marL="1827016" indent="0">
              <a:buNone/>
              <a:defRPr sz="2000"/>
            </a:lvl5pPr>
            <a:lvl6pPr marL="2283770" indent="0">
              <a:buNone/>
              <a:defRPr sz="2000"/>
            </a:lvl6pPr>
            <a:lvl7pPr marL="2740522" indent="0">
              <a:buNone/>
              <a:defRPr sz="2000"/>
            </a:lvl7pPr>
            <a:lvl8pPr marL="3197277" indent="0">
              <a:buNone/>
              <a:defRPr sz="2000"/>
            </a:lvl8pPr>
            <a:lvl9pPr marL="365403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C4DAA-E857-4672-8D65-BE8CAC240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57207-6D12-4727-BBEA-370901EFD3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9C2372-7A84-4F9E-9C9F-5BBFE42A7E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1CBDA-7F7C-4838-9400-4B081D5A83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CD7BC-E4FF-4CDC-94E2-78DA8D7B79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307AB-72E7-4CBE-9ADF-6390782DCE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83C74-F8CB-4412-98B4-FC91C35BD0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71B5F-9955-418A-9F6E-3A59CE4F50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9F3AE-F776-404B-BE05-E260C7E81D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2660B7-8995-4D90-9E5A-C5FAF8F92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3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2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40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26649-4E5F-41B5-AF31-681DA5553A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E337A-14BC-4213-B54A-B1CE16D93B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52925-9684-4ECA-B28D-DF6002D5B7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IT Students</a:t>
            </a:r>
            <a:endParaRPr lang="en-US" sz="100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86DFC-3323-4620-8935-B7016049C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55" indent="0">
              <a:buNone/>
              <a:defRPr sz="2000" b="1"/>
            </a:lvl2pPr>
            <a:lvl3pPr marL="913504" indent="0">
              <a:buNone/>
              <a:defRPr sz="1700" b="1"/>
            </a:lvl3pPr>
            <a:lvl4pPr marL="1370261" indent="0">
              <a:buNone/>
              <a:defRPr sz="1600" b="1"/>
            </a:lvl4pPr>
            <a:lvl5pPr marL="1827016" indent="0">
              <a:buNone/>
              <a:defRPr sz="1600" b="1"/>
            </a:lvl5pPr>
            <a:lvl6pPr marL="2283770" indent="0">
              <a:buNone/>
              <a:defRPr sz="1600" b="1"/>
            </a:lvl6pPr>
            <a:lvl7pPr marL="2740522" indent="0">
              <a:buNone/>
              <a:defRPr sz="1600" b="1"/>
            </a:lvl7pPr>
            <a:lvl8pPr marL="3197277" indent="0">
              <a:buNone/>
              <a:defRPr sz="1600" b="1"/>
            </a:lvl8pPr>
            <a:lvl9pPr marL="365403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6" y="27305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9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55" indent="0">
              <a:buNone/>
              <a:defRPr sz="2800"/>
            </a:lvl2pPr>
            <a:lvl3pPr marL="913504" indent="0">
              <a:buNone/>
              <a:defRPr sz="2400"/>
            </a:lvl3pPr>
            <a:lvl4pPr marL="1370261" indent="0">
              <a:buNone/>
              <a:defRPr sz="2000"/>
            </a:lvl4pPr>
            <a:lvl5pPr marL="1827016" indent="0">
              <a:buNone/>
              <a:defRPr sz="2000"/>
            </a:lvl5pPr>
            <a:lvl6pPr marL="2283770" indent="0">
              <a:buNone/>
              <a:defRPr sz="2000"/>
            </a:lvl6pPr>
            <a:lvl7pPr marL="2740522" indent="0">
              <a:buNone/>
              <a:defRPr sz="2000"/>
            </a:lvl7pPr>
            <a:lvl8pPr marL="3197277" indent="0">
              <a:buNone/>
              <a:defRPr sz="2000"/>
            </a:lvl8pPr>
            <a:lvl9pPr marL="365403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4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6755" indent="0">
              <a:buNone/>
              <a:defRPr sz="1200"/>
            </a:lvl2pPr>
            <a:lvl3pPr marL="913504" indent="0">
              <a:buNone/>
              <a:defRPr sz="1000"/>
            </a:lvl3pPr>
            <a:lvl4pPr marL="1370261" indent="0">
              <a:buNone/>
              <a:defRPr sz="900"/>
            </a:lvl4pPr>
            <a:lvl5pPr marL="1827016" indent="0">
              <a:buNone/>
              <a:defRPr sz="900"/>
            </a:lvl5pPr>
            <a:lvl6pPr marL="2283770" indent="0">
              <a:buNone/>
              <a:defRPr sz="900"/>
            </a:lvl6pPr>
            <a:lvl7pPr marL="2740522" indent="0">
              <a:buNone/>
              <a:defRPr sz="900"/>
            </a:lvl7pPr>
            <a:lvl8pPr marL="3197277" indent="0">
              <a:buNone/>
              <a:defRPr sz="900"/>
            </a:lvl8pPr>
            <a:lvl9pPr marL="365403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55" tIns="45675" rIns="91355" bIns="4567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355" tIns="45675" rIns="91355" bIns="456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Students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355" tIns="45675" rIns="91355" bIns="4567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350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68" indent="-342568" algn="l" defTabSz="91350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225" indent="-285471" algn="l" defTabSz="91350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885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41" indent="-228378" algn="l" defTabSz="91350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393" indent="-228378" algn="l" defTabSz="91350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214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902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654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408" indent="-228378" algn="l" defTabSz="91350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5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4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6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16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22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77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3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5" tIns="45675" rIns="91355" bIns="4567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5" tIns="45675" rIns="91355" bIns="456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5" tIns="45675" rIns="91355" bIns="45675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5" tIns="45675" rIns="91355" bIns="45675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IT Students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5" tIns="45675" rIns="91355" bIns="45675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096882-A602-46E4-A72C-9ABCEC22B69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6755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3504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0261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7016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568" indent="-34256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225" indent="-285471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885" indent="-22837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41" indent="-22837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393" indent="-22837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2148" indent="-22837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68902" indent="-22837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5654" indent="-22837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2408" indent="-22837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55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04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26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16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770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522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277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031" algn="l" defTabSz="91350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4400" y="6400800"/>
            <a:ext cx="754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 smtClean="0"/>
              <a:t>IT Students</a:t>
            </a:r>
            <a:endParaRPr lang="en-US" sz="10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455ED4C-56FC-424F-98CF-D2F684F67B3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Week 04 : Lecture </a:t>
            </a:r>
            <a:r>
              <a:rPr lang="en-US" b="1" dirty="0" smtClean="0"/>
              <a:t>07</a:t>
            </a:r>
            <a:endParaRPr lang="en-US" b="1" dirty="0"/>
          </a:p>
        </p:txBody>
      </p:sp>
      <p:pic>
        <p:nvPicPr>
          <p:cNvPr id="3074" name="Picture 2" descr="E:\academics\UAAR_PMAS\slides_graphics\bismillah\bismillah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209800"/>
            <a:ext cx="9144000" cy="24940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9144000" cy="3581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lt1"/>
                </a:solidFill>
              </a:rPr>
              <a:t>Assemble-Link-Execute Cycle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067728" cy="3733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1"/>
            <a:ext cx="9144000" cy="609599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2500"/>
          </a:bodyPr>
          <a:lstStyle/>
          <a:p>
            <a:pPr lvl="1" algn="ctr">
              <a:spcBef>
                <a:spcPct val="0"/>
              </a:spcBef>
              <a:spcAft>
                <a:spcPts val="713"/>
              </a:spcAft>
            </a:pPr>
            <a:r>
              <a:rPr lang="en-US" sz="3600" b="1" dirty="0">
                <a:solidFill>
                  <a:schemeClr val="lt1"/>
                </a:solidFill>
              </a:rPr>
              <a:t>Files Created by the Assembler and Linker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3600" b="1" dirty="0" smtClean="0"/>
              <a:t>Translating languages : Comparison </a:t>
            </a:r>
            <a:endParaRPr lang="en-US" sz="3600" b="1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assembly and C++ relates !!!</a:t>
            </a:r>
            <a:endParaRPr lang="en-US" dirty="0"/>
          </a:p>
        </p:txBody>
      </p:sp>
      <p:pic>
        <p:nvPicPr>
          <p:cNvPr id="1126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6576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2200"/>
            <a:ext cx="9144000" cy="297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838200" y="5562600"/>
            <a:ext cx="7467600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u="sng" dirty="0" smtClean="0"/>
              <a:t>Is assembly language portable ?Explain. </a:t>
            </a:r>
            <a:endParaRPr lang="en-US" sz="32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pPr defTabSz="913504" eaLnBrk="1" hangingPunct="1"/>
            <a:r>
              <a:rPr lang="en-US" sz="3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Your Turn : Hands on first AL code  </a:t>
            </a:r>
            <a:endParaRPr lang="en-US" sz="36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33400"/>
            <a:ext cx="9144000" cy="6324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600" b="1" dirty="0" smtClean="0"/>
              <a:t>Write your first assembly language program for following : </a:t>
            </a:r>
          </a:p>
          <a:p>
            <a:pPr algn="ctr"/>
            <a:r>
              <a:rPr lang="en-US" sz="4000" b="1" dirty="0" smtClean="0"/>
              <a:t>X = ( Y * 4 ) + 3</a:t>
            </a:r>
            <a:endParaRPr lang="en-US" sz="3600" b="1" dirty="0"/>
          </a:p>
          <a:p>
            <a:r>
              <a:rPr lang="en-US" sz="3600" b="1" u="sng" dirty="0" smtClean="0"/>
              <a:t>AL Code :</a:t>
            </a:r>
          </a:p>
          <a:p>
            <a:endParaRPr lang="en-US" sz="4000" b="1" dirty="0" smtClean="0"/>
          </a:p>
        </p:txBody>
      </p:sp>
      <p:pic>
        <p:nvPicPr>
          <p:cNvPr id="8" name="Picture 7" descr="puzz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98" y="2743200"/>
            <a:ext cx="4197302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pPr defTabSz="913504" eaLnBrk="1" hangingPunct="1"/>
            <a:r>
              <a:rPr lang="en-US" sz="3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Defining Constants: </a:t>
            </a:r>
            <a:endParaRPr lang="en-US" sz="3600" b="1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28600" y="609600"/>
            <a:ext cx="5867400" cy="255454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Use a </a:t>
            </a:r>
            <a:r>
              <a:rPr lang="en-US" sz="2000" b="1" dirty="0" smtClean="0">
                <a:solidFill>
                  <a:srgbClr val="FF0000"/>
                </a:solidFill>
              </a:rPr>
              <a:t>radix symbol </a:t>
            </a:r>
            <a:r>
              <a:rPr lang="en-US" sz="2000" b="1" dirty="0" smtClean="0"/>
              <a:t>(suffix) to select binary, octal, decimal, or  hexadecimal</a:t>
            </a:r>
            <a:endParaRPr lang="en-US" sz="2000" b="1" dirty="0" smtClean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6A15h       </a:t>
            </a:r>
            <a:r>
              <a:rPr lang="en-US" sz="2000" b="1" dirty="0">
                <a:latin typeface="Courier New" pitchFamily="49" charset="0"/>
              </a:rPr>
              <a:t>; hexadecimal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32q or 32o  </a:t>
            </a:r>
            <a:r>
              <a:rPr lang="en-US" sz="2000" b="1" dirty="0">
                <a:latin typeface="Courier New" pitchFamily="49" charset="0"/>
              </a:rPr>
              <a:t>; octal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1011b       ; binary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35d         ; decimal (default)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5042118"/>
            <a:ext cx="5181600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u="sng" dirty="0" smtClean="0">
                <a:solidFill>
                  <a:schemeClr val="bg1"/>
                </a:solidFill>
              </a:rPr>
              <a:t>Constant Expressions: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4 </a:t>
            </a:r>
            <a:r>
              <a:rPr lang="en-US" sz="2000" b="1" dirty="0">
                <a:latin typeface="Courier New" pitchFamily="49" charset="0"/>
              </a:rPr>
              <a:t>* 20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-3 * 4 / </a:t>
            </a:r>
            <a:r>
              <a:rPr lang="en-US" sz="2000" b="1" dirty="0" smtClean="0">
                <a:latin typeface="Courier New" pitchFamily="49" charset="0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ROWS - 3    ;ROWS is a constant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09800" y="3200400"/>
            <a:ext cx="4953000" cy="181588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u="sng" dirty="0" smtClean="0">
                <a:solidFill>
                  <a:schemeClr val="bg1"/>
                </a:solidFill>
              </a:rPr>
              <a:t>Symbolic constants:</a:t>
            </a:r>
          </a:p>
          <a:p>
            <a:pPr>
              <a:spcBef>
                <a:spcPct val="50000"/>
              </a:spcBef>
            </a:pPr>
            <a:r>
              <a:rPr lang="en-US" sz="2000" b="1" dirty="0" smtClean="0">
                <a:latin typeface="Courier New" pitchFamily="49" charset="0"/>
              </a:rPr>
              <a:t>COUNT </a:t>
            </a:r>
            <a:r>
              <a:rPr lang="en-US" sz="2000" b="1" dirty="0">
                <a:latin typeface="Courier New" pitchFamily="49" charset="0"/>
              </a:rPr>
              <a:t>= 25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ROWS = 10</a:t>
            </a:r>
          </a:p>
          <a:p>
            <a:pPr>
              <a:spcBef>
                <a:spcPct val="50000"/>
              </a:spcBef>
            </a:pPr>
            <a:r>
              <a:rPr lang="en-US" sz="2000" b="1" dirty="0" err="1">
                <a:latin typeface="Courier New" pitchFamily="49" charset="0"/>
              </a:rPr>
              <a:t>tablePos</a:t>
            </a:r>
            <a:r>
              <a:rPr lang="en-US" sz="2000" b="1" dirty="0">
                <a:latin typeface="Courier New" pitchFamily="49" charset="0"/>
              </a:rPr>
              <a:t> = ROWS * </a:t>
            </a:r>
            <a:r>
              <a:rPr lang="en-US" sz="2000" b="1" dirty="0" smtClean="0">
                <a:latin typeface="Courier New" pitchFamily="49" charset="0"/>
              </a:rPr>
              <a:t>5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81600" y="5029200"/>
            <a:ext cx="3962400" cy="18288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2200" b="1" u="sng" dirty="0" smtClean="0">
                <a:solidFill>
                  <a:schemeClr val="bg1"/>
                </a:solidFill>
              </a:rPr>
              <a:t>Strings Constants:</a:t>
            </a:r>
          </a:p>
          <a:p>
            <a:pPr>
              <a:spcBef>
                <a:spcPct val="50000"/>
              </a:spcBef>
            </a:pPr>
            <a:r>
              <a:rPr lang="en-US" sz="2200" b="1" dirty="0" smtClean="0">
                <a:solidFill>
                  <a:schemeClr val="bg1"/>
                </a:solidFill>
              </a:rPr>
              <a:t> ‘a’  	; character data</a:t>
            </a:r>
          </a:p>
          <a:p>
            <a:pPr>
              <a:spcBef>
                <a:spcPct val="50000"/>
              </a:spcBef>
            </a:pPr>
            <a:r>
              <a:rPr lang="en-US" sz="2200" b="1" dirty="0" smtClean="0">
                <a:solidFill>
                  <a:schemeClr val="bg1"/>
                </a:solidFill>
              </a:rPr>
              <a:t>‘</a:t>
            </a:r>
            <a:r>
              <a:rPr lang="en-US" sz="2200" b="1" dirty="0" err="1" smtClean="0">
                <a:solidFill>
                  <a:schemeClr val="bg1"/>
                </a:solidFill>
              </a:rPr>
              <a:t>Abc</a:t>
            </a:r>
            <a:r>
              <a:rPr lang="en-US" sz="2200" b="1" dirty="0" smtClean="0">
                <a:solidFill>
                  <a:schemeClr val="bg1"/>
                </a:solidFill>
              </a:rPr>
              <a:t>’ 	; string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0" y="2209800"/>
            <a:ext cx="9144000" cy="1524000"/>
          </a:xfrm>
          <a:prstGeom prst="roundRect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Explanation through</a:t>
            </a:r>
            <a:r>
              <a:rPr kumimoji="0" lang="en-US" sz="36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an Example:</a:t>
            </a:r>
            <a:endParaRPr kumimoji="0" lang="en-US" sz="36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Pentagon 4"/>
          <p:cNvSpPr/>
          <p:nvPr/>
        </p:nvSpPr>
        <p:spPr bwMode="auto">
          <a:xfrm>
            <a:off x="0" y="3962400"/>
            <a:ext cx="8382000" cy="685800"/>
          </a:xfrm>
          <a:prstGeom prst="homePlat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Chapter 3 ,  AL fundamentals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</a:rPr>
              <a:t> , 3.2 Example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  <p:sp>
        <p:nvSpPr>
          <p:cNvPr id="6" name="Chevron 5"/>
          <p:cNvSpPr/>
          <p:nvPr/>
        </p:nvSpPr>
        <p:spPr bwMode="auto">
          <a:xfrm>
            <a:off x="8305800" y="3962400"/>
            <a:ext cx="838200" cy="685800"/>
          </a:xfrm>
          <a:prstGeom prst="chevron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Starting with an Example 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81000" y="609600"/>
            <a:ext cx="8432800" cy="5986462"/>
            <a:chOff x="381000" y="609600"/>
            <a:chExt cx="8432800" cy="5986462"/>
          </a:xfrm>
        </p:grpSpPr>
        <p:sp>
          <p:nvSpPr>
            <p:cNvPr id="7172" name="Text Box 3"/>
            <p:cNvSpPr txBox="1">
              <a:spLocks noChangeArrowheads="1"/>
            </p:cNvSpPr>
            <p:nvPr/>
          </p:nvSpPr>
          <p:spPr bwMode="auto">
            <a:xfrm>
              <a:off x="468313" y="762000"/>
              <a:ext cx="8280400" cy="57150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4000" tIns="122400" rIns="54000" bIns="122400" anchor="ctr"/>
            <a:lstStyle/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TITLE Add and Subtract         (AddSub.asm)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; Adds and subtracts three 32-bit integers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; (10000h + 40000h + 20000h</a:t>
              </a:r>
              <a:r>
                <a:rPr lang="en-US" altLang="zh-TW" sz="2200" b="1" dirty="0" smtClean="0">
                  <a:latin typeface="Courier New" pitchFamily="49" charset="0"/>
                  <a:ea typeface="新細明體" pitchFamily="18" charset="-120"/>
                </a:rPr>
                <a:t>)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endParaRPr lang="en-US" altLang="zh-TW" sz="2200" b="1" dirty="0">
                <a:latin typeface="Courier New" pitchFamily="49" charset="0"/>
                <a:ea typeface="新細明體" pitchFamily="18" charset="-12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INCLUDE Irvine32.inc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endParaRPr lang="en-US" altLang="zh-TW" sz="2200" b="1" dirty="0" smtClean="0">
                <a:latin typeface="Courier New" pitchFamily="49" charset="0"/>
                <a:ea typeface="新細明體" pitchFamily="18" charset="-12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 smtClean="0">
                  <a:latin typeface="Courier New" pitchFamily="49" charset="0"/>
                  <a:ea typeface="新細明體" pitchFamily="18" charset="-120"/>
                </a:rPr>
                <a:t>.</a:t>
              </a: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code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main PROC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</a:t>
              </a:r>
              <a:r>
                <a:rPr lang="en-US" altLang="zh-TW" sz="2200" b="1" dirty="0" err="1">
                  <a:latin typeface="Courier New" pitchFamily="49" charset="0"/>
                  <a:ea typeface="新細明體" pitchFamily="18" charset="-120"/>
                </a:rPr>
                <a:t>mov</a:t>
              </a: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 eax,10000h		; EAX = 10000h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add eax,40000h		; EAX = 50000h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sub eax,20000h		; EAX = 30000h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call </a:t>
              </a:r>
              <a:r>
                <a:rPr lang="en-US" altLang="zh-TW" sz="2200" b="1" dirty="0" err="1">
                  <a:latin typeface="Courier New" pitchFamily="49" charset="0"/>
                  <a:ea typeface="新細明體" pitchFamily="18" charset="-120"/>
                </a:rPr>
                <a:t>DumpRegs</a:t>
              </a: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	; display registers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exit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main ENDP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END main</a:t>
              </a:r>
            </a:p>
          </p:txBody>
        </p:sp>
        <p:sp>
          <p:nvSpPr>
            <p:cNvPr id="7181" name="AutoShape 5"/>
            <p:cNvSpPr>
              <a:spLocks noChangeArrowheads="1"/>
            </p:cNvSpPr>
            <p:nvPr/>
          </p:nvSpPr>
          <p:spPr bwMode="auto">
            <a:xfrm>
              <a:off x="381000" y="609600"/>
              <a:ext cx="8362950" cy="612934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rgbClr val="FF3300"/>
              </a:solidFill>
              <a:prstDash val="dash"/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endParaRPr lang="th-TH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533400" y="2209800"/>
              <a:ext cx="8280400" cy="1255713"/>
              <a:chOff x="249" y="1389"/>
              <a:chExt cx="5216" cy="791"/>
            </a:xfrm>
          </p:grpSpPr>
          <p:sp>
            <p:nvSpPr>
              <p:cNvPr id="7178" name="AutoShape 9"/>
              <p:cNvSpPr>
                <a:spLocks noChangeArrowheads="1"/>
              </p:cNvSpPr>
              <p:nvPr/>
            </p:nvSpPr>
            <p:spPr bwMode="auto">
              <a:xfrm>
                <a:off x="249" y="1389"/>
                <a:ext cx="5216" cy="386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 wrap="square" tIns="137160" bIns="137160" anchor="ctr"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7179" name="Text Box 10"/>
              <p:cNvSpPr txBox="1">
                <a:spLocks noChangeArrowheads="1"/>
              </p:cNvSpPr>
              <p:nvPr/>
            </p:nvSpPr>
            <p:spPr bwMode="auto">
              <a:xfrm>
                <a:off x="4089" y="1773"/>
                <a:ext cx="1134" cy="407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tIns="137160" bIns="13716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 dirty="0">
                    <a:solidFill>
                      <a:schemeClr val="bg1"/>
                    </a:solidFill>
                    <a:ea typeface="新細明體" pitchFamily="18" charset="-120"/>
                  </a:rPr>
                  <a:t>Include file</a:t>
                </a:r>
              </a:p>
            </p:txBody>
          </p:sp>
          <p:sp>
            <p:nvSpPr>
              <p:cNvPr id="7180" name="Line 11"/>
              <p:cNvSpPr>
                <a:spLocks noChangeShapeType="1"/>
              </p:cNvSpPr>
              <p:nvPr/>
            </p:nvSpPr>
            <p:spPr bwMode="auto">
              <a:xfrm flipH="1" flipV="1">
                <a:off x="2697" y="1533"/>
                <a:ext cx="1326" cy="363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wrap="square" tIns="137160" bIns="13716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81000" y="2895600"/>
              <a:ext cx="8280400" cy="3700462"/>
              <a:chOff x="249" y="1706"/>
              <a:chExt cx="5216" cy="2178"/>
            </a:xfrm>
          </p:grpSpPr>
          <p:sp>
            <p:nvSpPr>
              <p:cNvPr id="7176" name="AutoShape 13"/>
              <p:cNvSpPr>
                <a:spLocks noChangeArrowheads="1"/>
              </p:cNvSpPr>
              <p:nvPr/>
            </p:nvSpPr>
            <p:spPr bwMode="auto">
              <a:xfrm>
                <a:off x="249" y="1706"/>
                <a:ext cx="5216" cy="2178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rgbClr val="FF3300"/>
                </a:solidFill>
                <a:prstDash val="dash"/>
                <a:round/>
                <a:headEnd/>
                <a:tailEnd/>
              </a:ln>
            </p:spPr>
            <p:txBody>
              <a:bodyPr tIns="137160" bIns="137160" anchor="ctr">
                <a:spAutoFit/>
              </a:bodyPr>
              <a:lstStyle/>
              <a:p>
                <a:endParaRPr lang="th-TH"/>
              </a:p>
            </p:txBody>
          </p:sp>
          <p:sp>
            <p:nvSpPr>
              <p:cNvPr id="7177" name="Text Box 14"/>
              <p:cNvSpPr txBox="1">
                <a:spLocks noChangeArrowheads="1"/>
              </p:cNvSpPr>
              <p:nvPr/>
            </p:nvSpPr>
            <p:spPr bwMode="auto">
              <a:xfrm>
                <a:off x="3173" y="3077"/>
                <a:ext cx="1407" cy="417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tIns="137160" bIns="13716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800" b="1" dirty="0">
                    <a:solidFill>
                      <a:schemeClr val="bg1"/>
                    </a:solidFill>
                    <a:ea typeface="新細明體" pitchFamily="18" charset="-120"/>
                  </a:rPr>
                  <a:t>Code section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rot="10800000">
              <a:off x="4343400" y="1066800"/>
              <a:ext cx="2057400" cy="990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6477000" y="1676400"/>
              <a:ext cx="1676400" cy="45720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Title</a:t>
              </a:r>
              <a:endParaRPr lang="en-US" sz="2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Reserved Words, Directives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838200"/>
            <a:ext cx="4267200" cy="5486400"/>
          </a:xfrm>
        </p:spPr>
        <p:txBody>
          <a:bodyPr>
            <a:normAutofit/>
          </a:bodyPr>
          <a:lstStyle/>
          <a:p>
            <a:pPr marL="265113" indent="-265113" eaLnBrk="1" hangingPunct="1"/>
            <a:r>
              <a:rPr lang="en-US" altLang="zh-TW" sz="2200" b="1" dirty="0" smtClean="0">
                <a:solidFill>
                  <a:srgbClr val="990000"/>
                </a:solidFill>
                <a:ea typeface="新細明體" pitchFamily="18" charset="-120"/>
              </a:rPr>
              <a:t>TITLE:</a:t>
            </a:r>
            <a:r>
              <a:rPr lang="en-US" altLang="zh-TW" sz="2200" dirty="0" smtClean="0">
                <a:ea typeface="新細明體" pitchFamily="18" charset="-120"/>
              </a:rPr>
              <a:t> 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Define program listing title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Reserved word of directive</a:t>
            </a:r>
          </a:p>
          <a:p>
            <a:pPr marL="265113" indent="-265113" eaLnBrk="1" hangingPunct="1"/>
            <a:r>
              <a:rPr lang="en-US" altLang="zh-TW" sz="2200" b="1" dirty="0" smtClean="0">
                <a:solidFill>
                  <a:srgbClr val="990000"/>
                </a:solidFill>
                <a:ea typeface="新細明體" pitchFamily="18" charset="-120"/>
              </a:rPr>
              <a:t>Reserved words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Instruction mnemonics, directives, operators, predefined symbols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See MASM reference in Appendix of book</a:t>
            </a:r>
          </a:p>
          <a:p>
            <a:pPr marL="265113" indent="-265113" eaLnBrk="1" hangingPunct="1"/>
            <a:r>
              <a:rPr lang="en-US" altLang="zh-TW" sz="2200" b="1" dirty="0" smtClean="0">
                <a:solidFill>
                  <a:srgbClr val="990000"/>
                </a:solidFill>
                <a:ea typeface="新細明體" pitchFamily="18" charset="-120"/>
              </a:rPr>
              <a:t>Directives: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Commands for assembler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 </a:t>
            </a:r>
            <a:r>
              <a:rPr lang="en-US" altLang="zh-TW" sz="2200" dirty="0" err="1" smtClean="0">
                <a:ea typeface="新細明體" pitchFamily="18" charset="-120"/>
              </a:rPr>
              <a:t>e.g</a:t>
            </a:r>
            <a:r>
              <a:rPr lang="en-US" altLang="zh-TW" sz="2200" dirty="0" smtClean="0">
                <a:ea typeface="新細明體" pitchFamily="18" charset="-120"/>
              </a:rPr>
              <a:t> TITLE , INCLUDE</a:t>
            </a:r>
          </a:p>
          <a:p>
            <a:pPr lvl="1" eaLnBrk="1" hangingPunct="1">
              <a:buNone/>
            </a:pPr>
            <a:r>
              <a:rPr lang="en-US" altLang="zh-TW" b="1" dirty="0" smtClean="0">
                <a:solidFill>
                  <a:srgbClr val="990000"/>
                </a:solidFill>
                <a:ea typeface="新細明體" pitchFamily="18" charset="-120"/>
              </a:rPr>
              <a:t>Assembly is case insensitive </a:t>
            </a:r>
          </a:p>
          <a:p>
            <a:pPr lvl="1" eaLnBrk="1" hangingPunct="1"/>
            <a:endParaRPr lang="en-US" altLang="zh-TW" sz="2200" dirty="0" smtClean="0">
              <a:ea typeface="新細明體" pitchFamily="18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4191001" cy="5448300"/>
            <a:chOff x="609600" y="1066800"/>
            <a:chExt cx="3962401" cy="5219700"/>
          </a:xfrm>
        </p:grpSpPr>
        <p:sp>
          <p:nvSpPr>
            <p:cNvPr id="9221" name="Text Box 4"/>
            <p:cNvSpPr txBox="1">
              <a:spLocks noChangeArrowheads="1"/>
            </p:cNvSpPr>
            <p:nvPr/>
          </p:nvSpPr>
          <p:spPr bwMode="auto">
            <a:xfrm>
              <a:off x="609601" y="1066800"/>
              <a:ext cx="3962400" cy="52197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228600" bIns="228600"/>
            <a:lstStyle/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TITLE Add and …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; Adds and subtracts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; (10000h + …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INCLUDE Irvine32.inc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.code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main PROC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</a:t>
              </a:r>
              <a:r>
                <a:rPr lang="en-US" altLang="zh-TW" sz="2200" b="1" dirty="0" err="1">
                  <a:latin typeface="Courier New" pitchFamily="49" charset="0"/>
                  <a:ea typeface="新細明體" pitchFamily="18" charset="-120"/>
                </a:rPr>
                <a:t>mov</a:t>
              </a: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 eax,10000h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add eax,40000h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sub eax,20000h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call </a:t>
              </a:r>
              <a:r>
                <a:rPr lang="en-US" altLang="zh-TW" sz="2200" b="1" dirty="0" err="1">
                  <a:latin typeface="Courier New" pitchFamily="49" charset="0"/>
                  <a:ea typeface="新細明體" pitchFamily="18" charset="-120"/>
                </a:rPr>
                <a:t>DumpRegs</a:t>
              </a:r>
              <a:endParaRPr lang="en-US" altLang="zh-TW" sz="2200" b="1" dirty="0">
                <a:latin typeface="Courier New" pitchFamily="49" charset="0"/>
                <a:ea typeface="新細明體" pitchFamily="18" charset="-12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exit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main ENDP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END main</a:t>
              </a:r>
            </a:p>
          </p:txBody>
        </p:sp>
        <p:sp>
          <p:nvSpPr>
            <p:cNvPr id="9222" name="AutoShape 5"/>
            <p:cNvSpPr>
              <a:spLocks noChangeArrowheads="1"/>
            </p:cNvSpPr>
            <p:nvPr/>
          </p:nvSpPr>
          <p:spPr bwMode="auto">
            <a:xfrm>
              <a:off x="609600" y="1143000"/>
              <a:ext cx="1009650" cy="431800"/>
            </a:xfrm>
            <a:prstGeom prst="roundRect">
              <a:avLst>
                <a:gd name="adj" fmla="val 44116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tIns="137160" bIns="137160" anchor="ctr">
              <a:spAutoFit/>
            </a:bodyPr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Directive Vs Instruction :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63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b="1" dirty="0" smtClean="0">
                <a:solidFill>
                  <a:srgbClr val="990000"/>
                </a:solidFill>
                <a:ea typeface="新細明體" pitchFamily="18" charset="-120"/>
              </a:rPr>
              <a:t>Directives</a:t>
            </a:r>
            <a:r>
              <a:rPr lang="en-US" altLang="zh-TW" b="1" dirty="0" smtClean="0">
                <a:ea typeface="新細明體" pitchFamily="18" charset="-120"/>
              </a:rPr>
              <a:t>:</a:t>
            </a:r>
            <a:r>
              <a:rPr lang="en-US" altLang="zh-TW" dirty="0" smtClean="0">
                <a:ea typeface="新細明體" pitchFamily="18" charset="-120"/>
              </a:rPr>
              <a:t> tells assembler what to do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Commands that are recognized and acted upon by the assembler, e.g. declare code, data areas, select memory model, declare procedures, etc.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Not part of the Intel instruction set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Different assemblers have different directives</a:t>
            </a:r>
          </a:p>
          <a:p>
            <a:pPr eaLnBrk="1" hangingPunct="1"/>
            <a:r>
              <a:rPr lang="en-US" altLang="zh-TW" b="1" dirty="0" smtClean="0">
                <a:solidFill>
                  <a:srgbClr val="990000"/>
                </a:solidFill>
                <a:ea typeface="新細明體" pitchFamily="18" charset="-120"/>
              </a:rPr>
              <a:t>Instructions:</a:t>
            </a:r>
            <a:r>
              <a:rPr lang="en-US" altLang="zh-TW" dirty="0" smtClean="0">
                <a:ea typeface="新細明體" pitchFamily="18" charset="-120"/>
              </a:rPr>
              <a:t> tells CPU what to do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Assembled into machine code by assembler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Executed at runtime by the CPU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Member of the Intel instruction set</a:t>
            </a:r>
          </a:p>
          <a:p>
            <a:pPr lvl="1" eaLnBrk="1" hangingPunct="1"/>
            <a:r>
              <a:rPr lang="en-US" altLang="zh-TW" b="1" u="sng" dirty="0" smtClean="0">
                <a:solidFill>
                  <a:srgbClr val="FF0000"/>
                </a:solidFill>
                <a:ea typeface="新細明體" pitchFamily="18" charset="-120"/>
              </a:rPr>
              <a:t>Format:</a:t>
            </a:r>
            <a:r>
              <a:rPr lang="en-US" altLang="zh-TW" dirty="0" smtClean="0">
                <a:ea typeface="新細明體" pitchFamily="18" charset="-120"/>
              </a:rPr>
              <a:t/>
            </a:r>
            <a:br>
              <a:rPr lang="en-US" altLang="zh-TW" dirty="0" smtClean="0">
                <a:ea typeface="新細明體" pitchFamily="18" charset="-120"/>
              </a:rPr>
            </a:br>
            <a:r>
              <a:rPr lang="en-US" altLang="zh-TW" sz="3000" b="1" dirty="0" smtClean="0">
                <a:solidFill>
                  <a:srgbClr val="990000"/>
                </a:solidFill>
                <a:ea typeface="新細明體" pitchFamily="18" charset="-120"/>
              </a:rPr>
              <a:t>LABEL (option), Mnemonic, Operands, Comment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>
              <a:defRPr/>
            </a:pPr>
            <a:r>
              <a:rPr lang="en-US" sz="4000" b="1" dirty="0" smtClean="0"/>
              <a:t>Lecture </a:t>
            </a:r>
            <a:r>
              <a:rPr lang="en-US" sz="4000" b="1" dirty="0" smtClean="0"/>
              <a:t>07 </a:t>
            </a:r>
            <a:r>
              <a:rPr lang="en-US" sz="4000" b="1" u="none" dirty="0" smtClean="0">
                <a:solidFill>
                  <a:schemeClr val="bg1"/>
                </a:solidFill>
              </a:rPr>
              <a:t>:</a:t>
            </a:r>
            <a:endParaRPr lang="en-US" sz="4000" b="1" dirty="0" smtClean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1442" name="Picture 2" descr="E:\official work\matlab office training\images\admin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33400"/>
            <a:ext cx="5397500" cy="16764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0" y="1905000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 smtClean="0"/>
              <a:t>Quiz 01 graded and marks sheet uploaded.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Quiz 01 solution will be posted on group.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i="1" dirty="0" smtClean="0">
                <a:solidFill>
                  <a:srgbClr val="7030A0"/>
                </a:solidFill>
              </a:rPr>
              <a:t>Practice sheet 01 : posted on group </a:t>
            </a:r>
            <a:endParaRPr lang="en-US" sz="3200" b="1" dirty="0" smtClean="0">
              <a:solidFill>
                <a:srgbClr val="7030A0"/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Bring lab manual + laptops in next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</a:rPr>
              <a:t>class.Mandatory</a:t>
            </a:r>
            <a:endParaRPr lang="en-US" sz="3200" b="1" u="sng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b="1" u="sng" dirty="0" smtClean="0">
                <a:solidFill>
                  <a:srgbClr val="FF0000"/>
                </a:solidFill>
              </a:rPr>
              <a:t>Tentative Date for Mid :  </a:t>
            </a:r>
            <a:r>
              <a:rPr lang="en-US" sz="3600" b="1" i="1" u="sng" dirty="0" smtClean="0">
                <a:solidFill>
                  <a:srgbClr val="00B050"/>
                </a:solidFill>
              </a:rPr>
              <a:t>mid of November </a:t>
            </a:r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loud Callout 6"/>
          <p:cNvSpPr/>
          <p:nvPr/>
        </p:nvSpPr>
        <p:spPr>
          <a:xfrm>
            <a:off x="6477000" y="3352800"/>
            <a:ext cx="2667000" cy="1143000"/>
          </a:xfrm>
          <a:prstGeom prst="cloudCallout">
            <a:avLst>
              <a:gd name="adj1" fmla="val -77581"/>
              <a:gd name="adj2" fmla="val -8436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Assig</a:t>
            </a:r>
            <a:r>
              <a:rPr lang="en-US" sz="2400" b="1" dirty="0" smtClean="0"/>
              <a:t> 01 : Next class I.A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Comments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066800"/>
            <a:ext cx="4648200" cy="5791200"/>
          </a:xfrm>
        </p:spPr>
        <p:txBody>
          <a:bodyPr>
            <a:noAutofit/>
          </a:bodyPr>
          <a:lstStyle/>
          <a:p>
            <a:pPr marL="0" indent="0" eaLnBrk="1" hangingPunct="1"/>
            <a:r>
              <a:rPr lang="en-US" altLang="zh-TW" dirty="0" smtClean="0">
                <a:solidFill>
                  <a:srgbClr val="990000"/>
                </a:solidFill>
                <a:ea typeface="新細明體" pitchFamily="18" charset="-120"/>
              </a:rPr>
              <a:t>Single-line comments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begin with semicolon (;)</a:t>
            </a:r>
          </a:p>
          <a:p>
            <a:pPr marL="0" indent="0" eaLnBrk="1" hangingPunct="1"/>
            <a:r>
              <a:rPr lang="en-US" altLang="zh-TW" dirty="0" smtClean="0">
                <a:solidFill>
                  <a:srgbClr val="990000"/>
                </a:solidFill>
                <a:ea typeface="新細明體" pitchFamily="18" charset="-120"/>
              </a:rPr>
              <a:t>Multi-line comments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begin with COMMENT directive and a programmer-chosen character, end with the same character, e.g.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sz="2400" dirty="0" smtClean="0">
                <a:ea typeface="新細明體" pitchFamily="18" charset="-120"/>
              </a:rPr>
              <a:t>COMMENT</a:t>
            </a:r>
            <a:r>
              <a:rPr lang="en-US" altLang="zh-TW" dirty="0" smtClean="0">
                <a:ea typeface="新細明體" pitchFamily="18" charset="-120"/>
              </a:rPr>
              <a:t> !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</a:t>
            </a:r>
            <a:r>
              <a:rPr lang="en-US" altLang="zh-TW" b="1" dirty="0" smtClean="0">
                <a:ea typeface="新細明體" pitchFamily="18" charset="-120"/>
              </a:rPr>
              <a:t>    I am a multiline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b="1" dirty="0" smtClean="0">
                <a:ea typeface="新細明體" pitchFamily="18" charset="-120"/>
              </a:rPr>
              <a:t> 	    comment.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dirty="0" smtClean="0">
                <a:ea typeface="新細明體" pitchFamily="18" charset="-120"/>
              </a:rPr>
              <a:t>	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762000"/>
            <a:ext cx="4198938" cy="5715000"/>
            <a:chOff x="539750" y="1341438"/>
            <a:chExt cx="3887788" cy="5135562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539750" y="1341438"/>
              <a:ext cx="3887788" cy="513556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228600" bIns="228600"/>
            <a:lstStyle/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TITLE Add and …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; Adds and subtracts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; (10000h + …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INCLUDE Irvine32.inc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.code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main PROC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</a:t>
              </a:r>
              <a:r>
                <a:rPr lang="en-US" altLang="zh-TW" sz="2200" b="1" dirty="0" err="1">
                  <a:latin typeface="Courier New" pitchFamily="49" charset="0"/>
                  <a:ea typeface="新細明體" pitchFamily="18" charset="-120"/>
                </a:rPr>
                <a:t>mov</a:t>
              </a: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 eax,10000h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add eax,40000h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sub eax,20000h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call </a:t>
              </a:r>
              <a:r>
                <a:rPr lang="en-US" altLang="zh-TW" sz="2200" b="1" dirty="0" err="1">
                  <a:latin typeface="Courier New" pitchFamily="49" charset="0"/>
                  <a:ea typeface="新細明體" pitchFamily="18" charset="-120"/>
                </a:rPr>
                <a:t>DumpRegs</a:t>
              </a:r>
              <a:endParaRPr lang="en-US" altLang="zh-TW" sz="2200" b="1" dirty="0">
                <a:latin typeface="Courier New" pitchFamily="49" charset="0"/>
                <a:ea typeface="新細明體" pitchFamily="18" charset="-12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exit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main ENDP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END main</a:t>
              </a:r>
            </a:p>
          </p:txBody>
        </p:sp>
        <p:sp>
          <p:nvSpPr>
            <p:cNvPr id="11270" name="AutoShape 5"/>
            <p:cNvSpPr>
              <a:spLocks noChangeArrowheads="1"/>
            </p:cNvSpPr>
            <p:nvPr/>
          </p:nvSpPr>
          <p:spPr bwMode="auto">
            <a:xfrm>
              <a:off x="539750" y="1773238"/>
              <a:ext cx="3887788" cy="657352"/>
            </a:xfrm>
            <a:prstGeom prst="roundRect">
              <a:avLst>
                <a:gd name="adj" fmla="val 44116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tIns="137160" bIns="137160" anchor="ctr">
              <a:spAutoFit/>
            </a:bodyPr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Include Files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609600"/>
            <a:ext cx="4267200" cy="5791200"/>
          </a:xfrm>
        </p:spPr>
        <p:txBody>
          <a:bodyPr>
            <a:normAutofit/>
          </a:bodyPr>
          <a:lstStyle/>
          <a:p>
            <a:pPr marL="265113" indent="-265113" eaLnBrk="1" hangingPunct="1"/>
            <a:r>
              <a:rPr lang="en-US" altLang="zh-TW" sz="2400" b="1" dirty="0" smtClean="0">
                <a:solidFill>
                  <a:srgbClr val="990000"/>
                </a:solidFill>
                <a:ea typeface="新細明體" pitchFamily="18" charset="-120"/>
              </a:rPr>
              <a:t>INCLUDE directive</a:t>
            </a:r>
            <a:r>
              <a:rPr lang="en-US" altLang="zh-TW" sz="2400" dirty="0" smtClean="0">
                <a:ea typeface="新細明體" pitchFamily="18" charset="-120"/>
              </a:rPr>
              <a:t>:</a:t>
            </a: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Copies necessary definitions and setup information from a text file named </a:t>
            </a:r>
            <a:r>
              <a:rPr lang="en-US" altLang="zh-TW" sz="2800" i="1" dirty="0" smtClean="0">
                <a:ea typeface="新細明體" pitchFamily="18" charset="-120"/>
              </a:rPr>
              <a:t>Irvine32.inc</a:t>
            </a:r>
            <a:r>
              <a:rPr lang="en-US" altLang="zh-TW" sz="2800" dirty="0" smtClean="0">
                <a:ea typeface="新細明體" pitchFamily="18" charset="-120"/>
              </a:rPr>
              <a:t>, located in the assembler’s INCLUDE directory.</a:t>
            </a:r>
          </a:p>
          <a:p>
            <a:pPr lvl="1" eaLnBrk="1" hangingPunct="1"/>
            <a:r>
              <a:rPr lang="en-US" altLang="zh-TW" sz="2800" b="1" dirty="0" smtClean="0">
                <a:ea typeface="新細明體" pitchFamily="18" charset="-120"/>
              </a:rPr>
              <a:t>Example</a:t>
            </a:r>
          </a:p>
          <a:p>
            <a:pPr lvl="1" eaLnBrk="1" hangingPunct="1"/>
            <a:r>
              <a:rPr lang="en-US" altLang="zh-TW" sz="2800" dirty="0" err="1" smtClean="0">
                <a:ea typeface="新細明體" pitchFamily="18" charset="-120"/>
              </a:rPr>
              <a:t>DumpRegs</a:t>
            </a:r>
            <a:endParaRPr lang="en-US" altLang="zh-TW" sz="2800" dirty="0" smtClean="0">
              <a:ea typeface="新細明體" pitchFamily="18" charset="-120"/>
            </a:endParaRPr>
          </a:p>
          <a:p>
            <a:pPr lvl="1" eaLnBrk="1" hangingPunct="1"/>
            <a:r>
              <a:rPr lang="en-US" altLang="zh-TW" sz="2800" dirty="0" err="1" smtClean="0">
                <a:ea typeface="新細明體" pitchFamily="18" charset="-120"/>
              </a:rPr>
              <a:t>clrscr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762000"/>
            <a:ext cx="4953000" cy="5791200"/>
            <a:chOff x="381000" y="914401"/>
            <a:chExt cx="4267200" cy="5322888"/>
          </a:xfrm>
        </p:grpSpPr>
        <p:sp>
          <p:nvSpPr>
            <p:cNvPr id="12293" name="Text Box 4"/>
            <p:cNvSpPr txBox="1">
              <a:spLocks noChangeArrowheads="1"/>
            </p:cNvSpPr>
            <p:nvPr/>
          </p:nvSpPr>
          <p:spPr bwMode="auto">
            <a:xfrm>
              <a:off x="381000" y="914401"/>
              <a:ext cx="4267200" cy="53228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54000" tIns="122400" rIns="54000" bIns="122400"/>
            <a:lstStyle/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TITLE Add and …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; Adds and subtracts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; (10000h + …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INCLUDE Irvine32.inc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.code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main PROC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</a:t>
              </a:r>
              <a:r>
                <a:rPr lang="en-US" altLang="zh-TW" sz="2200" b="1" dirty="0" err="1">
                  <a:latin typeface="Courier New" pitchFamily="49" charset="0"/>
                  <a:ea typeface="新細明體" pitchFamily="18" charset="-120"/>
                </a:rPr>
                <a:t>mov</a:t>
              </a: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 eax,10000h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add eax,40000h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sub eax,20000h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call </a:t>
              </a:r>
              <a:r>
                <a:rPr lang="en-US" altLang="zh-TW" sz="2200" b="1" dirty="0" err="1">
                  <a:latin typeface="Courier New" pitchFamily="49" charset="0"/>
                  <a:ea typeface="新細明體" pitchFamily="18" charset="-120"/>
                </a:rPr>
                <a:t>DumpRegs</a:t>
              </a:r>
              <a:endParaRPr lang="en-US" altLang="zh-TW" sz="2200" b="1" dirty="0">
                <a:latin typeface="Courier New" pitchFamily="49" charset="0"/>
                <a:ea typeface="新細明體" pitchFamily="18" charset="-12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	exit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main ENDP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altLang="zh-TW" sz="2200" b="1" dirty="0">
                  <a:latin typeface="Courier New" pitchFamily="49" charset="0"/>
                  <a:ea typeface="新細明體" pitchFamily="18" charset="-120"/>
                </a:rPr>
                <a:t>END main</a:t>
              </a:r>
            </a:p>
          </p:txBody>
        </p:sp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81000" y="1824896"/>
              <a:ext cx="4017733" cy="504274"/>
            </a:xfrm>
            <a:prstGeom prst="roundRect">
              <a:avLst>
                <a:gd name="adj" fmla="val 44116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</p:spPr>
          <p:txBody>
            <a:bodyPr wrap="square" tIns="137160" bIns="137160" anchor="ctr">
              <a:spAutoFit/>
            </a:bodyPr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Code Segment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685800"/>
            <a:ext cx="4572000" cy="5440365"/>
          </a:xfrm>
        </p:spPr>
        <p:txBody>
          <a:bodyPr/>
          <a:lstStyle/>
          <a:p>
            <a:pPr marL="265113" indent="-265113" eaLnBrk="1" hangingPunct="1">
              <a:buNone/>
            </a:pPr>
            <a:r>
              <a:rPr lang="en-US" altLang="zh-TW" sz="2400" b="1" dirty="0" smtClean="0">
                <a:solidFill>
                  <a:srgbClr val="990000"/>
                </a:solidFill>
                <a:ea typeface="新細明體" pitchFamily="18" charset="-120"/>
              </a:rPr>
              <a:t>.</a:t>
            </a:r>
            <a:r>
              <a:rPr lang="en-US" altLang="zh-TW" b="1" dirty="0" smtClean="0">
                <a:solidFill>
                  <a:srgbClr val="990000"/>
                </a:solidFill>
                <a:ea typeface="新細明體" pitchFamily="18" charset="-120"/>
              </a:rPr>
              <a:t>code directive:</a:t>
            </a:r>
          </a:p>
          <a:p>
            <a:pPr marL="265113" indent="-265113" eaLnBrk="1" hangingPunct="1">
              <a:buNone/>
            </a:pPr>
            <a:endParaRPr lang="en-US" altLang="zh-TW" b="1" dirty="0" smtClean="0">
              <a:solidFill>
                <a:srgbClr val="990000"/>
              </a:solidFill>
              <a:ea typeface="新細明體" pitchFamily="18" charset="-120"/>
            </a:endParaRPr>
          </a:p>
          <a:p>
            <a:pPr lvl="1" eaLnBrk="1" hangingPunct="1"/>
            <a:r>
              <a:rPr lang="en-US" altLang="zh-TW" sz="2800" dirty="0" smtClean="0">
                <a:ea typeface="新細明體" pitchFamily="18" charset="-120"/>
              </a:rPr>
              <a:t>Marks the beginning of the </a:t>
            </a:r>
            <a:r>
              <a:rPr lang="en-US" altLang="zh-TW" sz="2800" i="1" dirty="0" smtClean="0">
                <a:ea typeface="新細明體" pitchFamily="18" charset="-120"/>
              </a:rPr>
              <a:t>code segment</a:t>
            </a:r>
            <a:r>
              <a:rPr lang="en-US" altLang="zh-TW" sz="2800" dirty="0" smtClean="0">
                <a:ea typeface="新細明體" pitchFamily="18" charset="-120"/>
              </a:rPr>
              <a:t>, where all executable statements in a program are located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81000" y="685800"/>
            <a:ext cx="4191000" cy="56007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TITLE Add and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Adds and subtracts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(10000h +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mov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 eax,10000h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add eax,40000h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sub eax,20000h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call 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DumpRegs</a:t>
            </a:r>
            <a:endParaRPr lang="en-US" altLang="zh-TW" sz="22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END main</a:t>
            </a:r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457200" y="2209800"/>
            <a:ext cx="1152525" cy="503237"/>
          </a:xfrm>
          <a:prstGeom prst="roundRect">
            <a:avLst>
              <a:gd name="adj" fmla="val 44116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tIns="137160" bIns="137160" anchor="ctr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Procedure Definition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838200"/>
            <a:ext cx="4648200" cy="5287965"/>
          </a:xfrm>
        </p:spPr>
        <p:txBody>
          <a:bodyPr>
            <a:normAutofit/>
          </a:bodyPr>
          <a:lstStyle/>
          <a:p>
            <a:pPr marL="265113" indent="-265113" eaLnBrk="1" hangingPunct="1"/>
            <a:r>
              <a:rPr lang="en-US" altLang="zh-TW" sz="2200" b="1" dirty="0" smtClean="0">
                <a:solidFill>
                  <a:srgbClr val="990000"/>
                </a:solidFill>
                <a:ea typeface="新細明體" pitchFamily="18" charset="-120"/>
              </a:rPr>
              <a:t>Procedure Syntax:</a:t>
            </a:r>
          </a:p>
          <a:p>
            <a:pPr lvl="1" eaLnBrk="1" hangingPunct="1">
              <a:buNone/>
            </a:pPr>
            <a:r>
              <a:rPr lang="en-US" altLang="zh-TW" b="1" dirty="0" smtClean="0">
                <a:solidFill>
                  <a:srgbClr val="00B050"/>
                </a:solidFill>
                <a:ea typeface="新細明體" pitchFamily="18" charset="-120"/>
              </a:rPr>
              <a:t>[label] PROC</a:t>
            </a:r>
          </a:p>
          <a:p>
            <a:pPr lvl="1" eaLnBrk="1" hangingPunct="1">
              <a:buNone/>
            </a:pPr>
            <a:r>
              <a:rPr lang="en-US" altLang="zh-TW" b="1" dirty="0" smtClean="0">
                <a:solidFill>
                  <a:srgbClr val="00B050"/>
                </a:solidFill>
                <a:ea typeface="新細明體" pitchFamily="18" charset="-120"/>
              </a:rPr>
              <a:t>[label] ENDP</a:t>
            </a:r>
          </a:p>
          <a:p>
            <a:pPr marL="265113" indent="-265113" eaLnBrk="1" hangingPunct="1"/>
            <a:r>
              <a:rPr lang="en-US" altLang="zh-TW" sz="2200" b="1" dirty="0" smtClean="0">
                <a:solidFill>
                  <a:srgbClr val="990000"/>
                </a:solidFill>
                <a:ea typeface="新細明體" pitchFamily="18" charset="-120"/>
              </a:rPr>
              <a:t>Label: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Place markers: marks the address (offset) of code and data</a:t>
            </a:r>
          </a:p>
          <a:p>
            <a:pPr lvl="1" eaLnBrk="1" hangingPunct="1"/>
            <a:r>
              <a:rPr lang="en-US" altLang="zh-TW" sz="2200" b="1" i="1" dirty="0" smtClean="0">
                <a:solidFill>
                  <a:srgbClr val="FF0000"/>
                </a:solidFill>
                <a:ea typeface="新細明體" pitchFamily="18" charset="-120"/>
              </a:rPr>
              <a:t>Assigned a numeric address by assembler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Follow identifier rules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Code label: target of jump and loop instructions, e.g. </a:t>
            </a:r>
            <a:r>
              <a:rPr lang="en-US" altLang="zh-TW" sz="2200" b="1" dirty="0" smtClean="0">
                <a:solidFill>
                  <a:schemeClr val="tx2"/>
                </a:solidFill>
                <a:ea typeface="新細明體" pitchFamily="18" charset="-120"/>
              </a:rPr>
              <a:t>L1: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051300" cy="5448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TITLE Add and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Adds and subtracts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(10000h +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</a:t>
            </a:r>
            <a:r>
              <a:rPr lang="en-US" altLang="zh-TW" sz="2200" b="1" i="1" dirty="0">
                <a:latin typeface="Courier New" pitchFamily="49" charset="0"/>
                <a:ea typeface="新細明體" pitchFamily="18" charset="-120"/>
              </a:rPr>
              <a:t>PROC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mov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 eax,10000h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add eax,40000h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sub eax,20000h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</a:t>
            </a:r>
            <a:endParaRPr lang="en-US" altLang="zh-TW" sz="2200" b="1" dirty="0" smtClean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	call 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DumpRegs</a:t>
            </a:r>
            <a:endParaRPr lang="en-US" altLang="zh-TW" sz="22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</a:t>
            </a:r>
            <a:r>
              <a:rPr lang="en-US" altLang="zh-TW" sz="2200" b="1" i="1" dirty="0">
                <a:latin typeface="Courier New" pitchFamily="49" charset="0"/>
                <a:ea typeface="新細明體" pitchFamily="18" charset="-120"/>
              </a:rPr>
              <a:t>ENDP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END main</a:t>
            </a:r>
          </a:p>
        </p:txBody>
      </p:sp>
      <p:sp>
        <p:nvSpPr>
          <p:cNvPr id="14342" name="AutoShape 5"/>
          <p:cNvSpPr>
            <a:spLocks noChangeArrowheads="1"/>
          </p:cNvSpPr>
          <p:nvPr/>
        </p:nvSpPr>
        <p:spPr bwMode="auto">
          <a:xfrm>
            <a:off x="304800" y="2743200"/>
            <a:ext cx="2159000" cy="503238"/>
          </a:xfrm>
          <a:prstGeom prst="roundRect">
            <a:avLst>
              <a:gd name="adj" fmla="val 44116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tIns="137160" bIns="137160" anchor="ctr">
            <a:spAutoFit/>
          </a:bodyPr>
          <a:lstStyle/>
          <a:p>
            <a:endParaRPr lang="th-TH"/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304800" y="5334000"/>
            <a:ext cx="2159000" cy="365760"/>
          </a:xfrm>
          <a:prstGeom prst="roundRect">
            <a:avLst>
              <a:gd name="adj" fmla="val 44116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wrap="square" tIns="137160" bIns="137160" anchor="ctr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Identifiers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685800"/>
            <a:ext cx="4724400" cy="5562600"/>
          </a:xfrm>
        </p:spPr>
        <p:txBody>
          <a:bodyPr>
            <a:normAutofit lnSpcReduction="10000"/>
          </a:bodyPr>
          <a:lstStyle/>
          <a:p>
            <a:pPr marL="265113" indent="-265113" eaLnBrk="1" hangingPunct="1"/>
            <a:r>
              <a:rPr lang="en-US" altLang="zh-TW" sz="2400" b="1" dirty="0" smtClean="0">
                <a:solidFill>
                  <a:srgbClr val="990000"/>
                </a:solidFill>
                <a:ea typeface="新細明體" pitchFamily="18" charset="-120"/>
              </a:rPr>
              <a:t>Identifiers:</a:t>
            </a:r>
          </a:p>
          <a:p>
            <a:pPr lvl="1" eaLnBrk="1" hangingPunct="1"/>
            <a:r>
              <a:rPr lang="en-US" altLang="zh-TW" sz="2600" b="1" dirty="0" smtClean="0">
                <a:ea typeface="新細明體" pitchFamily="18" charset="-120"/>
              </a:rPr>
              <a:t>A programmer-chosen name to identify a variable, a constant, a procedure, or a code label</a:t>
            </a:r>
          </a:p>
          <a:p>
            <a:pPr lvl="1" eaLnBrk="1" hangingPunct="1"/>
            <a:r>
              <a:rPr lang="en-US" altLang="zh-TW" sz="2600" dirty="0" smtClean="0">
                <a:ea typeface="新細明體" pitchFamily="18" charset="-120"/>
              </a:rPr>
              <a:t>1-247 characters, including digits</a:t>
            </a:r>
          </a:p>
          <a:p>
            <a:pPr lvl="1" eaLnBrk="1" hangingPunct="1"/>
            <a:r>
              <a:rPr lang="en-US" altLang="zh-TW" sz="2600" dirty="0" smtClean="0">
                <a:solidFill>
                  <a:schemeClr val="tx2"/>
                </a:solidFill>
                <a:ea typeface="新細明體" pitchFamily="18" charset="-120"/>
              </a:rPr>
              <a:t>not</a:t>
            </a:r>
            <a:r>
              <a:rPr lang="en-US" altLang="zh-TW" sz="2600" dirty="0" smtClean="0">
                <a:ea typeface="新細明體" pitchFamily="18" charset="-120"/>
              </a:rPr>
              <a:t> case sensitive</a:t>
            </a:r>
          </a:p>
          <a:p>
            <a:pPr lvl="1" eaLnBrk="1" hangingPunct="1"/>
            <a:r>
              <a:rPr lang="en-US" altLang="zh-TW" sz="2600" dirty="0" smtClean="0">
                <a:ea typeface="新細明體" pitchFamily="18" charset="-120"/>
              </a:rPr>
              <a:t>first character must be a letter(A..</a:t>
            </a:r>
            <a:r>
              <a:rPr lang="en-US" altLang="zh-TW" sz="2600" dirty="0" err="1" smtClean="0">
                <a:ea typeface="新細明體" pitchFamily="18" charset="-120"/>
              </a:rPr>
              <a:t>Z,a</a:t>
            </a:r>
            <a:r>
              <a:rPr lang="en-US" altLang="zh-TW" sz="2600" dirty="0" smtClean="0">
                <a:ea typeface="新細明體" pitchFamily="18" charset="-120"/>
              </a:rPr>
              <a:t>…z),underscore(_), @, ?, or $</a:t>
            </a:r>
          </a:p>
          <a:p>
            <a:pPr lvl="1" eaLnBrk="1" hangingPunct="1"/>
            <a:r>
              <a:rPr lang="en-US" altLang="zh-TW" sz="2600" dirty="0" smtClean="0">
                <a:ea typeface="新細明體" pitchFamily="18" charset="-120"/>
              </a:rPr>
              <a:t>Identifier could not be a reserved word.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28601" y="685801"/>
            <a:ext cx="4127500" cy="55514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TITLE Add and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Adds and subtracts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(10000h +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mov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 eax,10000h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add eax,40000h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sub eax,20000h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call 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DumpRegs</a:t>
            </a:r>
            <a:endParaRPr lang="en-US" altLang="zh-TW" sz="22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END main</a:t>
            </a:r>
          </a:p>
        </p:txBody>
      </p:sp>
      <p:sp>
        <p:nvSpPr>
          <p:cNvPr id="15366" name="AutoShape 5"/>
          <p:cNvSpPr>
            <a:spLocks noChangeArrowheads="1"/>
          </p:cNvSpPr>
          <p:nvPr/>
        </p:nvSpPr>
        <p:spPr bwMode="auto">
          <a:xfrm>
            <a:off x="0" y="2667000"/>
            <a:ext cx="1152525" cy="503238"/>
          </a:xfrm>
          <a:prstGeom prst="roundRect">
            <a:avLst>
              <a:gd name="adj" fmla="val 44116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tIns="137160" bIns="137160" anchor="ctr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Instructions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762000"/>
            <a:ext cx="4419600" cy="5364165"/>
          </a:xfrm>
        </p:spPr>
        <p:txBody>
          <a:bodyPr>
            <a:normAutofit/>
          </a:bodyPr>
          <a:lstStyle/>
          <a:p>
            <a:pPr marL="265113" indent="-265113" eaLnBrk="1" hangingPunct="1">
              <a:buFont typeface="Wingdings" pitchFamily="2" charset="2"/>
              <a:buNone/>
            </a:pPr>
            <a:r>
              <a:rPr lang="en-US" altLang="zh-TW" sz="2200" b="1" dirty="0" smtClean="0">
                <a:ea typeface="新細明體" pitchFamily="18" charset="-120"/>
              </a:rPr>
              <a:t>Syntax:</a:t>
            </a:r>
          </a:p>
          <a:p>
            <a:pPr marL="265113" indent="-265113" eaLnBrk="1" hangingPunct="1">
              <a:buFont typeface="Wingdings" pitchFamily="2" charset="2"/>
              <a:buNone/>
            </a:pPr>
            <a:r>
              <a:rPr lang="en-US" altLang="zh-TW" sz="2200" b="1" dirty="0" smtClean="0">
                <a:ea typeface="新細明體" pitchFamily="18" charset="-120"/>
              </a:rPr>
              <a:t>	[label:] mnemonic operand(s) [;comment]</a:t>
            </a:r>
          </a:p>
          <a:p>
            <a:pPr marL="265113" indent="-265113" eaLnBrk="1" hangingPunct="1"/>
            <a:r>
              <a:rPr lang="en-US" altLang="zh-TW" sz="2200" dirty="0" smtClean="0">
                <a:ea typeface="新細明體" pitchFamily="18" charset="-120"/>
              </a:rPr>
              <a:t>Instruction mnemonics: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help to memorize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examples: MOV, ADD, SUB, MUL, INC, DEC</a:t>
            </a:r>
          </a:p>
          <a:p>
            <a:pPr marL="265113" indent="-265113" eaLnBrk="1" hangingPunct="1"/>
            <a:r>
              <a:rPr lang="en-US" altLang="zh-TW" sz="2200" dirty="0" smtClean="0">
                <a:ea typeface="新細明體" pitchFamily="18" charset="-120"/>
              </a:rPr>
              <a:t>Operands: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constant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constant expression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register</a:t>
            </a:r>
          </a:p>
          <a:p>
            <a:pPr lvl="1" eaLnBrk="1" hangingPunct="1"/>
            <a:r>
              <a:rPr lang="en-US" altLang="zh-TW" sz="2200" dirty="0" smtClean="0">
                <a:ea typeface="新細明體" pitchFamily="18" charset="-120"/>
              </a:rPr>
              <a:t>memory (data label, register)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11188" y="762000"/>
            <a:ext cx="3744912" cy="5453063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TITLE Add and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Adds and subtracts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(10000h +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mov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 eax,10000h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add eax,40000h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sub eax,20000h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call 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DumpRegs</a:t>
            </a:r>
            <a:endParaRPr lang="en-US" altLang="zh-TW" sz="22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END main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990600" y="3048000"/>
            <a:ext cx="2808287" cy="503237"/>
          </a:xfrm>
          <a:prstGeom prst="roundRect">
            <a:avLst>
              <a:gd name="adj" fmla="val 44116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tIns="137160" bIns="137160" anchor="ctr">
            <a:spAutoFit/>
          </a:bodyPr>
          <a:lstStyle/>
          <a:p>
            <a:endParaRPr lang="th-TH"/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334125" y="5454650"/>
            <a:ext cx="25590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37160" bIns="137160">
            <a:spAutoFit/>
          </a:bodyPr>
          <a:lstStyle/>
          <a:p>
            <a:r>
              <a:rPr lang="en-US" altLang="zh-TW" sz="2400">
                <a:solidFill>
                  <a:srgbClr val="990000"/>
                </a:solidFill>
                <a:ea typeface="新細明體" pitchFamily="18" charset="-120"/>
              </a:rPr>
              <a:t>immediate values</a:t>
            </a:r>
            <a:endParaRPr lang="zh-TW" altLang="en-US" sz="2400">
              <a:solidFill>
                <a:srgbClr val="990000"/>
              </a:solidFill>
              <a:ea typeface="新細明體" pitchFamily="18" charset="-120"/>
            </a:endParaRPr>
          </a:p>
        </p:txBody>
      </p:sp>
      <p:sp>
        <p:nvSpPr>
          <p:cNvPr id="362504" name="Oval 8"/>
          <p:cNvSpPr>
            <a:spLocks noChangeArrowheads="1"/>
          </p:cNvSpPr>
          <p:nvPr/>
        </p:nvSpPr>
        <p:spPr bwMode="auto">
          <a:xfrm>
            <a:off x="4953000" y="3810000"/>
            <a:ext cx="3024188" cy="936625"/>
          </a:xfrm>
          <a:prstGeom prst="ellips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</p:spPr>
        <p:txBody>
          <a:bodyPr wrap="none" tIns="137160" bIns="137160" anchor="ctr">
            <a:spAutoFit/>
          </a:bodyPr>
          <a:lstStyle/>
          <a:p>
            <a:endParaRPr lang="th-TH"/>
          </a:p>
        </p:txBody>
      </p:sp>
      <p:sp>
        <p:nvSpPr>
          <p:cNvPr id="362505" name="Line 9"/>
          <p:cNvSpPr>
            <a:spLocks noChangeShapeType="1"/>
          </p:cNvSpPr>
          <p:nvPr/>
        </p:nvSpPr>
        <p:spPr bwMode="auto">
          <a:xfrm flipH="1" flipV="1">
            <a:off x="7086600" y="4572000"/>
            <a:ext cx="649288" cy="107950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/>
            <a:tailEnd type="triangle" w="med" len="med"/>
          </a:ln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62507" name="AutoShape 11"/>
          <p:cNvSpPr>
            <a:spLocks noChangeArrowheads="1"/>
          </p:cNvSpPr>
          <p:nvPr/>
        </p:nvSpPr>
        <p:spPr bwMode="auto">
          <a:xfrm>
            <a:off x="2133600" y="5257800"/>
            <a:ext cx="1924050" cy="10112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tIns="137160" bIns="13716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>
                <a:solidFill>
                  <a:srgbClr val="0000FF"/>
                </a:solidFill>
                <a:ea typeface="新細明體" pitchFamily="18" charset="-120"/>
              </a:rPr>
              <a:t>Destination</a:t>
            </a:r>
          </a:p>
          <a:p>
            <a:pPr>
              <a:lnSpc>
                <a:spcPct val="90000"/>
              </a:lnSpc>
            </a:pPr>
            <a:r>
              <a:rPr lang="en-US" altLang="zh-TW" sz="2400" b="1">
                <a:solidFill>
                  <a:srgbClr val="0000FF"/>
                </a:solidFill>
                <a:ea typeface="新細明體" pitchFamily="18" charset="-120"/>
              </a:rPr>
              <a:t>operand</a:t>
            </a:r>
            <a:endParaRPr lang="zh-TW" altLang="en-US" sz="2400" b="1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 flipH="1" flipV="1">
            <a:off x="2057400" y="3505200"/>
            <a:ext cx="838200" cy="1676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square" tIns="137160" bIns="137160">
            <a:spAutoFit/>
          </a:bodyPr>
          <a:lstStyle/>
          <a:p>
            <a:endParaRPr lang="en-US"/>
          </a:p>
        </p:txBody>
      </p:sp>
      <p:sp>
        <p:nvSpPr>
          <p:cNvPr id="362510" name="AutoShape 14"/>
          <p:cNvSpPr>
            <a:spLocks noChangeArrowheads="1"/>
          </p:cNvSpPr>
          <p:nvPr/>
        </p:nvSpPr>
        <p:spPr bwMode="auto">
          <a:xfrm>
            <a:off x="4114800" y="5562600"/>
            <a:ext cx="1466850" cy="10112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tIns="137160" bIns="13716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b="1">
                <a:solidFill>
                  <a:srgbClr val="0000FF"/>
                </a:solidFill>
                <a:ea typeface="新細明體" pitchFamily="18" charset="-120"/>
              </a:rPr>
              <a:t>Source</a:t>
            </a:r>
          </a:p>
          <a:p>
            <a:pPr>
              <a:lnSpc>
                <a:spcPct val="90000"/>
              </a:lnSpc>
            </a:pPr>
            <a:r>
              <a:rPr lang="en-US" altLang="zh-TW" sz="2400" b="1">
                <a:solidFill>
                  <a:srgbClr val="0000FF"/>
                </a:solidFill>
                <a:ea typeface="新細明體" pitchFamily="18" charset="-120"/>
              </a:rPr>
              <a:t>operand</a:t>
            </a:r>
            <a:endParaRPr lang="zh-TW" altLang="en-US" sz="2400" b="1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362511" name="Line 15"/>
          <p:cNvSpPr>
            <a:spLocks noChangeShapeType="1"/>
          </p:cNvSpPr>
          <p:nvPr/>
        </p:nvSpPr>
        <p:spPr bwMode="auto">
          <a:xfrm flipH="1" flipV="1">
            <a:off x="3429000" y="3505200"/>
            <a:ext cx="1295400" cy="1981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  <p:txBody>
          <a:bodyPr wrap="square" tIns="137160" bIns="13716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3" grpId="0"/>
      <p:bldP spid="362504" grpId="0" animBg="1"/>
      <p:bldP spid="362505" grpId="0" animBg="1"/>
      <p:bldP spid="362507" grpId="0" animBg="1"/>
      <p:bldP spid="362508" grpId="0" animBg="1"/>
      <p:bldP spid="362510" grpId="0" animBg="1"/>
      <p:bldP spid="3625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I/O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838200"/>
            <a:ext cx="4800600" cy="5470525"/>
          </a:xfrm>
        </p:spPr>
        <p:txBody>
          <a:bodyPr>
            <a:normAutofit/>
          </a:bodyPr>
          <a:lstStyle/>
          <a:p>
            <a:pPr marL="265113" indent="-265113" eaLnBrk="1" hangingPunct="1"/>
            <a:r>
              <a:rPr lang="en-US" altLang="zh-TW" dirty="0" smtClean="0">
                <a:ea typeface="新細明體" pitchFamily="18" charset="-120"/>
              </a:rPr>
              <a:t>Not easy, if program by ourselves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Will use the library provided by the author</a:t>
            </a:r>
          </a:p>
          <a:p>
            <a:pPr marL="265113" indent="-265113" eaLnBrk="1" hangingPunct="1"/>
            <a:r>
              <a:rPr lang="en-US" altLang="zh-TW" dirty="0" smtClean="0">
                <a:ea typeface="新細明體" pitchFamily="18" charset="-120"/>
              </a:rPr>
              <a:t>Two steps: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Include the library (Irvine32.inc) in your code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Call the subroutines</a:t>
            </a:r>
          </a:p>
          <a:p>
            <a:pPr marL="265113" indent="-265113" eaLnBrk="1" hangingPunct="1"/>
            <a:r>
              <a:rPr lang="en-US" altLang="zh-TW" b="1" dirty="0" smtClean="0">
                <a:solidFill>
                  <a:srgbClr val="990000"/>
                </a:solidFill>
                <a:ea typeface="新細明體" pitchFamily="18" charset="-120"/>
              </a:rPr>
              <a:t>call </a:t>
            </a:r>
            <a:r>
              <a:rPr lang="en-US" altLang="zh-TW" b="1" dirty="0" err="1" smtClean="0">
                <a:solidFill>
                  <a:srgbClr val="990000"/>
                </a:solidFill>
                <a:ea typeface="新細明體" pitchFamily="18" charset="-120"/>
              </a:rPr>
              <a:t>DumpRegs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Calls the procedure to displays current values of processor registers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28600" y="838200"/>
            <a:ext cx="4127500" cy="5448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TITLE Add and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Adds and subtracts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(10000h +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mov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 eax,10000h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add eax,40000h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sub eax,20000h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call 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DumpRegs</a:t>
            </a:r>
            <a:endParaRPr lang="en-US" altLang="zh-TW" sz="22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</a:t>
            </a:r>
            <a:endParaRPr lang="en-US" altLang="zh-TW" sz="2200" b="1" dirty="0" smtClean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 smtClean="0">
                <a:latin typeface="Courier New" pitchFamily="49" charset="0"/>
                <a:ea typeface="新細明體" pitchFamily="18" charset="-120"/>
              </a:rPr>
              <a:t>	exit</a:t>
            </a:r>
            <a:endParaRPr lang="en-US" altLang="zh-TW" sz="22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END main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685800" y="4267200"/>
            <a:ext cx="2881312" cy="503238"/>
          </a:xfrm>
          <a:prstGeom prst="roundRect">
            <a:avLst>
              <a:gd name="adj" fmla="val 44116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tIns="137160" bIns="137160" anchor="ctr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Remaining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46612" y="838200"/>
            <a:ext cx="4497388" cy="5470525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zh-TW" b="1" dirty="0" smtClean="0">
                <a:solidFill>
                  <a:srgbClr val="990000"/>
                </a:solidFill>
                <a:ea typeface="新細明體" pitchFamily="18" charset="-120"/>
              </a:rPr>
              <a:t>exit: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Halts the program</a:t>
            </a:r>
          </a:p>
          <a:p>
            <a:pPr lvl="1"/>
            <a:r>
              <a:rPr lang="en-US" altLang="zh-TW" sz="2800" dirty="0" smtClean="0">
                <a:ea typeface="新細明體" pitchFamily="18" charset="-120"/>
              </a:rPr>
              <a:t>Not a MSAM keyword, but a command defined in Irvine32.inc</a:t>
            </a:r>
          </a:p>
          <a:p>
            <a:pPr marL="265113" indent="-265113" eaLnBrk="1" hangingPunct="1">
              <a:buNone/>
            </a:pPr>
            <a:r>
              <a:rPr lang="en-US" altLang="zh-TW" b="1" dirty="0" smtClean="0">
                <a:solidFill>
                  <a:srgbClr val="990000"/>
                </a:solidFill>
                <a:ea typeface="新細明體" pitchFamily="18" charset="-120"/>
              </a:rPr>
              <a:t>END main:</a:t>
            </a:r>
          </a:p>
          <a:p>
            <a:pPr marL="465138" lvl="1" indent="0"/>
            <a:r>
              <a:rPr lang="en-US" altLang="zh-TW" sz="2800" dirty="0" smtClean="0">
                <a:ea typeface="新細明體" pitchFamily="18" charset="-120"/>
              </a:rPr>
              <a:t>Marks the last line of the program to be assembled.</a:t>
            </a:r>
          </a:p>
          <a:p>
            <a:pPr marL="465138" lvl="1" indent="-7938"/>
            <a:r>
              <a:rPr lang="en-US" altLang="zh-TW" sz="2800" dirty="0" smtClean="0">
                <a:ea typeface="新細明體" pitchFamily="18" charset="-120"/>
              </a:rPr>
              <a:t>Identifies the name of the program</a:t>
            </a:r>
            <a:r>
              <a:rPr lang="en-US" altLang="zh-TW" sz="2800" dirty="0" smtClean="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2800" dirty="0" smtClean="0">
                <a:ea typeface="新細明體" pitchFamily="18" charset="-120"/>
              </a:rPr>
              <a:t>s startup procedure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4800" y="838200"/>
            <a:ext cx="4267200" cy="5448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TITLE Add and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Adds and subtracts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(10000h + …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INCLUDE Irvine32.inc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.code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PROC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mov</a:t>
            </a: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 eax,10000h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add eax,40000h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sub eax,20000h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call </a:t>
            </a:r>
            <a:r>
              <a:rPr lang="en-US" altLang="zh-TW" sz="2200" b="1" dirty="0" err="1">
                <a:latin typeface="Courier New" pitchFamily="49" charset="0"/>
                <a:ea typeface="新細明體" pitchFamily="18" charset="-120"/>
              </a:rPr>
              <a:t>DumpRegs</a:t>
            </a:r>
            <a:endParaRPr lang="en-US" altLang="zh-TW" sz="22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exit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ENDP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END main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762000" y="4648200"/>
            <a:ext cx="1414463" cy="365760"/>
          </a:xfrm>
          <a:prstGeom prst="roundRect">
            <a:avLst>
              <a:gd name="adj" fmla="val 44116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tIns="137160" bIns="137160" anchor="ctr">
            <a:spAutoFit/>
          </a:bodyPr>
          <a:lstStyle/>
          <a:p>
            <a:endParaRPr lang="th-TH"/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228600" y="5334000"/>
            <a:ext cx="1773237" cy="503237"/>
          </a:xfrm>
          <a:prstGeom prst="roundRect">
            <a:avLst>
              <a:gd name="adj" fmla="val 44116"/>
            </a:avLst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 tIns="137160" bIns="137160" anchor="ctr">
            <a:spAutoFit/>
          </a:bodyPr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Example Program Output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8686800" cy="5516565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Program output, showing registers and flags</a:t>
            </a:r>
            <a:endParaRPr lang="zh-TW" altLang="en-US" b="1" dirty="0" smtClean="0">
              <a:ea typeface="新細明體" pitchFamily="18" charset="-120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0" y="1600200"/>
            <a:ext cx="9144000" cy="2286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zh-TW" sz="2000" b="1" dirty="0" smtClean="0">
              <a:solidFill>
                <a:schemeClr val="tx2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b="1" dirty="0" smtClean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EAX=00030000</a:t>
            </a:r>
            <a:r>
              <a:rPr lang="en-US" altLang="zh-TW" sz="2000" b="1" dirty="0" smtClean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EBX=7FFDF000  ECX=00000101  EDX=FFFFFFFF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ESI=00000000  EDI=00000000  EBP=0012FFF0  ESP=0012FFC4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TW" sz="2000" b="1" dirty="0">
                <a:latin typeface="Courier New" pitchFamily="49" charset="0"/>
                <a:ea typeface="新細明體" pitchFamily="18" charset="-120"/>
              </a:rPr>
              <a:t>EIP=00401024  EFL=00000206  CF=0  SF=0  ZF=0  OF=0</a:t>
            </a:r>
            <a:endParaRPr lang="zh-TW" altLang="en-US" sz="2000" b="1" dirty="0">
              <a:latin typeface="Courier New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Alternative Version of </a:t>
            </a:r>
            <a:r>
              <a:rPr lang="en-US" altLang="zh-TW" sz="3600" b="1" dirty="0" err="1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AddSub</a:t>
            </a:r>
            <a:endParaRPr lang="en-US" altLang="zh-TW" sz="3600" b="1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68312" y="685801"/>
            <a:ext cx="8370887" cy="59832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TITLE Add and Subtract     (AddSubAlt.asm)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; adds and subtracts 32-bit integers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.386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.MODEL </a:t>
            </a:r>
            <a:r>
              <a:rPr lang="en-US" altLang="zh-TW" sz="2400" b="1" dirty="0" err="1" smtClean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flat,stdcall</a:t>
            </a:r>
            <a:endParaRPr lang="en-US" altLang="zh-TW" sz="2400" b="1" dirty="0">
              <a:solidFill>
                <a:schemeClr val="tx2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.STACK 4096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 err="1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ExitProcess</a:t>
            </a:r>
            <a:r>
              <a:rPr lang="en-US" altLang="zh-TW" sz="2400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 PROTO, </a:t>
            </a:r>
            <a:r>
              <a:rPr lang="en-US" altLang="zh-TW" sz="2400" b="1" dirty="0" err="1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dwExitCode:DWORD</a:t>
            </a:r>
            <a:endParaRPr lang="en-US" altLang="zh-TW" sz="2400" b="1" dirty="0">
              <a:solidFill>
                <a:schemeClr val="tx2"/>
              </a:solidFill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 err="1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DumpRegs</a:t>
            </a:r>
            <a:r>
              <a:rPr lang="en-US" altLang="zh-TW" sz="2400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 PROTO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.code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main PROC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b="1" dirty="0" err="1">
                <a:latin typeface="Courier New" pitchFamily="49" charset="0"/>
                <a:ea typeface="新細明體" pitchFamily="18" charset="-120"/>
              </a:rPr>
              <a:t>mov</a:t>
            </a: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 eax,10000h		; EAX = 10000h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	add eax,40000h		; EAX = 50000h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	sub eax,20000h		; EAX = 30000h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	call </a:t>
            </a:r>
            <a:r>
              <a:rPr lang="en-US" altLang="zh-TW" sz="2400" b="1" dirty="0" err="1">
                <a:latin typeface="Courier New" pitchFamily="49" charset="0"/>
                <a:ea typeface="新細明體" pitchFamily="18" charset="-120"/>
              </a:rPr>
              <a:t>DumpRegs</a:t>
            </a:r>
            <a:endParaRPr lang="en-US" altLang="zh-TW" sz="2400" b="1" dirty="0">
              <a:latin typeface="Courier New" pitchFamily="49" charset="0"/>
              <a:ea typeface="新細明體" pitchFamily="18" charset="-120"/>
            </a:endParaRP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 sz="2400" b="1" dirty="0">
                <a:solidFill>
                  <a:schemeClr val="tx2"/>
                </a:solidFill>
                <a:latin typeface="Courier New" pitchFamily="49" charset="0"/>
                <a:ea typeface="新細明體" pitchFamily="18" charset="-120"/>
              </a:rPr>
              <a:t>INVOKE ExitProcess,0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main ENDP</a:t>
            </a:r>
          </a:p>
          <a:p>
            <a:pPr>
              <a:lnSpc>
                <a:spcPct val="4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400" b="1" dirty="0">
                <a:latin typeface="Courier New" pitchFamily="49" charset="0"/>
                <a:ea typeface="新細明體" pitchFamily="18" charset="-120"/>
              </a:rPr>
              <a:t>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0" y="1905000"/>
            <a:ext cx="9144000" cy="24384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91355" tIns="45675" rIns="91355" bIns="45675" rtlCol="0" anchor="ctr"/>
          <a:lstStyle/>
          <a:p>
            <a:pPr algn="ctr"/>
            <a:r>
              <a:rPr lang="en-US" sz="6200" b="1" dirty="0" smtClean="0"/>
              <a:t>Intro to Assembly Language :</a:t>
            </a:r>
            <a:endParaRPr lang="en-US" sz="6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Explanations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096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solidFill>
                  <a:srgbClr val="990000"/>
                </a:solidFill>
                <a:ea typeface="新細明體" pitchFamily="18" charset="-120"/>
              </a:rPr>
              <a:t>.386 directive: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Minimum processor required for this code.</a:t>
            </a:r>
          </a:p>
          <a:p>
            <a:pPr eaLnBrk="1" hangingPunct="1"/>
            <a:r>
              <a:rPr lang="en-US" altLang="zh-TW" dirty="0" smtClean="0">
                <a:solidFill>
                  <a:srgbClr val="990000"/>
                </a:solidFill>
                <a:ea typeface="新細明體" pitchFamily="18" charset="-120"/>
              </a:rPr>
              <a:t>.MODEL directive: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Generate code for protected mode program</a:t>
            </a:r>
          </a:p>
          <a:p>
            <a:pPr lvl="1" eaLnBrk="1" hangingPunct="1"/>
            <a:r>
              <a:rPr lang="en-US" altLang="zh-TW" dirty="0" err="1" smtClean="0">
                <a:ea typeface="新細明體" pitchFamily="18" charset="-120"/>
              </a:rPr>
              <a:t>Stdcall</a:t>
            </a:r>
            <a:r>
              <a:rPr lang="en-US" altLang="zh-TW" dirty="0" smtClean="0">
                <a:ea typeface="新細明體" pitchFamily="18" charset="-120"/>
              </a:rPr>
              <a:t>: enable calling of Windows functions</a:t>
            </a:r>
          </a:p>
          <a:p>
            <a:pPr eaLnBrk="1" hangingPunct="1"/>
            <a:r>
              <a:rPr lang="en-US" altLang="zh-TW" dirty="0" smtClean="0">
                <a:solidFill>
                  <a:srgbClr val="990000"/>
                </a:solidFill>
                <a:ea typeface="新細明體" pitchFamily="18" charset="-120"/>
              </a:rPr>
              <a:t>PROTO directives: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Prototypes for procedures</a:t>
            </a:r>
          </a:p>
          <a:p>
            <a:pPr lvl="1" eaLnBrk="1" hangingPunct="1"/>
            <a:r>
              <a:rPr lang="en-US" altLang="zh-TW" dirty="0" err="1" smtClean="0">
                <a:ea typeface="新細明體" pitchFamily="18" charset="-120"/>
              </a:rPr>
              <a:t>ExitProcess</a:t>
            </a:r>
            <a:r>
              <a:rPr lang="en-US" altLang="zh-TW" dirty="0" smtClean="0">
                <a:ea typeface="新細明體" pitchFamily="18" charset="-120"/>
              </a:rPr>
              <a:t>: Windows function to halt process</a:t>
            </a:r>
          </a:p>
          <a:p>
            <a:pPr eaLnBrk="1" hangingPunct="1"/>
            <a:r>
              <a:rPr lang="en-US" altLang="zh-TW" dirty="0" smtClean="0">
                <a:solidFill>
                  <a:srgbClr val="990000"/>
                </a:solidFill>
                <a:ea typeface="新細明體" pitchFamily="18" charset="-120"/>
              </a:rPr>
              <a:t>INVOKE directive</a:t>
            </a:r>
            <a:r>
              <a:rPr lang="en-US" altLang="zh-TW" dirty="0" smtClean="0">
                <a:ea typeface="新細明體" pitchFamily="18" charset="-120"/>
              </a:rPr>
              <a:t>: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Calls a procedure or function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Calls </a:t>
            </a:r>
            <a:r>
              <a:rPr lang="en-US" altLang="zh-TW" dirty="0" err="1" smtClean="0">
                <a:ea typeface="新細明體" pitchFamily="18" charset="-120"/>
              </a:rPr>
              <a:t>ExitProcess</a:t>
            </a:r>
            <a:r>
              <a:rPr lang="en-US" altLang="zh-TW" dirty="0" smtClean="0">
                <a:ea typeface="新細明體" pitchFamily="18" charset="-120"/>
              </a:rPr>
              <a:t> and passes it with a return code of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Autofit/>
          </a:bodyPr>
          <a:lstStyle/>
          <a:p>
            <a:r>
              <a:rPr lang="en-US" altLang="zh-TW" sz="3600" b="1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Suggested Program Template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68313" y="609600"/>
            <a:ext cx="8353425" cy="60467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228600" bIns="22860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TITLE Program Template       (Template.asm)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Program Description: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Author: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Creation Date: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Revisions: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; Date:              Modified by: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INCLUDE Irvine32.inc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; (insert variables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PROC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; (insert executable instructions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exit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main ENDP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	; (insert additional procedures here)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altLang="zh-TW" sz="2200" b="1" dirty="0">
                <a:latin typeface="Courier New" pitchFamily="49" charset="0"/>
                <a:ea typeface="新細明體" pitchFamily="18" charset="-120"/>
              </a:rPr>
              <a:t>END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Book reading : Supplementary 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Topics covered in this lecture are from these texts.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1" indent="0"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  </a:t>
            </a:r>
            <a:r>
              <a:rPr lang="en-US" b="1" u="sng" dirty="0" smtClean="0">
                <a:solidFill>
                  <a:srgbClr val="FF0000"/>
                </a:solidFill>
              </a:rPr>
              <a:t>Assembly  Language 6th </a:t>
            </a:r>
            <a:r>
              <a:rPr lang="en-US" b="1" u="sng" dirty="0" err="1" smtClean="0">
                <a:solidFill>
                  <a:srgbClr val="FF0000"/>
                </a:solidFill>
              </a:rPr>
              <a:t>edition,Kip</a:t>
            </a:r>
            <a:r>
              <a:rPr lang="en-US" b="1" u="sng" dirty="0" smtClean="0">
                <a:solidFill>
                  <a:srgbClr val="FF0000"/>
                </a:solidFill>
              </a:rPr>
              <a:t> Irvine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Chapter 1 </a:t>
            </a:r>
            <a:r>
              <a:rPr lang="en-US" smtClean="0"/>
              <a:t>read topic 1.1Welcome </a:t>
            </a:r>
            <a:r>
              <a:rPr lang="en-US" dirty="0" smtClean="0"/>
              <a:t>to AL language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Chapter 3 Assembly Language fundamentals </a:t>
            </a:r>
            <a:r>
              <a:rPr lang="en-US" b="1" dirty="0" smtClean="0"/>
              <a:t>FULL CHAPTER reading recommended.</a:t>
            </a:r>
            <a:endParaRPr lang="en-US" b="1" u="sng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pic>
        <p:nvPicPr>
          <p:cNvPr id="136194" name="Picture 2" descr="E:\UAAR-PMAS-CAR\slides_graphics\ner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0" y="1143000"/>
            <a:ext cx="2190750" cy="175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533400"/>
          </a:xfrm>
          <a:solidFill>
            <a:srgbClr val="7030A0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Today’s lecture : </a:t>
            </a:r>
            <a:endParaRPr lang="en-US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019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Overview and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Basic </a:t>
            </a:r>
            <a:r>
              <a:rPr lang="en-US" dirty="0"/>
              <a:t>Elements of Assembly Language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Sample </a:t>
            </a:r>
            <a:r>
              <a:rPr lang="en-US" dirty="0" smtClean="0"/>
              <a:t>First Program : Dissection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Data </a:t>
            </a:r>
            <a:r>
              <a:rPr lang="en-US" dirty="0"/>
              <a:t>Allocation Directives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Symbolic Constants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Data Transfer Instructions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Arithmetic Instructions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Basic Operand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Why Assembly language(AL) !!!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Hardware Control is easy.</a:t>
            </a:r>
          </a:p>
          <a:p>
            <a:pPr lvl="2"/>
            <a:r>
              <a:rPr lang="en-US" dirty="0" smtClean="0"/>
              <a:t>Device driver </a:t>
            </a:r>
          </a:p>
          <a:p>
            <a:pPr lvl="2">
              <a:buNone/>
            </a:pPr>
            <a:endParaRPr lang="en-US" sz="3200" dirty="0" smtClean="0"/>
          </a:p>
          <a:p>
            <a:pPr marL="228378" lvl="2"/>
            <a:r>
              <a:rPr lang="en-US" sz="3200" dirty="0" smtClean="0"/>
              <a:t>Embedded system development.</a:t>
            </a:r>
          </a:p>
          <a:p>
            <a:pPr lvl="2"/>
            <a:r>
              <a:rPr lang="en-US" dirty="0" smtClean="0"/>
              <a:t>Microcontroller/Microprocessor based systems</a:t>
            </a:r>
          </a:p>
          <a:p>
            <a:pPr lvl="2"/>
            <a:endParaRPr lang="en-US" dirty="0" smtClean="0"/>
          </a:p>
          <a:p>
            <a:pPr marL="225206" lvl="2" indent="-225206"/>
            <a:r>
              <a:rPr lang="en-US" sz="3200" dirty="0" smtClean="0"/>
              <a:t>Operating systems</a:t>
            </a:r>
          </a:p>
          <a:p>
            <a:pPr lvl="2"/>
            <a:r>
              <a:rPr lang="en-US" dirty="0" smtClean="0"/>
              <a:t>x86 based OS : </a:t>
            </a:r>
            <a:r>
              <a:rPr lang="en-US" dirty="0" err="1" smtClean="0"/>
              <a:t>MikeOS,MenuetOS</a:t>
            </a:r>
            <a:endParaRPr lang="en-US" dirty="0" smtClean="0"/>
          </a:p>
          <a:p>
            <a:pPr lvl="2"/>
            <a:endParaRPr lang="en-US" dirty="0" smtClean="0"/>
          </a:p>
          <a:p>
            <a:pPr marL="225206" lvl="2" indent="-225206"/>
            <a:r>
              <a:rPr lang="en-US" sz="3200" dirty="0" smtClean="0"/>
              <a:t>Game development</a:t>
            </a:r>
          </a:p>
          <a:p>
            <a:pPr lvl="2"/>
            <a:r>
              <a:rPr lang="en-US" dirty="0" smtClean="0"/>
              <a:t>Mix of Assembly and high level languages </a:t>
            </a:r>
          </a:p>
          <a:p>
            <a:pPr marL="0" lvl="2" indent="0">
              <a:buNone/>
            </a:pPr>
            <a:endParaRPr lang="en-US" dirty="0" smtClean="0"/>
          </a:p>
          <a:p>
            <a:pPr marL="0" lvl="2" indent="0" algn="ctr">
              <a:buNone/>
            </a:pPr>
            <a:r>
              <a:rPr lang="en-US" sz="3000" b="1" u="sng" dirty="0" smtClean="0">
                <a:solidFill>
                  <a:srgbClr val="FF0000"/>
                </a:solidFill>
              </a:rPr>
              <a:t>Assembly lang. programmers needs to know comp. architecture as well as operating system(OS).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3810000"/>
            <a:ext cx="1149344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ChangeArrowheads="1"/>
          </p:cNvSpPr>
          <p:nvPr/>
        </p:nvSpPr>
        <p:spPr bwMode="auto">
          <a:xfrm>
            <a:off x="381000" y="228600"/>
            <a:ext cx="8458200" cy="523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355" tIns="45675" rIns="91355" bIns="45675">
            <a:spAutoFit/>
          </a:bodyPr>
          <a:lstStyle/>
          <a:p>
            <a:pPr algn="ctr"/>
            <a:r>
              <a:rPr lang="en-US" sz="2800" b="1" dirty="0" smtClean="0"/>
              <a:t>Table </a:t>
            </a:r>
            <a:r>
              <a:rPr lang="en-US" sz="2800" b="1" dirty="0"/>
              <a:t>Software Hierarchy Levels.</a:t>
            </a:r>
          </a:p>
        </p:txBody>
      </p:sp>
      <p:pic>
        <p:nvPicPr>
          <p:cNvPr id="21507" name="Picture 10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458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  <a:solidFill>
            <a:srgbClr val="7030A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91355" tIns="45675" rIns="91355" bIns="45675" rtlCol="0" anchor="ctr">
            <a:normAutofit fontScale="90000"/>
          </a:bodyPr>
          <a:lstStyle/>
          <a:p>
            <a:pPr defTabSz="913504" eaLnBrk="1" hangingPunct="1"/>
            <a:r>
              <a:rPr lang="en-US" sz="4000" b="1" kern="1200" dirty="0">
                <a:solidFill>
                  <a:schemeClr val="lt1"/>
                </a:solidFill>
                <a:latin typeface="Calibri" pitchFamily="34" charset="0"/>
                <a:cs typeface="Calibri" pitchFamily="34" charset="0"/>
              </a:rPr>
              <a:t>Essential </a:t>
            </a:r>
            <a:r>
              <a:rPr lang="en-US" sz="4000" b="1" kern="1200" dirty="0" smtClean="0">
                <a:solidFill>
                  <a:schemeClr val="lt1"/>
                </a:solidFill>
                <a:latin typeface="Calibri" pitchFamily="34" charset="0"/>
                <a:cs typeface="Calibri" pitchFamily="34" charset="0"/>
              </a:rPr>
              <a:t>Tools for AL:</a:t>
            </a:r>
            <a:endParaRPr lang="en-US" sz="4000" b="1" kern="1200" dirty="0">
              <a:solidFill>
                <a:schemeClr val="l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019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An </a:t>
            </a:r>
            <a:r>
              <a:rPr lang="en-US" sz="2400" b="1" i="1" u="sng" dirty="0" smtClean="0">
                <a:solidFill>
                  <a:srgbClr val="FF0000"/>
                </a:solidFill>
                <a:latin typeface="Arial" charset="0"/>
              </a:rPr>
              <a:t>assembler </a:t>
            </a:r>
            <a:r>
              <a:rPr lang="en-US" sz="2400" dirty="0" smtClean="0">
                <a:latin typeface="Arial" charset="0"/>
              </a:rPr>
              <a:t>is a program that converts source-code programs into a machine language (</a:t>
            </a:r>
            <a:r>
              <a:rPr lang="en-US" sz="2400" i="1" dirty="0" smtClean="0">
                <a:latin typeface="Arial" charset="0"/>
              </a:rPr>
              <a:t>object fil</a:t>
            </a:r>
            <a:r>
              <a:rPr lang="en-US" sz="2400" dirty="0" smtClean="0">
                <a:latin typeface="Arial" charset="0"/>
              </a:rPr>
              <a:t>e).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Popular assembler:</a:t>
            </a:r>
          </a:p>
          <a:p>
            <a:pPr lvl="1">
              <a:lnSpc>
                <a:spcPct val="120000"/>
              </a:lnSpc>
            </a:pPr>
            <a:r>
              <a:rPr lang="en-US" sz="2400" i="1" dirty="0" smtClean="0">
                <a:latin typeface="Arial" charset="0"/>
              </a:rPr>
              <a:t>MASM </a:t>
            </a:r>
          </a:p>
          <a:p>
            <a:pPr lvl="1">
              <a:lnSpc>
                <a:spcPct val="120000"/>
              </a:lnSpc>
            </a:pPr>
            <a:r>
              <a:rPr lang="en-US" sz="2400" i="1" dirty="0" smtClean="0">
                <a:latin typeface="Arial" charset="0"/>
              </a:rPr>
              <a:t>TASM</a:t>
            </a:r>
          </a:p>
          <a:p>
            <a:pPr lvl="1">
              <a:lnSpc>
                <a:spcPct val="120000"/>
              </a:lnSpc>
            </a:pPr>
            <a:r>
              <a:rPr lang="en-US" sz="2400" i="1" dirty="0" smtClean="0">
                <a:latin typeface="Arial" charset="0"/>
              </a:rPr>
              <a:t>NASM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b="1" i="1" u="sng" dirty="0" smtClean="0">
                <a:solidFill>
                  <a:srgbClr val="FF0000"/>
                </a:solidFill>
                <a:latin typeface="Arial" charset="0"/>
              </a:rPr>
              <a:t>linker</a:t>
            </a:r>
            <a:r>
              <a:rPr lang="en-US" sz="2400" dirty="0" smtClean="0">
                <a:latin typeface="Arial" charset="0"/>
              </a:rPr>
              <a:t> joins together two or more object files and produces a single executable file.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For example : link32.exe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Arial" charset="0"/>
              </a:rPr>
              <a:t>A </a:t>
            </a:r>
            <a:r>
              <a:rPr lang="en-US" sz="2400" b="1" i="1" u="sng" dirty="0" smtClean="0">
                <a:solidFill>
                  <a:srgbClr val="FF0000"/>
                </a:solidFill>
                <a:latin typeface="Arial" charset="0"/>
              </a:rPr>
              <a:t>debugger </a:t>
            </a:r>
            <a:r>
              <a:rPr lang="en-US" sz="2400" dirty="0" smtClean="0">
                <a:latin typeface="Arial" charset="0"/>
              </a:rPr>
              <a:t>loads an executable program, displays the source code, and lets the programmer step through the program one instruction at a time, and display and modify memory.</a:t>
            </a:r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program in HLL works : Say C++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pPr lvl="6">
              <a:buNone/>
            </a:pPr>
            <a:endParaRPr lang="en-US" sz="8400" dirty="0" smtClean="0"/>
          </a:p>
          <a:p>
            <a:pPr lvl="6">
              <a:buNone/>
            </a:pPr>
            <a:r>
              <a:rPr lang="en-US" sz="8400" dirty="0" smtClean="0"/>
              <a:t> 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44000" cy="5105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1180</Words>
  <Application>Microsoft Office PowerPoint</Application>
  <PresentationFormat>On-screen Show (4:3)</PresentationFormat>
  <Paragraphs>359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2_Office Theme</vt:lpstr>
      <vt:lpstr>Blank Presentation</vt:lpstr>
      <vt:lpstr>3_Blank Presentation</vt:lpstr>
      <vt:lpstr>Week 04 : Lecture 07</vt:lpstr>
      <vt:lpstr>Lecture 07 :</vt:lpstr>
      <vt:lpstr>Slide 3</vt:lpstr>
      <vt:lpstr>Book reading : Supplementary !!!</vt:lpstr>
      <vt:lpstr>Today’s lecture : </vt:lpstr>
      <vt:lpstr>Why Assembly language(AL) !!!</vt:lpstr>
      <vt:lpstr>Slide 7</vt:lpstr>
      <vt:lpstr>Essential Tools for AL:</vt:lpstr>
      <vt:lpstr>How program in HLL works : Say C++</vt:lpstr>
      <vt:lpstr>Slide 10</vt:lpstr>
      <vt:lpstr>Slide 11</vt:lpstr>
      <vt:lpstr>Translating languages : Comparison </vt:lpstr>
      <vt:lpstr>How assembly and C++ relates !!!</vt:lpstr>
      <vt:lpstr>Your Turn : Hands on first AL code  </vt:lpstr>
      <vt:lpstr>Defining Constants: </vt:lpstr>
      <vt:lpstr>Slide 16</vt:lpstr>
      <vt:lpstr>Starting with an Example :</vt:lpstr>
      <vt:lpstr>Reserved Words, Directives</vt:lpstr>
      <vt:lpstr>Directive Vs Instruction :</vt:lpstr>
      <vt:lpstr>Comments</vt:lpstr>
      <vt:lpstr>Include Files</vt:lpstr>
      <vt:lpstr>Code Segment</vt:lpstr>
      <vt:lpstr>Procedure Definition</vt:lpstr>
      <vt:lpstr>Identifiers</vt:lpstr>
      <vt:lpstr>Instructions</vt:lpstr>
      <vt:lpstr>I/O</vt:lpstr>
      <vt:lpstr>Remaining</vt:lpstr>
      <vt:lpstr>Example Program Output</vt:lpstr>
      <vt:lpstr>Alternative Version of AddSub</vt:lpstr>
      <vt:lpstr>Explanations</vt:lpstr>
      <vt:lpstr>Suggested Program Template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Waqas</dc:creator>
  <cp:lastModifiedBy>vick</cp:lastModifiedBy>
  <cp:revision>107</cp:revision>
  <dcterms:created xsi:type="dcterms:W3CDTF">2014-04-05T03:29:34Z</dcterms:created>
  <dcterms:modified xsi:type="dcterms:W3CDTF">2014-10-29T09:53:19Z</dcterms:modified>
</cp:coreProperties>
</file>