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19372-1B5C-4CF2-B3CB-CF9DBC809E6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183B-EED2-4447-9BD6-DBAA74A1F0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C185F-9D5D-4675-9F07-8ABD9D2D5F9C}" type="slidenum">
              <a:rPr lang="en-US"/>
              <a:pPr/>
              <a:t>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20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B9A7A-B15A-4B04-984D-88F4EE3F641C}" type="slidenum">
              <a:rPr lang="en-US"/>
              <a:pPr/>
              <a:t>21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C8D51-74D5-4B9B-A321-D272DAF7FA71}" type="slidenum">
              <a:rPr lang="en-US"/>
              <a:pPr/>
              <a:t>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AB8CA-5E73-4834-A04D-4B56C84EDCE7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8923F-23BE-4AB6-8E07-0C9429EF8DFE}" type="slidenum">
              <a:rPr lang="en-US"/>
              <a:pPr/>
              <a:t>8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3781B-A5BE-4220-86E6-ACE38D60DA05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09DFF-C662-4F98-9BD8-1A48B6696B2C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8923F-23BE-4AB6-8E07-0C9429EF8DFE}" type="slidenum">
              <a:rPr lang="en-US"/>
              <a:pPr/>
              <a:t>12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09 </a:t>
            </a:r>
            <a:r>
              <a:rPr lang="en-US" sz="40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Lecture 17</a:t>
            </a: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1339048477_393871857_1-Bismillah-36-x-24-Gulshan-e-Iqb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852612"/>
            <a:ext cx="5953125" cy="315277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7408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Physical </a:t>
            </a:r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Characteristics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b="1" dirty="0" smtClean="0"/>
              <a:t>Construction Type: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Semiconductor based</a:t>
            </a:r>
            <a:endParaRPr lang="en-GB" dirty="0"/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Magnetic (Disk </a:t>
            </a:r>
            <a:r>
              <a:rPr lang="en-GB" dirty="0"/>
              <a:t>&amp; </a:t>
            </a:r>
            <a:r>
              <a:rPr lang="en-GB" dirty="0" smtClean="0"/>
              <a:t>Tape)</a:t>
            </a:r>
            <a:endParaRPr lang="en-GB" dirty="0"/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Optical ( CD &amp; DVD )</a:t>
            </a:r>
          </a:p>
          <a:p>
            <a:pPr lvl="1">
              <a:buFont typeface="Wingdings" pitchFamily="2" charset="2"/>
              <a:buChar char="§"/>
            </a:pPr>
            <a:endParaRPr lang="en-GB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b="1" dirty="0" smtClean="0"/>
              <a:t>Volatility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b="1" dirty="0" smtClean="0"/>
              <a:t>Erasable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/>
              <a:t>  </a:t>
            </a:r>
            <a:r>
              <a:rPr lang="en-GB" b="1" i="1" dirty="0" smtClean="0">
                <a:solidFill>
                  <a:srgbClr val="FF0000"/>
                </a:solidFill>
              </a:rPr>
              <a:t>Power consumption</a:t>
            </a:r>
          </a:p>
          <a:p>
            <a:pPr lvl="1">
              <a:buFont typeface="Wingdings" pitchFamily="2" charset="2"/>
              <a:buChar char="Ø"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GB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Bottom </a:t>
            </a:r>
            <a:r>
              <a:rPr lang="en-GB" sz="40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287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GB" b="1" dirty="0"/>
              <a:t>How much?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Capacity</a:t>
            </a:r>
          </a:p>
          <a:p>
            <a:pPr>
              <a:lnSpc>
                <a:spcPct val="200000"/>
              </a:lnSpc>
            </a:pPr>
            <a:r>
              <a:rPr lang="en-GB" b="1" dirty="0"/>
              <a:t>How fast?</a:t>
            </a:r>
          </a:p>
          <a:p>
            <a:pPr lvl="1">
              <a:lnSpc>
                <a:spcPct val="200000"/>
              </a:lnSpc>
            </a:pPr>
            <a:r>
              <a:rPr lang="en-GB" dirty="0" smtClean="0"/>
              <a:t>Access time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b="1" dirty="0"/>
              <a:t>How expensive</a:t>
            </a:r>
            <a:r>
              <a:rPr lang="en-GB" b="1" dirty="0" smtClean="0"/>
              <a:t>?</a:t>
            </a:r>
          </a:p>
          <a:p>
            <a:pPr lvl="1">
              <a:lnSpc>
                <a:spcPct val="200000"/>
              </a:lnSpc>
            </a:pPr>
            <a:r>
              <a:rPr lang="en-GB" dirty="0" smtClean="0"/>
              <a:t>Cost</a:t>
            </a:r>
            <a:endParaRPr lang="en-GB" dirty="0"/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Memory Hierarchy</a:t>
            </a:r>
          </a:p>
        </p:txBody>
      </p:sp>
      <p:sp>
        <p:nvSpPr>
          <p:cNvPr id="1229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7624"/>
            <a:ext cx="9144000" cy="619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819400"/>
            <a:ext cx="2667000" cy="990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62400"/>
            <a:ext cx="2286000" cy="990600"/>
          </a:xfrm>
          <a:prstGeom prst="rect">
            <a:avLst/>
          </a:prstGeom>
          <a:solidFill>
            <a:schemeClr val="l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 Memory Hierarchy : Cache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 b="11432"/>
          <a:stretch>
            <a:fillRect/>
          </a:stretch>
        </p:blipFill>
        <p:spPr bwMode="auto">
          <a:xfrm>
            <a:off x="0" y="685801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  <a:solidFill>
            <a:srgbClr val="9966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Motivation For Cache: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Motivations for Cache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 descr="D:\UAAR-PMAS-CAR\lectures\mine_lec_slides\caches\memory_access tim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Motivations for Cache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D:\UAAR-PMAS-CAR\lectures\mine_lec_slides\caches\microP_mem_g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3999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Motivations for Cache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122" name="Picture 2" descr="D:\UAAR-PMAS-CAR\lectures\mine_lec_slides\caches\microP_mem_gap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Motivations for Cache : The Quote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 descr="D:\UAAR-PMAS-CAR\lectures\mine_lec_slides\caches\cache hierarchy histo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21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bg1"/>
                </a:solidFill>
              </a:rPr>
              <a:t>Week 08 : Lecture 15-16</a:t>
            </a: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Cache Working Principle: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Today’s lecture Breakdown: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2800" b="1" dirty="0" smtClean="0"/>
              <a:t>Revision of previous lecture</a:t>
            </a:r>
          </a:p>
          <a:p>
            <a:pPr>
              <a:lnSpc>
                <a:spcPct val="300000"/>
              </a:lnSpc>
            </a:pPr>
            <a:r>
              <a:rPr lang="en-US" sz="2800" b="1" dirty="0" smtClean="0"/>
              <a:t>Cache write strategies</a:t>
            </a:r>
          </a:p>
          <a:p>
            <a:pPr>
              <a:lnSpc>
                <a:spcPct val="300000"/>
              </a:lnSpc>
            </a:pPr>
            <a:r>
              <a:rPr lang="en-US" sz="2800" b="1" dirty="0" smtClean="0"/>
              <a:t>Cache Questionnaire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5" name="Picture 3" descr="D:\UAAR-PMAS-CAR\slides_graphics\sho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219200"/>
            <a:ext cx="2920872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 Principle of Working : Cache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D:\UAAR-PMAS-CAR\caches\data_movement_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operation – 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364163"/>
          </a:xfrm>
        </p:spPr>
        <p:txBody>
          <a:bodyPr/>
          <a:lstStyle/>
          <a:p>
            <a:r>
              <a:rPr lang="en-GB" dirty="0"/>
              <a:t>CPU requests contents of memory location</a:t>
            </a:r>
          </a:p>
          <a:p>
            <a:r>
              <a:rPr lang="en-GB" dirty="0"/>
              <a:t>Check cache for this data</a:t>
            </a:r>
          </a:p>
          <a:p>
            <a:r>
              <a:rPr lang="en-GB" dirty="0"/>
              <a:t>If present, get from cache (</a:t>
            </a:r>
            <a:r>
              <a:rPr lang="en-GB" b="1" i="1" dirty="0">
                <a:solidFill>
                  <a:srgbClr val="FF0000"/>
                </a:solidFill>
              </a:rPr>
              <a:t>fast</a:t>
            </a:r>
            <a:r>
              <a:rPr lang="en-GB" dirty="0"/>
              <a:t>)</a:t>
            </a:r>
          </a:p>
          <a:p>
            <a:r>
              <a:rPr lang="en-GB" dirty="0"/>
              <a:t>If not present, read required block from main memory to </a:t>
            </a:r>
            <a:r>
              <a:rPr lang="en-GB" dirty="0" smtClean="0"/>
              <a:t>cache.(</a:t>
            </a:r>
            <a:r>
              <a:rPr lang="en-GB" b="1" i="1" dirty="0" smtClean="0">
                <a:solidFill>
                  <a:srgbClr val="FF0000"/>
                </a:solidFill>
              </a:rPr>
              <a:t>slow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Then deliver from cache to CPU</a:t>
            </a:r>
          </a:p>
          <a:p>
            <a:r>
              <a:rPr lang="en-GB" dirty="0"/>
              <a:t>Cache includes tags to identify which block of main memory is in each cache </a:t>
            </a:r>
            <a:r>
              <a:rPr lang="en-GB" dirty="0" smtClean="0"/>
              <a:t>slot.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Example :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290" name="Picture 2" descr="D:\UAAR-PMAS-CAR\lectures\mine_lec_slides\caches\basic_princip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3999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 sz="4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Up coming events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219200"/>
            <a:ext cx="9144000" cy="4906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3200" b="1" dirty="0" smtClean="0"/>
              <a:t>QUIZ : </a:t>
            </a:r>
          </a:p>
          <a:p>
            <a:pPr>
              <a:lnSpc>
                <a:spcPct val="150000"/>
              </a:lnSpc>
            </a:pP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en-US" sz="3200" b="1" dirty="0" smtClean="0"/>
              <a:t>LABS :</a:t>
            </a:r>
          </a:p>
        </p:txBody>
      </p:sp>
      <p:sp>
        <p:nvSpPr>
          <p:cNvPr id="10" name="32-Point Star 9"/>
          <p:cNvSpPr/>
          <p:nvPr/>
        </p:nvSpPr>
        <p:spPr>
          <a:xfrm>
            <a:off x="5334000" y="2362200"/>
            <a:ext cx="3352800" cy="2895600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Final Term Project 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Basic Memory Terminologies :</a:t>
            </a:r>
            <a:endParaRPr lang="en-GB" sz="4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55927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b="1" dirty="0"/>
              <a:t>Location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Capacity/Unit </a:t>
            </a:r>
            <a:r>
              <a:rPr lang="en-GB" b="1" dirty="0"/>
              <a:t>of transfer</a:t>
            </a:r>
          </a:p>
          <a:p>
            <a:pPr>
              <a:lnSpc>
                <a:spcPct val="200000"/>
              </a:lnSpc>
            </a:pPr>
            <a:r>
              <a:rPr lang="en-GB" b="1" dirty="0"/>
              <a:t>Access method</a:t>
            </a:r>
          </a:p>
          <a:p>
            <a:pPr>
              <a:lnSpc>
                <a:spcPct val="200000"/>
              </a:lnSpc>
            </a:pPr>
            <a:r>
              <a:rPr lang="en-GB" b="1" dirty="0"/>
              <a:t>Performance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Physical characteristics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Location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1"/>
            <a:ext cx="8382000" cy="1905000"/>
          </a:xfrm>
        </p:spPr>
        <p:txBody>
          <a:bodyPr/>
          <a:lstStyle/>
          <a:p>
            <a:r>
              <a:rPr lang="en-GB" dirty="0" smtClean="0"/>
              <a:t>CPU  (On Chip)</a:t>
            </a:r>
            <a:endParaRPr lang="en-GB" dirty="0"/>
          </a:p>
          <a:p>
            <a:r>
              <a:rPr lang="en-GB" dirty="0" smtClean="0"/>
              <a:t>Internal (Main Memory)</a:t>
            </a:r>
            <a:endParaRPr lang="en-GB" dirty="0"/>
          </a:p>
          <a:p>
            <a:r>
              <a:rPr lang="en-GB" dirty="0" smtClean="0"/>
              <a:t>External (Hard disk)</a:t>
            </a:r>
            <a:endParaRPr lang="en-GB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971800"/>
            <a:ext cx="9144000" cy="6096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Capacity :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3581400"/>
            <a:ext cx="85344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   </a:t>
            </a:r>
            <a:r>
              <a:rPr lang="en-GB" sz="4100" dirty="0" smtClean="0"/>
              <a:t>Number of words</a:t>
            </a:r>
          </a:p>
          <a:p>
            <a:pPr>
              <a:buFont typeface="Arial" pitchFamily="34" charset="0"/>
              <a:buChar char="•"/>
            </a:pPr>
            <a:endParaRPr lang="en-GB" sz="4100" dirty="0" smtClean="0"/>
          </a:p>
          <a:p>
            <a:pPr>
              <a:buFont typeface="Arial" pitchFamily="34" charset="0"/>
              <a:buChar char="•"/>
            </a:pPr>
            <a:r>
              <a:rPr lang="en-GB" sz="4100" dirty="0" smtClean="0"/>
              <a:t>   Number of bytes</a:t>
            </a:r>
          </a:p>
          <a:p>
            <a:pPr>
              <a:buFont typeface="Arial" pitchFamily="34" charset="0"/>
              <a:buChar char="•"/>
            </a:pPr>
            <a:endParaRPr lang="en-GB" sz="4100" dirty="0" smtClean="0"/>
          </a:p>
          <a:p>
            <a:pPr>
              <a:buFont typeface="Arial" pitchFamily="34" charset="0"/>
              <a:buChar char="•"/>
            </a:pPr>
            <a:r>
              <a:rPr lang="en-GB" sz="4100" dirty="0" smtClean="0"/>
              <a:t>   Unit of transfer</a:t>
            </a:r>
          </a:p>
          <a:p>
            <a:pPr>
              <a:buFont typeface="Arial" pitchFamily="34" charset="0"/>
              <a:buChar char="•"/>
            </a:pPr>
            <a:endParaRPr lang="en-GB" sz="3200" dirty="0" smtClean="0"/>
          </a:p>
          <a:p>
            <a:pPr lvl="2">
              <a:buFont typeface="Wingdings" pitchFamily="2" charset="2"/>
              <a:buChar char="Ø"/>
            </a:pPr>
            <a:r>
              <a:rPr lang="en-GB" sz="3200" dirty="0" smtClean="0"/>
              <a:t>  </a:t>
            </a:r>
            <a:r>
              <a:rPr lang="en-GB" sz="3200" b="1" dirty="0" smtClean="0"/>
              <a:t>Word </a:t>
            </a:r>
          </a:p>
          <a:p>
            <a:pPr lvl="2"/>
            <a:endParaRPr lang="en-GB" sz="3200" b="1" dirty="0" smtClean="0"/>
          </a:p>
          <a:p>
            <a:pPr lvl="2">
              <a:buFont typeface="Wingdings" pitchFamily="2" charset="2"/>
              <a:buChar char="Ø"/>
            </a:pPr>
            <a:r>
              <a:rPr lang="en-GB" sz="3200" b="1" dirty="0" smtClean="0"/>
              <a:t> 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Capacity :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D:\UAAR-PMAS-CAR\caches\physical size vs latenc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99" y="685801"/>
            <a:ext cx="9128701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867400"/>
          </a:xfrm>
        </p:spPr>
        <p:txBody>
          <a:bodyPr>
            <a:normAutofit/>
          </a:bodyPr>
          <a:lstStyle/>
          <a:p>
            <a:r>
              <a:rPr lang="en-GB" b="1" dirty="0"/>
              <a:t>Sequential</a:t>
            </a:r>
          </a:p>
          <a:p>
            <a:pPr lvl="1"/>
            <a:r>
              <a:rPr lang="en-GB" dirty="0"/>
              <a:t>Start at the beginning and read through in order</a:t>
            </a:r>
          </a:p>
          <a:p>
            <a:pPr lvl="1"/>
            <a:r>
              <a:rPr lang="en-GB" dirty="0"/>
              <a:t>Access time depends on location of data and previous location</a:t>
            </a:r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e.g. tape</a:t>
            </a:r>
          </a:p>
          <a:p>
            <a:r>
              <a:rPr lang="en-GB" b="1" dirty="0"/>
              <a:t>Direct</a:t>
            </a:r>
          </a:p>
          <a:p>
            <a:pPr lvl="1"/>
            <a:r>
              <a:rPr lang="en-GB" dirty="0"/>
              <a:t>Individual blocks have unique address</a:t>
            </a:r>
          </a:p>
          <a:p>
            <a:pPr lvl="1"/>
            <a:r>
              <a:rPr lang="en-GB" dirty="0"/>
              <a:t>Access is by jumping to vicinity plus sequential search</a:t>
            </a:r>
          </a:p>
          <a:p>
            <a:pPr lvl="1"/>
            <a:r>
              <a:rPr lang="en-GB" dirty="0"/>
              <a:t>Access time depends on </a:t>
            </a:r>
            <a:r>
              <a:rPr lang="en-GB" dirty="0" smtClean="0"/>
              <a:t>location of data.</a:t>
            </a:r>
            <a:endParaRPr lang="en-GB" dirty="0"/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e.g. disk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4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Memory Access Methods :</a:t>
            </a:r>
            <a:endParaRPr lang="en-GB" sz="4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Memory </a:t>
            </a:r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Access Methods :</a:t>
            </a:r>
          </a:p>
        </p:txBody>
      </p:sp>
      <p:sp>
        <p:nvSpPr>
          <p:cNvPr id="1229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Random</a:t>
            </a:r>
          </a:p>
          <a:p>
            <a:pPr lvl="1"/>
            <a:r>
              <a:rPr lang="en-GB" dirty="0"/>
              <a:t>Individual addresses identify locations exactly</a:t>
            </a:r>
          </a:p>
          <a:p>
            <a:pPr lvl="1"/>
            <a:r>
              <a:rPr lang="en-GB" dirty="0"/>
              <a:t>Access time is independent of location or previous access</a:t>
            </a:r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e.g. RAM</a:t>
            </a:r>
          </a:p>
          <a:p>
            <a:r>
              <a:rPr lang="en-GB" b="1" dirty="0"/>
              <a:t>Associative</a:t>
            </a:r>
          </a:p>
          <a:p>
            <a:pPr lvl="1"/>
            <a:r>
              <a:rPr lang="en-GB" dirty="0"/>
              <a:t>Data is located by a comparison with contents of a portion of the store</a:t>
            </a:r>
          </a:p>
          <a:p>
            <a:pPr lvl="1"/>
            <a:r>
              <a:rPr lang="en-GB" dirty="0"/>
              <a:t>Access time is independent of location or previous access</a:t>
            </a:r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e.g. </a:t>
            </a:r>
            <a:r>
              <a:rPr lang="en-GB" sz="3200" b="1" dirty="0" smtClean="0">
                <a:solidFill>
                  <a:srgbClr val="FF0000"/>
                </a:solidFill>
              </a:rPr>
              <a:t>Cache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791200"/>
          </a:xfrm>
        </p:spPr>
        <p:txBody>
          <a:bodyPr>
            <a:normAutofit/>
          </a:bodyPr>
          <a:lstStyle/>
          <a:p>
            <a:r>
              <a:rPr lang="en-GB" b="1" dirty="0"/>
              <a:t>Access time</a:t>
            </a:r>
          </a:p>
          <a:p>
            <a:pPr lvl="1"/>
            <a:r>
              <a:rPr lang="en-GB" dirty="0"/>
              <a:t>Time between presenting the address and getting the valid </a:t>
            </a:r>
            <a:r>
              <a:rPr lang="en-GB" dirty="0" smtClean="0"/>
              <a:t>data.</a:t>
            </a:r>
            <a:endParaRPr lang="en-GB" dirty="0"/>
          </a:p>
          <a:p>
            <a:r>
              <a:rPr lang="en-GB" b="1" dirty="0"/>
              <a:t>Memory Cycle time</a:t>
            </a:r>
          </a:p>
          <a:p>
            <a:pPr lvl="1"/>
            <a:r>
              <a:rPr lang="en-GB" dirty="0"/>
              <a:t>Time may be required for the memory to “recover” before next access</a:t>
            </a:r>
          </a:p>
          <a:p>
            <a:pPr lvl="1"/>
            <a:r>
              <a:rPr lang="en-GB" dirty="0"/>
              <a:t>Cycle time is access + recovery</a:t>
            </a:r>
          </a:p>
          <a:p>
            <a:r>
              <a:rPr lang="en-GB" b="1" dirty="0"/>
              <a:t>Transfer Rate</a:t>
            </a:r>
          </a:p>
          <a:p>
            <a:pPr lvl="1"/>
            <a:r>
              <a:rPr lang="en-GB" dirty="0"/>
              <a:t>Rate at which data can be </a:t>
            </a:r>
            <a:r>
              <a:rPr lang="en-GB" dirty="0" smtClean="0"/>
              <a:t>moved</a:t>
            </a:r>
          </a:p>
          <a:p>
            <a:pPr marL="457200" lvl="1" indent="0">
              <a:buNone/>
            </a:pPr>
            <a:r>
              <a:rPr lang="en-GB" sz="3200" b="1" i="1" dirty="0" smtClean="0">
                <a:solidFill>
                  <a:srgbClr val="FF0000"/>
                </a:solidFill>
              </a:rPr>
              <a:t>Bandwidth-delay product is a parameter of interest </a:t>
            </a:r>
            <a:r>
              <a:rPr lang="en-GB" sz="3200" b="1" i="1" smtClean="0">
                <a:solidFill>
                  <a:srgbClr val="FF0000"/>
                </a:solidFill>
              </a:rPr>
              <a:t>for memory performances.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409</Words>
  <Application>Microsoft Office PowerPoint</Application>
  <PresentationFormat>On-screen Show (4:3)</PresentationFormat>
  <Paragraphs>113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Week 09 : Lecture 17</vt:lpstr>
      <vt:lpstr>Today’s lecture Breakdown:</vt:lpstr>
      <vt:lpstr>Up coming events</vt:lpstr>
      <vt:lpstr>Basic Memory Terminologies :</vt:lpstr>
      <vt:lpstr>Location :</vt:lpstr>
      <vt:lpstr>Capacity : </vt:lpstr>
      <vt:lpstr>Slide 7</vt:lpstr>
      <vt:lpstr>Memory Access Methods :</vt:lpstr>
      <vt:lpstr>Performance :</vt:lpstr>
      <vt:lpstr>Physical Characteristics :</vt:lpstr>
      <vt:lpstr>The Bottom Line :</vt:lpstr>
      <vt:lpstr>Memory Hierarchy</vt:lpstr>
      <vt:lpstr> Memory Hierarchy : Cache</vt:lpstr>
      <vt:lpstr>Slide 14</vt:lpstr>
      <vt:lpstr>Motivations for Cache :</vt:lpstr>
      <vt:lpstr>Motivations for Cache :</vt:lpstr>
      <vt:lpstr>Motivations for Cache :</vt:lpstr>
      <vt:lpstr>Motivations for Cache : The Quote</vt:lpstr>
      <vt:lpstr>Week 08 : Lecture 15-16</vt:lpstr>
      <vt:lpstr> Principle of Working : Cache</vt:lpstr>
      <vt:lpstr>Cache operation – overview</vt:lpstr>
      <vt:lpstr>Example 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Waqas</cp:lastModifiedBy>
  <cp:revision>2</cp:revision>
  <dcterms:created xsi:type="dcterms:W3CDTF">2006-08-16T00:00:00Z</dcterms:created>
  <dcterms:modified xsi:type="dcterms:W3CDTF">2015-01-14T04:46:27Z</dcterms:modified>
</cp:coreProperties>
</file>