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0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9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35F5-ED43-434F-8B9E-F49623E5B1D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DB24C-E2A1-4A0F-B97F-2C57CE564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14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20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B9A7A-B15A-4B04-984D-88F4EE3F641C}" type="slidenum">
              <a:rPr lang="en-US"/>
              <a:pPr/>
              <a:t>4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24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29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30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34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36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39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40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41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42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43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0124A-CAF8-4D52-B8E3-BFD199E2295F}" type="slidenum">
              <a:rPr lang="en-US"/>
              <a:pPr/>
              <a:t>6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10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35A46-4126-4CC8-BA7D-E918D6313790}" type="slidenum">
              <a:rPr lang="en-US"/>
              <a:pPr/>
              <a:t>13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algn="ctr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 descr="1339048477_393871857_1-Bismillah-36-x-24-Gulshan-e-Iqb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852612"/>
            <a:ext cx="5953125" cy="315277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7408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Cache Miss – Hits: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170" name="Picture 2" descr="D:\UAAR-PMAS-CAR\lectures\mine_lec_slides\caches\miss_hit_de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Cache Miss – Hits: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194" name="Picture 2" descr="D:\UAAR-PMAS-CAR\lectures\mine_lec_slides\caches\miss_hit_def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013" y="1490663"/>
            <a:ext cx="8181975" cy="3876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Hit : Detailed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Miss : Detailed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Wh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46" y="685800"/>
            <a:ext cx="3134854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in Cache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84" y="685800"/>
            <a:ext cx="911881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Challenges in Cache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0" y="1524000"/>
            <a:ext cx="9144000" cy="1828800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Cache Placement &amp; Replacement Policy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266" name="Picture 2" descr="D:\UAAR-PMAS-CAR\slides_graphics\Why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429001"/>
            <a:ext cx="2209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Placement : 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746" y="685801"/>
            <a:ext cx="915274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Block Placement : 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3999" cy="623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Identification : 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sz="4000" b="1" dirty="0" smtClean="0"/>
              <a:t>Which block is loaded from memory to cache is identified on the basis of Cache Tags.</a:t>
            </a:r>
            <a:endParaRPr lang="en-GB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Replacement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Cache Working Principle: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 Replacement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48" y="685801"/>
            <a:ext cx="9111052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Miss [ 1 of 3 ]: The Three C’s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3999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Miss[ 2 of 3 ]: The Three C’s 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Miss[ 3 of 3 ]: The Three C’s 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Conflict :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295400"/>
            <a:ext cx="7641678" cy="508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Specialized Caches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GB" dirty="0" smtClean="0"/>
              <a:t>Separate cache for data and instructions: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1588"/>
            <a:ext cx="91440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Specialized Caches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38263"/>
            <a:ext cx="91440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Specialized Caches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" y="685800"/>
            <a:ext cx="914073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Specialized Caches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Victim cache: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victim cache</a:t>
            </a:r>
            <a:r>
              <a:rPr lang="en-US" dirty="0" smtClean="0"/>
              <a:t> is a cache used to hold blocks evicted from a CPU cache upon replacement. The victim cache lies between the main cache and its refill path, and only holds blocks that were evicted from the main cache.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victim cache is usually fully associative, and is intended to reduce the number of conflict misses.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Writing to Caches :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to Cache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>
              <a:buNone/>
            </a:pP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0" y="4495800"/>
            <a:ext cx="4114800" cy="457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 Principle of Working : Cache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D:\UAAR-PMAS-CAR\caches\data_movement_cy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to Cache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Cache Questionnaire: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Question 01: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Q1 : What is the </a:t>
            </a:r>
            <a:r>
              <a:rPr lang="en-US" sz="2800" b="1" i="1" dirty="0" smtClean="0">
                <a:solidFill>
                  <a:srgbClr val="FF0000"/>
                </a:solidFill>
              </a:rPr>
              <a:t>maximum number words </a:t>
            </a:r>
            <a:r>
              <a:rPr lang="en-US" sz="2800" b="1" dirty="0" smtClean="0"/>
              <a:t>of data from main memory that can be stored in the cache at any one time?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2057400" cy="1371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Cache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Direct mapped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data word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byte address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Answer 01: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/>
          </a:p>
          <a:p>
            <a:r>
              <a:rPr lang="en-US" sz="2800" b="1" dirty="0" smtClean="0"/>
              <a:t>Answer </a:t>
            </a:r>
            <a:r>
              <a:rPr lang="en-US" sz="2800" b="1" dirty="0" smtClean="0"/>
              <a:t>to Q1 :</a:t>
            </a:r>
          </a:p>
          <a:p>
            <a:r>
              <a:rPr lang="en-US" sz="3000" b="1" dirty="0" smtClean="0">
                <a:solidFill>
                  <a:schemeClr val="bg1"/>
                </a:solidFill>
              </a:rPr>
              <a:t>Maximum number of data words from main memory = (16 lines)(4 words/line) = 64 </a:t>
            </a:r>
            <a:r>
              <a:rPr lang="en-US" sz="3000" b="1" dirty="0" smtClean="0">
                <a:solidFill>
                  <a:schemeClr val="bg1"/>
                </a:solidFill>
              </a:rPr>
              <a:t>words</a:t>
            </a:r>
          </a:p>
          <a:p>
            <a:r>
              <a:rPr lang="en-US" sz="3000" b="1" dirty="0" smtClean="0">
                <a:solidFill>
                  <a:srgbClr val="FFFF00"/>
                </a:solidFill>
              </a:rPr>
              <a:t>What is its capacity in bytes???</a:t>
            </a:r>
            <a:endParaRPr lang="en-US" sz="3000" b="1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2057400" cy="1371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Cache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Direct mapped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data word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byte address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Question 02: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Q2 : How many bits of the address are used to select </a:t>
            </a:r>
            <a:r>
              <a:rPr lang="en-US" sz="3200" b="1" i="1" dirty="0" smtClean="0">
                <a:solidFill>
                  <a:srgbClr val="FF0000"/>
                </a:solidFill>
              </a:rPr>
              <a:t>which line of the cache </a:t>
            </a:r>
            <a:r>
              <a:rPr lang="en-US" sz="3200" b="1" dirty="0" smtClean="0"/>
              <a:t>is accessed?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2057400" cy="1371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Cache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Direct mapped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data word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byte address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Answer 02: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Answer to Q2 : ( 4 bits )</a:t>
            </a:r>
          </a:p>
          <a:p>
            <a:r>
              <a:rPr lang="en-US" sz="3200" dirty="0" smtClean="0"/>
              <a:t>With 16 cache lines, </a:t>
            </a:r>
            <a:r>
              <a:rPr lang="en-US" sz="3200" b="1" i="1" dirty="0" smtClean="0">
                <a:solidFill>
                  <a:srgbClr val="FF0000"/>
                </a:solidFill>
              </a:rPr>
              <a:t>4 bits</a:t>
            </a:r>
            <a:r>
              <a:rPr lang="en-US" sz="3200" dirty="0" smtClean="0"/>
              <a:t> of the address are required to select which line of the cache is accessed.</a:t>
            </a:r>
            <a:endParaRPr lang="en-US" sz="3200" b="1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2057400" cy="1371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Cache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Direct mapped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data word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byte address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Question 03: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Q3 :How many bits wide is the tag field?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2057400" cy="1371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Cache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Direct mapped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data word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byte address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Cache addressing :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Example 01: Cache addressing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A computer uses 32-bit byte addressing &amp; has 2-way associative cache with capacity of 32KB whereas cache block is 16 bytes.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Problem :</a:t>
            </a:r>
            <a:r>
              <a:rPr lang="en-US" dirty="0" smtClean="0"/>
              <a:t> </a:t>
            </a:r>
            <a:r>
              <a:rPr lang="en-US" sz="2800" dirty="0" smtClean="0"/>
              <a:t>Calculate the number of bits in the TAG, SET, and OFFSET fields of a main memory address.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Solution:  </a:t>
            </a:r>
            <a:r>
              <a:rPr lang="en-US" sz="2800" dirty="0" smtClean="0"/>
              <a:t>Offset is determined from block size(16 bytes) i.e.</a:t>
            </a:r>
          </a:p>
          <a:p>
            <a:pPr marL="0" indent="0" algn="just">
              <a:buNone/>
            </a:pPr>
            <a:r>
              <a:rPr lang="en-US" sz="2800" dirty="0" smtClean="0"/>
              <a:t>2^4 = 16 bytes.(OFFSET = </a:t>
            </a:r>
            <a:r>
              <a:rPr lang="en-US" b="1" i="1" dirty="0" smtClean="0">
                <a:solidFill>
                  <a:srgbClr val="00B050"/>
                </a:solidFill>
              </a:rPr>
              <a:t>4 bits only</a:t>
            </a:r>
            <a:r>
              <a:rPr lang="en-US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 smtClean="0"/>
              <a:t>SET Field: It’s a 2-way associative cache so each set contains 2 cache blocks (2x16=32 bytes).so </a:t>
            </a:r>
          </a:p>
          <a:p>
            <a:pPr marL="0" indent="0" algn="just">
              <a:buNone/>
            </a:pPr>
            <a:r>
              <a:rPr lang="en-US" sz="2800" dirty="0" smtClean="0"/>
              <a:t>total sets = 32kB/32 = 1K =2^10 hence (set = </a:t>
            </a:r>
            <a:r>
              <a:rPr lang="en-US" b="1" i="1" dirty="0" smtClean="0">
                <a:solidFill>
                  <a:srgbClr val="00B050"/>
                </a:solidFill>
              </a:rPr>
              <a:t>10 bits</a:t>
            </a:r>
            <a:r>
              <a:rPr lang="en-US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 smtClean="0"/>
              <a:t>Tag field = total address size – set – offset </a:t>
            </a:r>
          </a:p>
          <a:p>
            <a:pPr marL="0" indent="0" algn="just">
              <a:buNone/>
            </a:pPr>
            <a:r>
              <a:rPr lang="en-US" sz="2800" dirty="0" smtClean="0"/>
              <a:t>                = 32 – 10 – 4 = </a:t>
            </a:r>
            <a:r>
              <a:rPr lang="en-US" b="1" i="1" dirty="0" smtClean="0">
                <a:solidFill>
                  <a:srgbClr val="00B050"/>
                </a:solidFill>
              </a:rPr>
              <a:t>18 bits 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 operation – overview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364163"/>
          </a:xfrm>
        </p:spPr>
        <p:txBody>
          <a:bodyPr/>
          <a:lstStyle/>
          <a:p>
            <a:r>
              <a:rPr lang="en-GB" dirty="0"/>
              <a:t>CPU requests contents of memory location</a:t>
            </a:r>
          </a:p>
          <a:p>
            <a:r>
              <a:rPr lang="en-GB" dirty="0"/>
              <a:t>Check cache for this data</a:t>
            </a:r>
          </a:p>
          <a:p>
            <a:r>
              <a:rPr lang="en-GB" dirty="0"/>
              <a:t>If present, get from cache (</a:t>
            </a:r>
            <a:r>
              <a:rPr lang="en-GB" b="1" i="1" dirty="0">
                <a:solidFill>
                  <a:srgbClr val="FF0000"/>
                </a:solidFill>
              </a:rPr>
              <a:t>fast</a:t>
            </a:r>
            <a:r>
              <a:rPr lang="en-GB" dirty="0"/>
              <a:t>)</a:t>
            </a:r>
          </a:p>
          <a:p>
            <a:r>
              <a:rPr lang="en-GB" dirty="0"/>
              <a:t>If not present, read required block from main memory to </a:t>
            </a:r>
            <a:r>
              <a:rPr lang="en-GB" dirty="0" smtClean="0"/>
              <a:t>cache.(</a:t>
            </a:r>
            <a:r>
              <a:rPr lang="en-GB" b="1" i="1" dirty="0" smtClean="0">
                <a:solidFill>
                  <a:srgbClr val="FF0000"/>
                </a:solidFill>
              </a:rPr>
              <a:t>slow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Then deliver from cache to CPU</a:t>
            </a:r>
          </a:p>
          <a:p>
            <a:r>
              <a:rPr lang="en-GB" dirty="0"/>
              <a:t>Cache includes tags to identify which block of main memory is in each cache </a:t>
            </a:r>
            <a:r>
              <a:rPr lang="en-GB" dirty="0" smtClean="0"/>
              <a:t>slot.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Example 02: Cache addressing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1MB cache, with 64B block size , 4-way set-associative, write-through with FIFO replacement. Assume a 36-bit byte-addressable address space.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Problem :</a:t>
            </a:r>
            <a:r>
              <a:rPr lang="en-US" dirty="0" smtClean="0"/>
              <a:t> </a:t>
            </a:r>
            <a:r>
              <a:rPr lang="en-US" sz="2800" dirty="0" smtClean="0"/>
              <a:t>Calculate the number of bits in the TAG, SET, and OFFSET fields of a main memory address.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Solution:  </a:t>
            </a:r>
            <a:r>
              <a:rPr lang="en-US" sz="2800" dirty="0" smtClean="0"/>
              <a:t>Offset is determined from block size(64 bytes) i.e.</a:t>
            </a:r>
          </a:p>
          <a:p>
            <a:pPr marL="0" indent="0" algn="just">
              <a:buNone/>
            </a:pPr>
            <a:r>
              <a:rPr lang="en-US" sz="2800" dirty="0" smtClean="0"/>
              <a:t>2^6 = 64bytes.(OFFSET = </a:t>
            </a:r>
            <a:r>
              <a:rPr lang="en-US" b="1" i="1" dirty="0" smtClean="0">
                <a:solidFill>
                  <a:srgbClr val="00B050"/>
                </a:solidFill>
              </a:rPr>
              <a:t>6 bits only</a:t>
            </a:r>
            <a:r>
              <a:rPr lang="en-US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 smtClean="0"/>
              <a:t>SET Field: It’s a 4-way associative cache so each set contains 4 cache blocks (4x64=256 bytes).so </a:t>
            </a:r>
          </a:p>
          <a:p>
            <a:pPr marL="0" indent="0" algn="just">
              <a:buNone/>
            </a:pPr>
            <a:r>
              <a:rPr lang="en-US" sz="2800" dirty="0" smtClean="0"/>
              <a:t>total sets = 1MB/256 = (1024*1024)/256 =4096=2^12 hence (set = </a:t>
            </a:r>
            <a:r>
              <a:rPr lang="en-US" b="1" i="1" dirty="0" smtClean="0">
                <a:solidFill>
                  <a:srgbClr val="00B050"/>
                </a:solidFill>
              </a:rPr>
              <a:t>12 bits</a:t>
            </a:r>
            <a:r>
              <a:rPr lang="en-US" sz="2800" dirty="0" smtClean="0"/>
              <a:t>)</a:t>
            </a:r>
          </a:p>
          <a:p>
            <a:pPr marL="0" indent="0" algn="just">
              <a:buNone/>
            </a:pPr>
            <a:r>
              <a:rPr lang="en-US" sz="2800" dirty="0" smtClean="0"/>
              <a:t>Tag field = total address size – set – offset </a:t>
            </a:r>
          </a:p>
          <a:p>
            <a:pPr marL="0" indent="0" algn="just">
              <a:buNone/>
            </a:pPr>
            <a:r>
              <a:rPr lang="en-US" sz="2800" dirty="0" smtClean="0"/>
              <a:t>                = 36 – 12 – 6 = </a:t>
            </a:r>
            <a:r>
              <a:rPr lang="en-US" b="1" i="1" dirty="0" smtClean="0">
                <a:solidFill>
                  <a:srgbClr val="00B050"/>
                </a:solidFill>
              </a:rPr>
              <a:t>18 bits 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Answer 03: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Q3 :How many bits wide is the tag field?</a:t>
            </a:r>
          </a:p>
          <a:p>
            <a:r>
              <a:rPr lang="en-US" sz="3200" dirty="0" smtClean="0"/>
              <a:t>Bits in the tag field = (32 address bits) - (4 bits to select line) - (4 bits to select word/byte) = 24 bits 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2057400" cy="1371600"/>
          </a:xfrm>
          <a:prstGeom prst="rect">
            <a:avLst/>
          </a:prstGeom>
          <a:solidFill>
            <a:srgbClr val="FF000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Cache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Direct mapped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data word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32 bit byte address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81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Question </a:t>
            </a:r>
            <a:r>
              <a:rPr lang="en-GB" b="1" dirty="0" smtClean="0">
                <a:solidFill>
                  <a:schemeClr val="bg1"/>
                </a:solidFill>
              </a:rPr>
              <a:t>04: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3200400"/>
            <a:ext cx="9144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 smtClean="0"/>
          </a:p>
          <a:p>
            <a:r>
              <a:rPr lang="en-US" sz="2800" b="1" dirty="0" smtClean="0"/>
              <a:t>Q5 :</a:t>
            </a:r>
          </a:p>
          <a:p>
            <a:r>
              <a:rPr lang="en-US" sz="2800" dirty="0" smtClean="0"/>
              <a:t> Which cache is likely to perform </a:t>
            </a:r>
            <a:r>
              <a:rPr lang="en-US" sz="2800" b="1" i="1" dirty="0" smtClean="0">
                <a:solidFill>
                  <a:srgbClr val="FF0000"/>
                </a:solidFill>
              </a:rPr>
              <a:t>worst </a:t>
            </a:r>
            <a:r>
              <a:rPr lang="en-US" sz="2800" dirty="0" smtClean="0"/>
              <a:t>in a benchmark involving repeated cycling through an array of </a:t>
            </a:r>
            <a:r>
              <a:rPr lang="en-US" sz="2800" b="1" i="1" dirty="0" smtClean="0">
                <a:solidFill>
                  <a:srgbClr val="FF0000"/>
                </a:solidFill>
              </a:rPr>
              <a:t>6K</a:t>
            </a:r>
            <a:r>
              <a:rPr lang="en-US" sz="2800" dirty="0" smtClean="0"/>
              <a:t> integers ? Explain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0" y="5105400"/>
            <a:ext cx="9144000" cy="1752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C2</a:t>
            </a:r>
            <a:r>
              <a:rPr lang="en-US" sz="2800" dirty="0" smtClean="0"/>
              <a:t> would likely have the worst performance on a benchmark involving repeated cycling through an array of 6K integers since it is the only cache listed with less than 6K data word capacity. </a:t>
            </a:r>
            <a:endParaRPr lang="en-US" sz="27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GB" sz="4800" b="1" dirty="0" smtClean="0"/>
          </a:p>
          <a:p>
            <a:pPr algn="ctr">
              <a:buNone/>
            </a:pPr>
            <a:r>
              <a:rPr lang="en-GB" sz="9600" b="1" dirty="0" smtClean="0"/>
              <a:t>Thanks All</a:t>
            </a:r>
            <a:endParaRPr lang="en-GB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Example :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290" name="Picture 2" descr="D:\UAAR-PMAS-CAR\lectures\mine_lec_slides\caches\basic_princip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9143999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Typical Cache </a:t>
            </a:r>
            <a:r>
              <a:rPr lang="en-US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Organization :</a:t>
            </a:r>
            <a:endParaRPr lang="en-US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363663"/>
            <a:ext cx="7513637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Cache Structure : Cache lines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325" y="609600"/>
            <a:ext cx="91673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Cache</a:t>
            </a:r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 Main </a:t>
            </a:r>
            <a:r>
              <a:rPr lang="en-GB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Memory </a:t>
            </a:r>
            <a:r>
              <a:rPr lang="en-GB" sz="40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Structure :</a:t>
            </a:r>
            <a:endParaRPr lang="en-GB" sz="4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86800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endParaRPr lang="en-US" sz="4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Oval 6"/>
          <p:cNvSpPr/>
          <p:nvPr/>
        </p:nvSpPr>
        <p:spPr>
          <a:xfrm>
            <a:off x="0" y="2057400"/>
            <a:ext cx="9144000" cy="2286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Cache Miss - Hits: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828</Words>
  <Application>Microsoft Office PowerPoint</Application>
  <PresentationFormat>On-screen Show (4:3)</PresentationFormat>
  <Paragraphs>154</Paragraphs>
  <Slides>43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Slide 2</vt:lpstr>
      <vt:lpstr> Principle of Working : Cache</vt:lpstr>
      <vt:lpstr>Cache operation – overview</vt:lpstr>
      <vt:lpstr>Example : </vt:lpstr>
      <vt:lpstr>Typical Cache Organization :</vt:lpstr>
      <vt:lpstr>Cache Structure : Cache lines</vt:lpstr>
      <vt:lpstr>Cache/ Main Memory Structure :</vt:lpstr>
      <vt:lpstr>Slide 9</vt:lpstr>
      <vt:lpstr>Cache Miss – Hits:</vt:lpstr>
      <vt:lpstr>Cache Miss – Hits:</vt:lpstr>
      <vt:lpstr>Cache Hit : Detailed</vt:lpstr>
      <vt:lpstr>Cache Miss : Detailed</vt:lpstr>
      <vt:lpstr>Challenges in Cache :</vt:lpstr>
      <vt:lpstr>Challenges in Cache :</vt:lpstr>
      <vt:lpstr>Block Placement : </vt:lpstr>
      <vt:lpstr>Block Placement : </vt:lpstr>
      <vt:lpstr>Block Identification : </vt:lpstr>
      <vt:lpstr>Block Replacement :</vt:lpstr>
      <vt:lpstr>Block Replacement :</vt:lpstr>
      <vt:lpstr>Cache Miss [ 1 of 3 ]: The Three C’s</vt:lpstr>
      <vt:lpstr>Cache Miss[ 2 of 3 ]: The Three C’s </vt:lpstr>
      <vt:lpstr>Cache Miss[ 3 of 3 ]: The Three C’s </vt:lpstr>
      <vt:lpstr>Specialized Caches :</vt:lpstr>
      <vt:lpstr>Specialized Caches :</vt:lpstr>
      <vt:lpstr>Specialized Caches :</vt:lpstr>
      <vt:lpstr>Specialized Caches :</vt:lpstr>
      <vt:lpstr>Slide 28</vt:lpstr>
      <vt:lpstr>Writing to Cache :</vt:lpstr>
      <vt:lpstr>Writing to Cache :</vt:lpstr>
      <vt:lpstr>Slide 31</vt:lpstr>
      <vt:lpstr>Slide 32</vt:lpstr>
      <vt:lpstr>Question 01:</vt:lpstr>
      <vt:lpstr>Answer 01:</vt:lpstr>
      <vt:lpstr>Question 02:</vt:lpstr>
      <vt:lpstr>Answer 02:</vt:lpstr>
      <vt:lpstr>Question 03:</vt:lpstr>
      <vt:lpstr>Cache addressing : </vt:lpstr>
      <vt:lpstr>Example 01: Cache addressing </vt:lpstr>
      <vt:lpstr>Example 02: Cache addressing </vt:lpstr>
      <vt:lpstr>Answer 03:</vt:lpstr>
      <vt:lpstr>Question 04:</vt:lpstr>
      <vt:lpstr>Slide 43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Waqas</cp:lastModifiedBy>
  <cp:revision>3</cp:revision>
  <dcterms:created xsi:type="dcterms:W3CDTF">2006-08-16T00:00:00Z</dcterms:created>
  <dcterms:modified xsi:type="dcterms:W3CDTF">2015-01-19T07:02:11Z</dcterms:modified>
</cp:coreProperties>
</file>