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2" r:id="rId6"/>
    <p:sldId id="321" r:id="rId7"/>
    <p:sldId id="316" r:id="rId8"/>
    <p:sldId id="317" r:id="rId9"/>
    <p:sldId id="318" r:id="rId10"/>
    <p:sldId id="319" r:id="rId11"/>
    <p:sldId id="320" r:id="rId12"/>
    <p:sldId id="322" r:id="rId13"/>
    <p:sldId id="323" r:id="rId14"/>
    <p:sldId id="324" r:id="rId15"/>
    <p:sldId id="328" r:id="rId16"/>
    <p:sldId id="325" r:id="rId17"/>
    <p:sldId id="271" r:id="rId18"/>
    <p:sldId id="272" r:id="rId19"/>
    <p:sldId id="273" r:id="rId20"/>
    <p:sldId id="274" r:id="rId21"/>
    <p:sldId id="275" r:id="rId22"/>
    <p:sldId id="285" r:id="rId23"/>
    <p:sldId id="29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102CE5-63A0-4118-81AE-99F55E3EB780}" type="datetimeFigureOut">
              <a:rPr lang="en-US" smtClean="0"/>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25518-DF5A-47AF-9BC7-12849E4676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howstuffworks.com/bytes.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howstuffworks.com/digital-electronics.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howstuffworks.com/light.htm" TargetMode="External"/><Relationship Id="rId4" Type="http://schemas.openxmlformats.org/officeDocument/2006/relationships/hyperlink" Target="http://www.howstuffworks.com/tv.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Serial_Peripheral_Interface_Bus" TargetMode="External"/><Relationship Id="rId7" Type="http://schemas.openxmlformats.org/officeDocument/2006/relationships/hyperlink" Target="http://en.wikipedia.org/wiki/Microcontroller"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Opcode" TargetMode="External"/><Relationship Id="rId5" Type="http://schemas.openxmlformats.org/officeDocument/2006/relationships/hyperlink" Target="http://en.wikipedia.org/wiki/1-Wire" TargetMode="External"/><Relationship Id="rId4" Type="http://schemas.openxmlformats.org/officeDocument/2006/relationships/hyperlink" Target="http://en.wikipedia.org/wiki/I%C2%B2C"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107AA-1B0E-4EE3-8DC4-67F8B6CA9D15}" type="slidenum">
              <a:rPr lang="en-US"/>
              <a:pPr/>
              <a:t>5</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t>PROM</a:t>
            </a:r>
          </a:p>
          <a:p>
            <a:r>
              <a:rPr lang="en-US"/>
              <a:t>EPROM</a:t>
            </a:r>
          </a:p>
          <a:p>
            <a:r>
              <a:rPr lang="en-US"/>
              <a:t>EEPROM</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A380A-5751-4A23-B823-DB2D675A86D5}" type="slidenum">
              <a:rPr lang="en-US"/>
              <a:pPr/>
              <a:t>7</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D87A6-A37D-4AE2-91EE-E6B2ECB4831E}" type="slidenum">
              <a:rPr lang="en-US"/>
              <a:pPr/>
              <a:t>9</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739F8-0D08-4FA3-9704-F542A561CFCB}" type="slidenum">
              <a:rPr lang="en-US"/>
              <a:pPr/>
              <a:t>12</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9E00B-CCA4-48B4-BDA9-D5A485BB073E}" type="slidenum">
              <a:rPr lang="en-US"/>
              <a:pPr/>
              <a:t>16</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4FEF1-7328-4310-B0FF-4C85CCE03043}" type="slidenum">
              <a:rPr lang="en-US"/>
              <a:pPr/>
              <a:t>19</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PROM chips have a grid of columns and rows just as ordinary ROMs do. The difference is that every intersection of a column and row in a PROM chip has a </a:t>
            </a:r>
            <a:r>
              <a:rPr lang="en-US" b="1"/>
              <a:t>fuse</a:t>
            </a:r>
            <a:r>
              <a:rPr lang="en-US"/>
              <a:t> connecting them. A charge sent through a column will pass through the fuse in a cell to a grounded row indicating a value of 1. Since all the cells have a fuse, the initial (</a:t>
            </a:r>
            <a:r>
              <a:rPr lang="en-US" b="1"/>
              <a:t>blank</a:t>
            </a:r>
            <a:r>
              <a:rPr lang="en-US"/>
              <a:t>) state of a PROM chip is all 1s. To change the value of a cell to 0, you use a programmer to send a specific amount of current to the cell. The higher voltage breaks the connection between the column and row by </a:t>
            </a:r>
            <a:r>
              <a:rPr lang="en-US" b="1"/>
              <a:t>burning</a:t>
            </a:r>
            <a:r>
              <a:rPr lang="en-US"/>
              <a:t> out the fuse. This process is known as </a:t>
            </a:r>
            <a:r>
              <a:rPr lang="en-US" b="1"/>
              <a:t>burning the PROM</a:t>
            </a:r>
            <a:r>
              <a:rPr lang="en-US"/>
              <a:t>. </a:t>
            </a:r>
          </a:p>
          <a:p>
            <a:r>
              <a:rPr lang="en-US"/>
              <a:t>PROMs can only be programmed once. They are more fragile than ROMs. A jolt of static electricity can easily cause fuses in the PROM to burn out, changing essential </a:t>
            </a:r>
            <a:r>
              <a:rPr lang="en-US">
                <a:hlinkClick r:id="rId3"/>
              </a:rPr>
              <a:t>bits</a:t>
            </a:r>
            <a:r>
              <a:rPr lang="en-US"/>
              <a:t> from 1 to 0. But blank PROMs are inexpensive and are great for prototyping the data for a ROM before committing to the costly ROM fabrication process.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8F2CC-9D0D-47D0-BC7F-EE0F16B342E5}" type="slidenum">
              <a:rPr lang="en-US"/>
              <a:pPr/>
              <a:t>20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a:lnSpc>
                <a:spcPct val="90000"/>
              </a:lnSpc>
            </a:pPr>
            <a:r>
              <a:rPr lang="en-US" sz="1000"/>
              <a:t>Once again we have a grid of columns and rows. In an EPROM, the cell at each intersection has two transistors. The two transistors are separated from each other by a thin oxide layer. One of the transistors is known as the </a:t>
            </a:r>
            <a:r>
              <a:rPr lang="en-US" sz="1000" b="1"/>
              <a:t>floating gate</a:t>
            </a:r>
            <a:r>
              <a:rPr lang="en-US" sz="1000"/>
              <a:t> and the other as the </a:t>
            </a:r>
            <a:r>
              <a:rPr lang="en-US" sz="1000" b="1"/>
              <a:t>control gate</a:t>
            </a:r>
            <a:r>
              <a:rPr lang="en-US" sz="1000"/>
              <a:t>. The floating gate's only link to the row (</a:t>
            </a:r>
            <a:r>
              <a:rPr lang="en-US" sz="1000" b="1"/>
              <a:t>wordline</a:t>
            </a:r>
            <a:r>
              <a:rPr lang="en-US" sz="1000"/>
              <a:t>) is through the control gate. As long as this link is in place, the cell has a value of 1. To change the value to 0 requires a curious process called </a:t>
            </a:r>
            <a:r>
              <a:rPr lang="en-US" sz="1000" b="1"/>
              <a:t>Fowler-Nordheim tunneling</a:t>
            </a:r>
            <a:r>
              <a:rPr lang="en-US" sz="1000"/>
              <a:t>. </a:t>
            </a:r>
            <a:r>
              <a:rPr lang="en-US" sz="1000" b="1"/>
              <a:t>Tunneling</a:t>
            </a:r>
            <a:r>
              <a:rPr lang="en-US" sz="1000"/>
              <a:t> is used to alter the placement of electrons in the floating </a:t>
            </a:r>
            <a:r>
              <a:rPr lang="en-US" sz="1000">
                <a:hlinkClick r:id="rId3"/>
              </a:rPr>
              <a:t>gate</a:t>
            </a:r>
            <a:r>
              <a:rPr lang="en-US" sz="1000"/>
              <a:t>. An electrical charge, usually 10 to 13 volts, is applied to the floating gate. The charge comes from the column (</a:t>
            </a:r>
            <a:r>
              <a:rPr lang="en-US" sz="1000" b="1"/>
              <a:t>bitline</a:t>
            </a:r>
            <a:r>
              <a:rPr lang="en-US" sz="1000"/>
              <a:t>), enters the floating gate and drains to a ground. </a:t>
            </a:r>
          </a:p>
          <a:p>
            <a:pPr>
              <a:lnSpc>
                <a:spcPct val="90000"/>
              </a:lnSpc>
            </a:pPr>
            <a:r>
              <a:rPr lang="en-US" sz="1000"/>
              <a:t>This charge causes the floating-gate transistor to act like an </a:t>
            </a:r>
            <a:r>
              <a:rPr lang="en-US" sz="1000">
                <a:hlinkClick r:id="rId4"/>
              </a:rPr>
              <a:t>electron gun</a:t>
            </a:r>
            <a:r>
              <a:rPr lang="en-US" sz="1000"/>
              <a:t>. The excited electrons are pushed through and trapped on the other side of the thin oxide layer, giving it a negative charge. These negatively charged electrons act as a barrier between the control gate and the floating gate. A device called a </a:t>
            </a:r>
            <a:r>
              <a:rPr lang="en-US" sz="1000" b="1"/>
              <a:t>cell sensor</a:t>
            </a:r>
            <a:r>
              <a:rPr lang="en-US" sz="1000"/>
              <a:t> monitors the level of the charge passing through the floating gate. If the flow through the gate is greater than 50 percent of the charge, it has a value of 1. When the charge passing through drops below the 50-percent threshold, the value changes to 0. A blank EPROM has all of the gates fully open, giving each cell a value of 1. </a:t>
            </a:r>
            <a:br>
              <a:rPr lang="en-US" sz="1000"/>
            </a:br>
            <a:endParaRPr lang="en-US" sz="1000"/>
          </a:p>
          <a:p>
            <a:pPr>
              <a:lnSpc>
                <a:spcPct val="90000"/>
              </a:lnSpc>
            </a:pPr>
            <a:r>
              <a:rPr lang="en-US" sz="1000"/>
              <a:t>To rewrite an EPROM, you must erase it first. To erase it, you must supply a level of energy strong enough to break through the negative electrons blocking the floating gate. In a standard EPROM, this is best accomplished with </a:t>
            </a:r>
            <a:r>
              <a:rPr lang="en-US" sz="1000">
                <a:hlinkClick r:id="rId5"/>
              </a:rPr>
              <a:t>UV light</a:t>
            </a:r>
            <a:r>
              <a:rPr lang="en-US" sz="1000"/>
              <a:t> at a frequency of 253.7. Because this particular frequency will not penetrate most plastics or glasses, each EPROM chip has a quartz window on top of it. The EPROM must be very close to the eraser's light source, within an inch or two, to work properly. </a:t>
            </a:r>
          </a:p>
          <a:p>
            <a:pPr>
              <a:lnSpc>
                <a:spcPct val="90000"/>
              </a:lnSpc>
            </a:pPr>
            <a:r>
              <a:rPr lang="en-US" sz="1000"/>
              <a:t>An EPROM eraser is not selective, it will erase the entire EPROM. The EPROM must be removed from the device it is in and placed under the UV light of the EPROM eraser for several minutes. An EPROM that is left under too long can become </a:t>
            </a:r>
            <a:r>
              <a:rPr lang="en-US" sz="1000" b="1"/>
              <a:t>over-erased</a:t>
            </a:r>
            <a:r>
              <a:rPr lang="en-US" sz="1000"/>
              <a:t>. In such a case, the EPROM's floating gates are charged to the point that they are unable to hold the electrons at all. </a:t>
            </a:r>
          </a:p>
          <a:p>
            <a:pPr>
              <a:lnSpc>
                <a:spcPct val="90000"/>
              </a:lnSpc>
            </a:pPr>
            <a:endParaRPr 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7B792-795C-4F16-B5DE-9F1B93A1E2B9}" type="slidenum">
              <a:rPr lang="en-US"/>
              <a:pPr/>
              <a:t>21</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lnSpc>
                <a:spcPct val="80000"/>
              </a:lnSpc>
            </a:pPr>
            <a:r>
              <a:rPr lang="en-US" sz="900" b="1"/>
              <a:t>Serial bus devices</a:t>
            </a:r>
          </a:p>
          <a:p>
            <a:pPr>
              <a:lnSpc>
                <a:spcPct val="80000"/>
              </a:lnSpc>
            </a:pPr>
            <a:r>
              <a:rPr lang="en-US" sz="900"/>
              <a:t>Most common serial interface types are </a:t>
            </a:r>
            <a:r>
              <a:rPr lang="en-US" sz="900">
                <a:hlinkClick r:id="rId3" tooltip="Serial Peripheral Interface Bus"/>
              </a:rPr>
              <a:t>SPI</a:t>
            </a:r>
            <a:r>
              <a:rPr lang="en-US" sz="900"/>
              <a:t>, </a:t>
            </a:r>
            <a:r>
              <a:rPr lang="en-US" sz="900">
                <a:hlinkClick r:id="rId4" tooltip="I²C"/>
              </a:rPr>
              <a:t>I²C</a:t>
            </a:r>
            <a:r>
              <a:rPr lang="en-US" sz="900"/>
              <a:t> and </a:t>
            </a:r>
            <a:r>
              <a:rPr lang="en-US" sz="900">
                <a:hlinkClick r:id="rId5" tooltip="1-Wire"/>
              </a:rPr>
              <a:t>1-Wire</a:t>
            </a:r>
            <a:r>
              <a:rPr lang="en-US" sz="900"/>
              <a:t>. These three interfaces require between 2 and 4 controls signals for operation, resulting in a memory device in an 8 pin (or less) package.</a:t>
            </a:r>
          </a:p>
          <a:p>
            <a:pPr>
              <a:lnSpc>
                <a:spcPct val="80000"/>
              </a:lnSpc>
            </a:pPr>
            <a:endParaRPr lang="en-US" sz="900"/>
          </a:p>
          <a:p>
            <a:pPr>
              <a:lnSpc>
                <a:spcPct val="80000"/>
              </a:lnSpc>
            </a:pPr>
            <a:r>
              <a:rPr lang="en-US" sz="900"/>
              <a:t>The serial EEPROM typically operates in three phases: </a:t>
            </a:r>
            <a:r>
              <a:rPr lang="en-US" sz="900">
                <a:hlinkClick r:id="rId6" tooltip="Opcode"/>
              </a:rPr>
              <a:t>OP-Code Phase</a:t>
            </a:r>
            <a:r>
              <a:rPr lang="en-US" sz="900"/>
              <a:t>, Address Phase and Data Phase. The OP-Code is usually the first 8-bits input to the serial input pin of the EEPROM device (or with most I²C devices, is implicit); followed by 8 to 24 bits of addressing depending on the depth of the device, then data to be read or written.</a:t>
            </a:r>
          </a:p>
          <a:p>
            <a:pPr>
              <a:lnSpc>
                <a:spcPct val="80000"/>
              </a:lnSpc>
            </a:pPr>
            <a:endParaRPr lang="en-US" sz="900"/>
          </a:p>
          <a:p>
            <a:pPr>
              <a:lnSpc>
                <a:spcPct val="80000"/>
              </a:lnSpc>
            </a:pPr>
            <a:r>
              <a:rPr lang="en-US" sz="900"/>
              <a:t>Each EEPROM device typically has its own set of OP-Code instructions to map to different functions. Some of the common operations on </a:t>
            </a:r>
            <a:r>
              <a:rPr lang="en-US" sz="900">
                <a:hlinkClick r:id="rId3" tooltip="Serial Peripheral Interface Bus"/>
              </a:rPr>
              <a:t>SPI</a:t>
            </a:r>
            <a:r>
              <a:rPr lang="en-US" sz="900"/>
              <a:t> EEPROM devices are:</a:t>
            </a:r>
          </a:p>
          <a:p>
            <a:pPr lvl="1">
              <a:lnSpc>
                <a:spcPct val="80000"/>
              </a:lnSpc>
            </a:pPr>
            <a:r>
              <a:rPr lang="en-US" sz="900"/>
              <a:t>Write Enable (WREN) </a:t>
            </a:r>
          </a:p>
          <a:p>
            <a:pPr lvl="1">
              <a:lnSpc>
                <a:spcPct val="80000"/>
              </a:lnSpc>
            </a:pPr>
            <a:r>
              <a:rPr lang="en-US" sz="900"/>
              <a:t>Write Disable (WRDI) </a:t>
            </a:r>
          </a:p>
          <a:p>
            <a:pPr lvl="1">
              <a:lnSpc>
                <a:spcPct val="80000"/>
              </a:lnSpc>
            </a:pPr>
            <a:r>
              <a:rPr lang="en-US" sz="900"/>
              <a:t>Read Status Register (RDSR) </a:t>
            </a:r>
          </a:p>
          <a:p>
            <a:pPr lvl="1">
              <a:lnSpc>
                <a:spcPct val="80000"/>
              </a:lnSpc>
            </a:pPr>
            <a:r>
              <a:rPr lang="en-US" sz="900"/>
              <a:t>Write Status Register (WRSR) </a:t>
            </a:r>
          </a:p>
          <a:p>
            <a:pPr lvl="1">
              <a:lnSpc>
                <a:spcPct val="80000"/>
              </a:lnSpc>
            </a:pPr>
            <a:r>
              <a:rPr lang="en-US" sz="900"/>
              <a:t>Read Data (READ) </a:t>
            </a:r>
          </a:p>
          <a:p>
            <a:pPr lvl="1">
              <a:lnSpc>
                <a:spcPct val="80000"/>
              </a:lnSpc>
            </a:pPr>
            <a:r>
              <a:rPr lang="en-US" sz="900"/>
              <a:t>Write Data (WRITE) </a:t>
            </a:r>
          </a:p>
          <a:p>
            <a:pPr>
              <a:lnSpc>
                <a:spcPct val="80000"/>
              </a:lnSpc>
            </a:pPr>
            <a:r>
              <a:rPr lang="en-US" sz="900"/>
              <a:t>Other operations supported by some EEPROM devices are:</a:t>
            </a:r>
          </a:p>
          <a:p>
            <a:pPr lvl="1">
              <a:lnSpc>
                <a:spcPct val="80000"/>
              </a:lnSpc>
            </a:pPr>
            <a:r>
              <a:rPr lang="en-US" sz="900"/>
              <a:t>Program </a:t>
            </a:r>
          </a:p>
          <a:p>
            <a:pPr lvl="1">
              <a:lnSpc>
                <a:spcPct val="80000"/>
              </a:lnSpc>
            </a:pPr>
            <a:r>
              <a:rPr lang="en-US" sz="900"/>
              <a:t>Sector Erase </a:t>
            </a:r>
          </a:p>
          <a:p>
            <a:pPr lvl="1">
              <a:lnSpc>
                <a:spcPct val="80000"/>
              </a:lnSpc>
            </a:pPr>
            <a:r>
              <a:rPr lang="en-US" sz="900"/>
              <a:t>Chip Erase commands </a:t>
            </a:r>
          </a:p>
          <a:p>
            <a:pPr>
              <a:lnSpc>
                <a:spcPct val="80000"/>
              </a:lnSpc>
            </a:pPr>
            <a:endParaRPr lang="en-US" sz="900"/>
          </a:p>
          <a:p>
            <a:pPr>
              <a:lnSpc>
                <a:spcPct val="80000"/>
              </a:lnSpc>
            </a:pPr>
            <a:r>
              <a:rPr lang="en-US" sz="900" b="1"/>
              <a:t>Parallel bus devices</a:t>
            </a:r>
          </a:p>
          <a:p>
            <a:pPr>
              <a:lnSpc>
                <a:spcPct val="80000"/>
              </a:lnSpc>
            </a:pPr>
            <a:r>
              <a:rPr lang="en-US" sz="900"/>
              <a:t>Parallel EEPROM devices typically have an 8-bit data bus and an address bus wide enough to cover the complete memory. Most devices have chip select and write protect pins. Some </a:t>
            </a:r>
            <a:r>
              <a:rPr lang="en-US" sz="900" u="sng">
                <a:hlinkClick r:id="rId7" tooltip="Microcontroller"/>
              </a:rPr>
              <a:t>microcontrollers</a:t>
            </a:r>
            <a:r>
              <a:rPr lang="en-US" sz="900"/>
              <a:t> also have integrated parallel EEPROM.</a:t>
            </a:r>
          </a:p>
          <a:p>
            <a:pPr>
              <a:lnSpc>
                <a:spcPct val="80000"/>
              </a:lnSpc>
            </a:pPr>
            <a:r>
              <a:rPr lang="en-US" sz="900"/>
              <a:t>Operation of a parallel EEPROM is simple and fast when compared to serial EEPROM, but these devices are larger due to the higher pin count (28 pins or more) and have been decreasing in popularity in favor of serial EEPROM or Flash.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9FB14-7D06-4C5E-97DE-8500E1E467D0}" type="slidenum">
              <a:rPr lang="en-US"/>
              <a:pPr/>
              <a:t>23</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ABDE466F-C5D2-4160-B8F3-C22F60987F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0" y="1981201"/>
            <a:ext cx="9144000" cy="990600"/>
          </a:xfrm>
        </p:spPr>
        <p:txBody>
          <a:bodyPr/>
          <a:lstStyle/>
          <a:p>
            <a:r>
              <a:rPr lang="en-US" sz="4000" b="1" dirty="0"/>
              <a:t>Basics of Semiconductor Memories</a:t>
            </a:r>
          </a:p>
        </p:txBody>
      </p:sp>
      <p:sp>
        <p:nvSpPr>
          <p:cNvPr id="4" name="Subtitle 3"/>
          <p:cNvSpPr>
            <a:spLocks noGrp="1"/>
          </p:cNvSpPr>
          <p:nvPr>
            <p:ph type="subTitle" idx="1"/>
          </p:nvPr>
        </p:nvSpPr>
        <p:spPr/>
        <p:txBody>
          <a:bodyPr/>
          <a:lstStyle/>
          <a:p>
            <a:r>
              <a:rPr lang="en-US" b="1" dirty="0" smtClean="0">
                <a:solidFill>
                  <a:srgbClr val="FF0000"/>
                </a:solidFill>
              </a:rPr>
              <a:t>Chapter 6 : Internal Memory </a:t>
            </a:r>
          </a:p>
          <a:p>
            <a:r>
              <a:rPr lang="en-US" b="1" dirty="0" smtClean="0">
                <a:solidFill>
                  <a:srgbClr val="FF0000"/>
                </a:solidFill>
              </a:rPr>
              <a:t>William Stalling,9</a:t>
            </a:r>
            <a:r>
              <a:rPr lang="en-US" b="1" baseline="30000" dirty="0" smtClean="0">
                <a:solidFill>
                  <a:srgbClr val="FF0000"/>
                </a:solidFill>
              </a:rPr>
              <a:t>th</a:t>
            </a:r>
            <a:r>
              <a:rPr lang="en-US" b="1" dirty="0" smtClean="0">
                <a:solidFill>
                  <a:srgbClr val="FF0000"/>
                </a:solidFill>
              </a:rPr>
              <a:t> Edition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GB"/>
              <a:t>Dynamic RAM Structure</a:t>
            </a:r>
          </a:p>
        </p:txBody>
      </p:sp>
      <p:pic>
        <p:nvPicPr>
          <p:cNvPr id="153605" name="Picture 5"/>
          <p:cNvPicPr>
            <a:picLocks noChangeAspect="1" noChangeArrowheads="1"/>
          </p:cNvPicPr>
          <p:nvPr/>
        </p:nvPicPr>
        <p:blipFill>
          <a:blip r:embed="rId2"/>
          <a:srcRect t="9607" r="67038" b="33951"/>
          <a:stretch>
            <a:fillRect/>
          </a:stretch>
        </p:blipFill>
        <p:spPr bwMode="auto">
          <a:xfrm>
            <a:off x="1938338" y="1371600"/>
            <a:ext cx="4767262" cy="5334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a:xfrm>
            <a:off x="0" y="0"/>
            <a:ext cx="9144000" cy="609600"/>
          </a:xfrm>
        </p:spPr>
        <p:txBody>
          <a:bodyPr>
            <a:normAutofit fontScale="90000"/>
          </a:bodyPr>
          <a:lstStyle/>
          <a:p>
            <a:r>
              <a:rPr lang="en-GB"/>
              <a:t>DRAM Operation</a:t>
            </a:r>
          </a:p>
        </p:txBody>
      </p:sp>
      <p:sp>
        <p:nvSpPr>
          <p:cNvPr id="155653" name="Rectangle 5"/>
          <p:cNvSpPr>
            <a:spLocks noGrp="1" noChangeArrowheads="1"/>
          </p:cNvSpPr>
          <p:nvPr>
            <p:ph type="body" idx="1"/>
          </p:nvPr>
        </p:nvSpPr>
        <p:spPr>
          <a:xfrm>
            <a:off x="228600" y="762000"/>
            <a:ext cx="8686800" cy="5364163"/>
          </a:xfrm>
        </p:spPr>
        <p:txBody>
          <a:bodyPr>
            <a:normAutofit/>
          </a:bodyPr>
          <a:lstStyle/>
          <a:p>
            <a:r>
              <a:rPr lang="en-GB" sz="2400" dirty="0"/>
              <a:t>Address line active when bit read or written</a:t>
            </a:r>
          </a:p>
          <a:p>
            <a:pPr lvl="1"/>
            <a:r>
              <a:rPr lang="en-GB" sz="2000" dirty="0"/>
              <a:t>Transistor switch closed (current flows)</a:t>
            </a:r>
          </a:p>
          <a:p>
            <a:r>
              <a:rPr lang="en-GB" sz="2400" dirty="0"/>
              <a:t>Write</a:t>
            </a:r>
          </a:p>
          <a:p>
            <a:pPr lvl="1"/>
            <a:r>
              <a:rPr lang="en-GB" sz="2000" dirty="0"/>
              <a:t>Voltage to bit line</a:t>
            </a:r>
          </a:p>
          <a:p>
            <a:pPr lvl="2"/>
            <a:r>
              <a:rPr lang="en-GB" sz="1800" dirty="0"/>
              <a:t>High for 1 low for 0</a:t>
            </a:r>
          </a:p>
          <a:p>
            <a:pPr lvl="1"/>
            <a:r>
              <a:rPr lang="en-GB" sz="2000" dirty="0"/>
              <a:t>Then signal address line</a:t>
            </a:r>
          </a:p>
          <a:p>
            <a:pPr lvl="2"/>
            <a:r>
              <a:rPr lang="en-GB" sz="1800" dirty="0"/>
              <a:t>Transfers charge to capacitor</a:t>
            </a:r>
          </a:p>
          <a:p>
            <a:r>
              <a:rPr lang="en-GB" sz="2400" dirty="0"/>
              <a:t>Read</a:t>
            </a:r>
          </a:p>
          <a:p>
            <a:pPr lvl="1"/>
            <a:r>
              <a:rPr lang="en-GB" sz="2000" dirty="0"/>
              <a:t>Address line selected</a:t>
            </a:r>
          </a:p>
          <a:p>
            <a:pPr lvl="2"/>
            <a:r>
              <a:rPr lang="en-GB" sz="1800" dirty="0"/>
              <a:t>transistor turns on</a:t>
            </a:r>
          </a:p>
          <a:p>
            <a:pPr lvl="1"/>
            <a:r>
              <a:rPr lang="en-GB" sz="2000" dirty="0"/>
              <a:t>Charge from capacitor fed via bit line to sense amplifier</a:t>
            </a:r>
          </a:p>
          <a:p>
            <a:pPr lvl="2"/>
            <a:r>
              <a:rPr lang="en-GB" sz="1800" dirty="0"/>
              <a:t>Compares with reference value to determine 0 or 1</a:t>
            </a:r>
          </a:p>
          <a:p>
            <a:pPr lvl="1"/>
            <a:r>
              <a:rPr lang="en-GB" sz="2000" dirty="0"/>
              <a:t>Capacitor charge must be restored</a:t>
            </a:r>
          </a:p>
        </p:txBody>
      </p:sp>
      <p:pic>
        <p:nvPicPr>
          <p:cNvPr id="5" name="Picture 5"/>
          <p:cNvPicPr>
            <a:picLocks noChangeAspect="1" noChangeArrowheads="1"/>
          </p:cNvPicPr>
          <p:nvPr/>
        </p:nvPicPr>
        <p:blipFill>
          <a:blip r:embed="rId2"/>
          <a:srcRect t="9607" r="67038" b="33951"/>
          <a:stretch>
            <a:fillRect/>
          </a:stretch>
        </p:blipFill>
        <p:spPr bwMode="auto">
          <a:xfrm>
            <a:off x="5943600" y="1676400"/>
            <a:ext cx="2656046" cy="2971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Static RAM</a:t>
            </a:r>
          </a:p>
        </p:txBody>
      </p:sp>
      <p:sp>
        <p:nvSpPr>
          <p:cNvPr id="22531" name="Rectangle 3"/>
          <p:cNvSpPr>
            <a:spLocks noGrp="1" noChangeArrowheads="1"/>
          </p:cNvSpPr>
          <p:nvPr>
            <p:ph type="body" idx="1"/>
          </p:nvPr>
        </p:nvSpPr>
        <p:spPr/>
        <p:txBody>
          <a:bodyPr>
            <a:normAutofit fontScale="85000" lnSpcReduction="20000"/>
          </a:bodyPr>
          <a:lstStyle/>
          <a:p>
            <a:r>
              <a:rPr lang="en-GB" dirty="0"/>
              <a:t>Bits stored as on/off switches</a:t>
            </a:r>
          </a:p>
          <a:p>
            <a:r>
              <a:rPr lang="en-GB" dirty="0"/>
              <a:t>No charges to leak</a:t>
            </a:r>
          </a:p>
          <a:p>
            <a:r>
              <a:rPr lang="en-GB" dirty="0"/>
              <a:t>No refreshing needed when powered</a:t>
            </a:r>
          </a:p>
          <a:p>
            <a:r>
              <a:rPr lang="en-GB" dirty="0"/>
              <a:t>More complex construction</a:t>
            </a:r>
          </a:p>
          <a:p>
            <a:r>
              <a:rPr lang="en-GB" dirty="0"/>
              <a:t>Larger per bit</a:t>
            </a:r>
          </a:p>
          <a:p>
            <a:r>
              <a:rPr lang="en-GB" dirty="0"/>
              <a:t>More expensive</a:t>
            </a:r>
          </a:p>
          <a:p>
            <a:r>
              <a:rPr lang="en-GB" dirty="0"/>
              <a:t>Does not need refresh circuits</a:t>
            </a:r>
          </a:p>
          <a:p>
            <a:r>
              <a:rPr lang="en-GB" dirty="0"/>
              <a:t>Faster</a:t>
            </a:r>
          </a:p>
          <a:p>
            <a:r>
              <a:rPr lang="en-GB" dirty="0"/>
              <a:t>Cache</a:t>
            </a:r>
          </a:p>
          <a:p>
            <a:r>
              <a:rPr lang="en-GB" b="1" dirty="0">
                <a:solidFill>
                  <a:srgbClr val="FF0000"/>
                </a:solidFill>
              </a:rPr>
              <a:t>Digital</a:t>
            </a:r>
          </a:p>
          <a:p>
            <a:pPr lvl="1"/>
            <a:r>
              <a:rPr lang="en-GB" dirty="0"/>
              <a:t>Uses flip-flops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GB"/>
              <a:t>Stating RAM Structure</a:t>
            </a:r>
          </a:p>
        </p:txBody>
      </p:sp>
      <p:pic>
        <p:nvPicPr>
          <p:cNvPr id="156678" name="Picture 6"/>
          <p:cNvPicPr>
            <a:picLocks noChangeAspect="1" noChangeArrowheads="1"/>
          </p:cNvPicPr>
          <p:nvPr/>
        </p:nvPicPr>
        <p:blipFill>
          <a:blip r:embed="rId2"/>
          <a:srcRect l="48659" b="23567"/>
          <a:stretch>
            <a:fillRect/>
          </a:stretch>
        </p:blipFill>
        <p:spPr bwMode="auto">
          <a:xfrm>
            <a:off x="1981200" y="1550988"/>
            <a:ext cx="4984750" cy="48498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GB" dirty="0"/>
              <a:t>SRAM </a:t>
            </a:r>
            <a:r>
              <a:rPr lang="en-GB" dirty="0" err="1" smtClean="0"/>
              <a:t>vs</a:t>
            </a:r>
            <a:r>
              <a:rPr lang="en-GB" dirty="0" smtClean="0"/>
              <a:t> </a:t>
            </a:r>
            <a:r>
              <a:rPr lang="en-GB" dirty="0"/>
              <a:t>DRAM</a:t>
            </a:r>
          </a:p>
        </p:txBody>
      </p:sp>
      <p:sp>
        <p:nvSpPr>
          <p:cNvPr id="158723" name="Rectangle 3"/>
          <p:cNvSpPr>
            <a:spLocks noGrp="1" noChangeArrowheads="1"/>
          </p:cNvSpPr>
          <p:nvPr>
            <p:ph type="body" idx="1"/>
          </p:nvPr>
        </p:nvSpPr>
        <p:spPr/>
        <p:txBody>
          <a:bodyPr>
            <a:normAutofit fontScale="85000" lnSpcReduction="20000"/>
          </a:bodyPr>
          <a:lstStyle/>
          <a:p>
            <a:r>
              <a:rPr lang="en-GB"/>
              <a:t>Both volatile</a:t>
            </a:r>
          </a:p>
          <a:p>
            <a:pPr lvl="1"/>
            <a:r>
              <a:rPr lang="en-GB"/>
              <a:t>Power needed to preserve data</a:t>
            </a:r>
          </a:p>
          <a:p>
            <a:r>
              <a:rPr lang="en-GB"/>
              <a:t>Dynamic cell </a:t>
            </a:r>
          </a:p>
          <a:p>
            <a:pPr lvl="1"/>
            <a:r>
              <a:rPr lang="en-GB"/>
              <a:t>Simpler to build, smaller</a:t>
            </a:r>
          </a:p>
          <a:p>
            <a:pPr lvl="1"/>
            <a:r>
              <a:rPr lang="en-GB"/>
              <a:t>More dense</a:t>
            </a:r>
          </a:p>
          <a:p>
            <a:pPr lvl="1"/>
            <a:r>
              <a:rPr lang="en-GB"/>
              <a:t>Less expensive</a:t>
            </a:r>
          </a:p>
          <a:p>
            <a:pPr lvl="1"/>
            <a:r>
              <a:rPr lang="en-GB"/>
              <a:t>Needs refresh</a:t>
            </a:r>
          </a:p>
          <a:p>
            <a:pPr lvl="1"/>
            <a:r>
              <a:rPr lang="en-GB"/>
              <a:t>Larger memory units</a:t>
            </a:r>
          </a:p>
          <a:p>
            <a:r>
              <a:rPr lang="en-GB"/>
              <a:t>Static</a:t>
            </a:r>
          </a:p>
          <a:p>
            <a:pPr lvl="1"/>
            <a:r>
              <a:rPr lang="en-GB"/>
              <a:t>Faster</a:t>
            </a:r>
          </a:p>
          <a:p>
            <a:pPr lvl="1"/>
            <a:r>
              <a:rPr lang="en-GB"/>
              <a:t>Cache</a:t>
            </a:r>
          </a:p>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533400"/>
            <a:ext cx="9144000" cy="6096000"/>
          </a:xfrm>
        </p:spPr>
        <p:txBody>
          <a:bodyPr>
            <a:normAutofit/>
          </a:bodyPr>
          <a:lstStyle/>
          <a:p>
            <a:endParaRPr lang="en-US" dirty="0" smtClean="0"/>
          </a:p>
          <a:p>
            <a:endParaRPr lang="en-US" dirty="0" smtClean="0"/>
          </a:p>
        </p:txBody>
      </p:sp>
      <p:sp>
        <p:nvSpPr>
          <p:cNvPr id="7" name="Oval 6"/>
          <p:cNvSpPr/>
          <p:nvPr/>
        </p:nvSpPr>
        <p:spPr>
          <a:xfrm>
            <a:off x="0" y="2057400"/>
            <a:ext cx="9144000" cy="2286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6000" b="1" dirty="0" smtClean="0"/>
              <a:t>ROM</a:t>
            </a:r>
            <a:endParaRPr lang="en-US" sz="6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Read Only Memory (ROM)</a:t>
            </a:r>
          </a:p>
        </p:txBody>
      </p:sp>
      <p:sp>
        <p:nvSpPr>
          <p:cNvPr id="67587" name="Rectangle 3"/>
          <p:cNvSpPr>
            <a:spLocks noGrp="1" noChangeArrowheads="1"/>
          </p:cNvSpPr>
          <p:nvPr>
            <p:ph type="body" idx="1"/>
          </p:nvPr>
        </p:nvSpPr>
        <p:spPr/>
        <p:txBody>
          <a:bodyPr/>
          <a:lstStyle/>
          <a:p>
            <a:r>
              <a:rPr lang="en-US" dirty="0"/>
              <a:t>Permanent storage</a:t>
            </a:r>
          </a:p>
          <a:p>
            <a:pPr lvl="1"/>
            <a:r>
              <a:rPr lang="en-US" dirty="0"/>
              <a:t>Nonvolatile</a:t>
            </a:r>
          </a:p>
          <a:p>
            <a:r>
              <a:rPr lang="en-US" dirty="0" smtClean="0"/>
              <a:t>Microprogramming</a:t>
            </a:r>
            <a:endParaRPr lang="en-US" dirty="0"/>
          </a:p>
          <a:p>
            <a:r>
              <a:rPr lang="en-US" dirty="0"/>
              <a:t>Library subroutines</a:t>
            </a:r>
          </a:p>
          <a:p>
            <a:r>
              <a:rPr lang="en-US" dirty="0"/>
              <a:t>Systems programs (BIOS)</a:t>
            </a:r>
          </a:p>
          <a:p>
            <a:r>
              <a:rPr lang="en-US" dirty="0"/>
              <a:t>Function tables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dirty="0"/>
              <a:t>Non-volatile</a:t>
            </a:r>
            <a:r>
              <a:rPr lang="en-US" sz="1600" b="1" dirty="0"/>
              <a:t/>
            </a:r>
            <a:br>
              <a:rPr lang="en-US" sz="1600" b="1" dirty="0"/>
            </a:br>
            <a:endParaRPr lang="en-US" sz="3000" dirty="0"/>
          </a:p>
        </p:txBody>
      </p:sp>
      <p:sp>
        <p:nvSpPr>
          <p:cNvPr id="56323" name="Rectangle 3"/>
          <p:cNvSpPr>
            <a:spLocks noGrp="1" noChangeArrowheads="1"/>
          </p:cNvSpPr>
          <p:nvPr>
            <p:ph type="body" idx="1"/>
          </p:nvPr>
        </p:nvSpPr>
        <p:spPr>
          <a:xfrm>
            <a:off x="609600" y="1371600"/>
            <a:ext cx="7162800" cy="4373563"/>
          </a:xfrm>
        </p:spPr>
        <p:txBody>
          <a:bodyPr/>
          <a:lstStyle/>
          <a:p>
            <a:pPr>
              <a:lnSpc>
                <a:spcPct val="80000"/>
              </a:lnSpc>
            </a:pPr>
            <a:endParaRPr lang="en-US" sz="1600" b="1" dirty="0" smtClean="0"/>
          </a:p>
          <a:p>
            <a:pPr>
              <a:lnSpc>
                <a:spcPct val="80000"/>
              </a:lnSpc>
            </a:pPr>
            <a:r>
              <a:rPr lang="en-US" sz="2800" b="1" dirty="0" smtClean="0"/>
              <a:t>Electrically </a:t>
            </a:r>
            <a:r>
              <a:rPr lang="en-US" sz="2800" b="1" dirty="0"/>
              <a:t>Addressed </a:t>
            </a:r>
          </a:p>
          <a:p>
            <a:pPr lvl="2">
              <a:lnSpc>
                <a:spcPct val="80000"/>
              </a:lnSpc>
            </a:pPr>
            <a:r>
              <a:rPr lang="en-US" sz="2800" b="1" dirty="0"/>
              <a:t>ROM </a:t>
            </a:r>
          </a:p>
          <a:p>
            <a:pPr lvl="3">
              <a:lnSpc>
                <a:spcPct val="80000"/>
              </a:lnSpc>
            </a:pPr>
            <a:r>
              <a:rPr lang="en-US" sz="2800" b="1" dirty="0"/>
              <a:t>PROM </a:t>
            </a:r>
          </a:p>
          <a:p>
            <a:pPr lvl="3">
              <a:lnSpc>
                <a:spcPct val="80000"/>
              </a:lnSpc>
            </a:pPr>
            <a:r>
              <a:rPr lang="en-US" sz="2800" b="1" dirty="0"/>
              <a:t>EAROM </a:t>
            </a:r>
          </a:p>
          <a:p>
            <a:pPr lvl="3">
              <a:lnSpc>
                <a:spcPct val="80000"/>
              </a:lnSpc>
            </a:pPr>
            <a:r>
              <a:rPr lang="en-US" sz="2800" b="1" dirty="0"/>
              <a:t>EPROM </a:t>
            </a:r>
          </a:p>
          <a:p>
            <a:pPr lvl="3">
              <a:lnSpc>
                <a:spcPct val="80000"/>
              </a:lnSpc>
            </a:pPr>
            <a:r>
              <a:rPr lang="en-US" sz="2800" b="1" dirty="0"/>
              <a:t>EEPROM </a:t>
            </a:r>
            <a:endParaRPr lang="en-US" sz="2800" b="1" dirty="0" smtClean="0"/>
          </a:p>
          <a:p>
            <a:pPr lvl="3">
              <a:lnSpc>
                <a:spcPct val="80000"/>
              </a:lnSpc>
            </a:pPr>
            <a:r>
              <a:rPr lang="en-US" sz="2800" b="1" dirty="0" smtClean="0"/>
              <a:t>Flash memory</a:t>
            </a:r>
            <a:endParaRPr lang="en-US" sz="2800" b="1" dirty="0"/>
          </a:p>
          <a:p>
            <a:pPr lvl="2">
              <a:lnSpc>
                <a:spcPct val="80000"/>
              </a:lnSpc>
            </a:pPr>
            <a:endParaRPr lang="en-US" sz="2800" dirty="0">
              <a:solidFill>
                <a:schemeClr val="bg2"/>
              </a:solidFill>
            </a:endParaRPr>
          </a:p>
          <a:p>
            <a:pPr lvl="2">
              <a:lnSpc>
                <a:spcPct val="80000"/>
              </a:lnSpc>
              <a:buFontTx/>
              <a:buNone/>
            </a:pPr>
            <a:endParaRPr lang="en-US" sz="2800" dirty="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en-US" sz="3600" b="1"/>
              <a:t>ROM</a:t>
            </a:r>
            <a:r>
              <a:rPr lang="en-US" sz="4800"/>
              <a:t/>
            </a:r>
            <a:br>
              <a:rPr lang="en-US" sz="4800"/>
            </a:br>
            <a:r>
              <a:rPr lang="en-US" sz="1600" i="1" u="sng"/>
              <a:t>Read-only memory</a:t>
            </a:r>
            <a:r>
              <a:rPr lang="en-US" sz="1600" u="sng"/>
              <a:t> </a:t>
            </a:r>
          </a:p>
        </p:txBody>
      </p:sp>
      <p:sp>
        <p:nvSpPr>
          <p:cNvPr id="29699" name="Rectangle 3"/>
          <p:cNvSpPr>
            <a:spLocks noGrp="1" noChangeArrowheads="1"/>
          </p:cNvSpPr>
          <p:nvPr>
            <p:ph type="body" idx="1"/>
          </p:nvPr>
        </p:nvSpPr>
        <p:spPr>
          <a:xfrm>
            <a:off x="4495800" y="609600"/>
            <a:ext cx="4343400" cy="5715000"/>
          </a:xfrm>
        </p:spPr>
        <p:txBody>
          <a:bodyPr>
            <a:normAutofit fontScale="92500" lnSpcReduction="10000"/>
          </a:bodyPr>
          <a:lstStyle/>
          <a:p>
            <a:pPr>
              <a:lnSpc>
                <a:spcPct val="90000"/>
              </a:lnSpc>
            </a:pPr>
            <a:endParaRPr lang="en-US" sz="1600" dirty="0" smtClean="0"/>
          </a:p>
          <a:p>
            <a:pPr>
              <a:lnSpc>
                <a:spcPct val="90000"/>
              </a:lnSpc>
            </a:pPr>
            <a:r>
              <a:rPr lang="en-US" sz="2400" b="1" dirty="0" smtClean="0"/>
              <a:t>Stored-program </a:t>
            </a:r>
            <a:r>
              <a:rPr lang="en-US" sz="2400" b="1" dirty="0"/>
              <a:t>computer requires some form of non-volatile storage to store the initial program that runs when the computer is powered on or otherwise begins execution (a process known as bootstrapping, often abbreviated to "booting" or "booting up") </a:t>
            </a:r>
          </a:p>
          <a:p>
            <a:pPr>
              <a:lnSpc>
                <a:spcPct val="90000"/>
              </a:lnSpc>
            </a:pPr>
            <a:endParaRPr lang="en-US" sz="2400" b="1" dirty="0"/>
          </a:p>
          <a:p>
            <a:pPr>
              <a:lnSpc>
                <a:spcPct val="90000"/>
              </a:lnSpc>
            </a:pPr>
            <a:r>
              <a:rPr lang="en-US" sz="2400" b="1" dirty="0">
                <a:solidFill>
                  <a:srgbClr val="FF0000"/>
                </a:solidFill>
              </a:rPr>
              <a:t>Read-only memory (ROM), </a:t>
            </a:r>
            <a:r>
              <a:rPr lang="en-US" sz="2400" b="1" dirty="0"/>
              <a:t>also known as </a:t>
            </a:r>
            <a:r>
              <a:rPr lang="en-US" sz="2400" b="1" dirty="0">
                <a:solidFill>
                  <a:srgbClr val="FF0000"/>
                </a:solidFill>
              </a:rPr>
              <a:t>firmware</a:t>
            </a:r>
            <a:r>
              <a:rPr lang="en-US" sz="2400" b="1" dirty="0"/>
              <a:t>, is an integrated circuit programmed with specific data when it is manufactured. ROM chips are used not only in computers, but in most other electronic items as well. </a:t>
            </a:r>
          </a:p>
          <a:p>
            <a:pPr>
              <a:lnSpc>
                <a:spcPct val="90000"/>
              </a:lnSpc>
            </a:pPr>
            <a:endParaRPr lang="en-US" sz="2000" b="1" dirty="0"/>
          </a:p>
        </p:txBody>
      </p:sp>
      <p:pic>
        <p:nvPicPr>
          <p:cNvPr id="29700" name="Picture 4"/>
          <p:cNvPicPr>
            <a:picLocks noChangeAspect="1" noChangeArrowheads="1"/>
          </p:cNvPicPr>
          <p:nvPr/>
        </p:nvPicPr>
        <p:blipFill>
          <a:blip r:embed="rId2"/>
          <a:srcRect/>
          <a:stretch>
            <a:fillRect/>
          </a:stretch>
        </p:blipFill>
        <p:spPr bwMode="auto">
          <a:xfrm>
            <a:off x="609600" y="2057400"/>
            <a:ext cx="3733800" cy="3048000"/>
          </a:xfrm>
          <a:prstGeom prst="rect">
            <a:avLst/>
          </a:prstGeom>
          <a:noFill/>
          <a:ln w="9525" algn="ctr">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0"/>
            <a:ext cx="8229600" cy="762000"/>
          </a:xfrm>
        </p:spPr>
        <p:txBody>
          <a:bodyPr>
            <a:normAutofit fontScale="90000"/>
          </a:bodyPr>
          <a:lstStyle/>
          <a:p>
            <a:pPr algn="l"/>
            <a:r>
              <a:rPr lang="en-US" sz="3200" b="1" dirty="0"/>
              <a:t>PROM</a:t>
            </a:r>
            <a:br>
              <a:rPr lang="en-US" sz="3200" b="1" dirty="0"/>
            </a:br>
            <a:r>
              <a:rPr lang="en-US" sz="1600" u="sng" dirty="0"/>
              <a:t>Programmable Read Only Memory</a:t>
            </a:r>
          </a:p>
        </p:txBody>
      </p:sp>
      <p:sp>
        <p:nvSpPr>
          <p:cNvPr id="30723" name="Rectangle 3"/>
          <p:cNvSpPr>
            <a:spLocks noGrp="1" noChangeArrowheads="1"/>
          </p:cNvSpPr>
          <p:nvPr>
            <p:ph type="body" idx="1"/>
          </p:nvPr>
        </p:nvSpPr>
        <p:spPr>
          <a:xfrm>
            <a:off x="152400" y="914400"/>
            <a:ext cx="8763000" cy="3124200"/>
          </a:xfrm>
        </p:spPr>
        <p:txBody>
          <a:bodyPr>
            <a:normAutofit fontScale="92500" lnSpcReduction="10000"/>
          </a:bodyPr>
          <a:lstStyle/>
          <a:p>
            <a:pPr>
              <a:lnSpc>
                <a:spcPct val="80000"/>
              </a:lnSpc>
            </a:pPr>
            <a:r>
              <a:rPr lang="en-US" sz="2400" b="1" dirty="0"/>
              <a:t>Programmable read-only memory</a:t>
            </a:r>
            <a:r>
              <a:rPr lang="en-US" sz="2400" dirty="0"/>
              <a:t> (</a:t>
            </a:r>
            <a:r>
              <a:rPr lang="en-US" sz="2400" b="1" dirty="0"/>
              <a:t>PROM</a:t>
            </a:r>
            <a:r>
              <a:rPr lang="en-US" sz="2400" dirty="0"/>
              <a:t>) or </a:t>
            </a:r>
            <a:r>
              <a:rPr lang="en-US" sz="2400" b="1" dirty="0"/>
              <a:t>field programmable read-only memory</a:t>
            </a:r>
            <a:r>
              <a:rPr lang="en-US" sz="2400" dirty="0"/>
              <a:t> (</a:t>
            </a:r>
            <a:r>
              <a:rPr lang="en-US" sz="2400" b="1" dirty="0"/>
              <a:t>FPROM</a:t>
            </a:r>
            <a:r>
              <a:rPr lang="en-US" sz="2400" dirty="0"/>
              <a:t>) is a form of digital memory where the setting of each bit is locked by a fuse or </a:t>
            </a:r>
            <a:r>
              <a:rPr lang="en-US" sz="2400" dirty="0" err="1"/>
              <a:t>antifuse</a:t>
            </a:r>
            <a:r>
              <a:rPr lang="en-US" sz="2400" dirty="0"/>
              <a:t>. Such PROMs are used to store programs permanently. </a:t>
            </a:r>
            <a:r>
              <a:rPr lang="en-US" sz="2400" b="1" dirty="0">
                <a:solidFill>
                  <a:srgbClr val="FF0000"/>
                </a:solidFill>
              </a:rPr>
              <a:t>The key difference from a strict ROM is that the programming is applied after the device is constructed. </a:t>
            </a:r>
          </a:p>
          <a:p>
            <a:pPr>
              <a:lnSpc>
                <a:spcPct val="80000"/>
              </a:lnSpc>
            </a:pPr>
            <a:endParaRPr lang="en-US" sz="1600" dirty="0"/>
          </a:p>
          <a:p>
            <a:pPr>
              <a:lnSpc>
                <a:spcPct val="80000"/>
              </a:lnSpc>
            </a:pPr>
            <a:r>
              <a:rPr lang="en-US" sz="2600" dirty="0"/>
              <a:t>Creating ROM chips totally from scratch is time-consuming and very expensive in small quantities. For this reason, mainly, developers created a type of ROM known as </a:t>
            </a:r>
            <a:r>
              <a:rPr lang="en-US" sz="2600" b="1" dirty="0"/>
              <a:t>programmable read-only memory</a:t>
            </a:r>
            <a:r>
              <a:rPr lang="en-US" sz="2600" dirty="0"/>
              <a:t> (PROM). Blank PROM chips can be bought inexpensively and coded by anyone with a special tool called a </a:t>
            </a:r>
            <a:r>
              <a:rPr lang="en-US" sz="2600" b="1" dirty="0"/>
              <a:t>programmer</a:t>
            </a:r>
            <a:r>
              <a:rPr lang="en-US" sz="2600" dirty="0"/>
              <a:t>. </a:t>
            </a:r>
          </a:p>
        </p:txBody>
      </p:sp>
      <p:pic>
        <p:nvPicPr>
          <p:cNvPr id="30724" name="Picture 4"/>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5867400" y="4648200"/>
            <a:ext cx="3072970" cy="1882775"/>
          </a:xfrm>
          <a:prstGeom prst="rect">
            <a:avLst/>
          </a:prstGeom>
          <a:noFill/>
          <a:ln w="9525" algn="ctr">
            <a:noFill/>
            <a:prstDash val="dash"/>
            <a:miter lim="800000"/>
            <a:headEnd/>
            <a:tailEnd/>
          </a:ln>
          <a:effectLst/>
        </p:spPr>
      </p:pic>
      <p:sp>
        <p:nvSpPr>
          <p:cNvPr id="30725" name="Rectangle 5"/>
          <p:cNvSpPr>
            <a:spLocks noChangeArrowheads="1"/>
          </p:cNvSpPr>
          <p:nvPr/>
        </p:nvSpPr>
        <p:spPr bwMode="auto">
          <a:xfrm>
            <a:off x="457200" y="4495800"/>
            <a:ext cx="5638800" cy="1447800"/>
          </a:xfrm>
          <a:prstGeom prst="rect">
            <a:avLst/>
          </a:prstGeom>
          <a:noFill/>
          <a:ln w="9525">
            <a:noFill/>
            <a:miter lim="800000"/>
            <a:headEnd/>
            <a:tailEnd/>
          </a:ln>
          <a:effectLst/>
        </p:spPr>
        <p:txBody>
          <a:bodyPr/>
          <a:lstStyle/>
          <a:p>
            <a:pPr marL="342900" indent="-342900">
              <a:lnSpc>
                <a:spcPct val="80000"/>
              </a:lnSpc>
              <a:spcBef>
                <a:spcPct val="20000"/>
              </a:spcBef>
              <a:buFontTx/>
              <a:buChar char="•"/>
            </a:pPr>
            <a:r>
              <a:rPr lang="en-US" sz="2000" b="1" dirty="0"/>
              <a:t>Advantages </a:t>
            </a:r>
          </a:p>
          <a:p>
            <a:pPr marL="1143000" lvl="2" indent="-228600">
              <a:lnSpc>
                <a:spcPct val="80000"/>
              </a:lnSpc>
              <a:spcBef>
                <a:spcPct val="20000"/>
              </a:spcBef>
              <a:buFontTx/>
              <a:buChar char="•"/>
            </a:pPr>
            <a:r>
              <a:rPr lang="en-US" sz="2000" dirty="0"/>
              <a:t>Reliability </a:t>
            </a:r>
          </a:p>
          <a:p>
            <a:pPr marL="1143000" lvl="2" indent="-228600">
              <a:lnSpc>
                <a:spcPct val="80000"/>
              </a:lnSpc>
              <a:spcBef>
                <a:spcPct val="20000"/>
              </a:spcBef>
              <a:buFontTx/>
              <a:buChar char="•"/>
            </a:pPr>
            <a:r>
              <a:rPr lang="en-US" sz="2000" dirty="0"/>
              <a:t>Stores data permanently </a:t>
            </a:r>
          </a:p>
          <a:p>
            <a:pPr marL="1143000" lvl="2" indent="-228600">
              <a:lnSpc>
                <a:spcPct val="80000"/>
              </a:lnSpc>
              <a:spcBef>
                <a:spcPct val="20000"/>
              </a:spcBef>
              <a:buFontTx/>
              <a:buChar char="•"/>
            </a:pPr>
            <a:r>
              <a:rPr lang="en-US" sz="2000" dirty="0"/>
              <a:t>Moderate price </a:t>
            </a:r>
          </a:p>
          <a:p>
            <a:pPr marL="1143000" lvl="2" indent="-228600">
              <a:lnSpc>
                <a:spcPct val="80000"/>
              </a:lnSpc>
              <a:spcBef>
                <a:spcPct val="20000"/>
              </a:spcBef>
              <a:buFontTx/>
              <a:buChar char="•"/>
            </a:pPr>
            <a:r>
              <a:rPr lang="en-US" sz="2000" dirty="0"/>
              <a:t>Built using integrated circuits, rather than discrete components. </a:t>
            </a:r>
          </a:p>
          <a:p>
            <a:pPr marL="1143000" lvl="2" indent="-228600">
              <a:lnSpc>
                <a:spcPct val="80000"/>
              </a:lnSpc>
              <a:spcBef>
                <a:spcPct val="20000"/>
              </a:spcBef>
              <a:buFontTx/>
              <a:buChar char="•"/>
            </a:pPr>
            <a:r>
              <a:rPr lang="en-US" sz="2000" dirty="0"/>
              <a:t>Fast: speed is between 35ns and 60ns. </a:t>
            </a:r>
          </a:p>
          <a:p>
            <a:pPr marL="342900" indent="-342900">
              <a:lnSpc>
                <a:spcPct val="80000"/>
              </a:lnSpc>
              <a:spcBef>
                <a:spcPct val="20000"/>
              </a:spcBef>
              <a:buFontTx/>
              <a:buChar char="•"/>
            </a:pP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533400"/>
            <a:ext cx="9144000" cy="6324600"/>
          </a:xfrm>
          <a:noFill/>
          <a:ln/>
        </p:spPr>
        <p:txBody>
          <a:bodyPr>
            <a:noAutofit/>
          </a:bodyPr>
          <a:lstStyle/>
          <a:p>
            <a:pPr>
              <a:lnSpc>
                <a:spcPct val="80000"/>
              </a:lnSpc>
            </a:pPr>
            <a:r>
              <a:rPr lang="en-US" sz="2400" b="1" dirty="0" smtClean="0"/>
              <a:t>You </a:t>
            </a:r>
            <a:r>
              <a:rPr lang="en-US" sz="2400" b="1" dirty="0"/>
              <a:t>turn the computer on. </a:t>
            </a:r>
          </a:p>
          <a:p>
            <a:pPr>
              <a:lnSpc>
                <a:spcPct val="80000"/>
              </a:lnSpc>
            </a:pPr>
            <a:endParaRPr lang="en-US" sz="2400" b="1" dirty="0"/>
          </a:p>
          <a:p>
            <a:pPr>
              <a:lnSpc>
                <a:spcPct val="80000"/>
              </a:lnSpc>
            </a:pPr>
            <a:r>
              <a:rPr lang="en-US" sz="2400" b="1" dirty="0"/>
              <a:t>The computer loads data from </a:t>
            </a:r>
            <a:r>
              <a:rPr lang="en-US" sz="2400" b="1" dirty="0">
                <a:solidFill>
                  <a:srgbClr val="FF0000"/>
                </a:solidFill>
              </a:rPr>
              <a:t>read-only memory (ROM) </a:t>
            </a:r>
            <a:r>
              <a:rPr lang="en-US" sz="2400" b="1" dirty="0"/>
              <a:t>and performs a power-on self-test (POST) to make sure all the major components are functioning properly. As part of this test, the memory controller checks all of the memory addresses with a quick read/write operation to ensure that there are no errors in the memory chips. </a:t>
            </a:r>
          </a:p>
          <a:p>
            <a:pPr>
              <a:lnSpc>
                <a:spcPct val="80000"/>
              </a:lnSpc>
            </a:pPr>
            <a:endParaRPr lang="en-US" sz="2400" b="1" dirty="0"/>
          </a:p>
          <a:p>
            <a:pPr>
              <a:lnSpc>
                <a:spcPct val="80000"/>
              </a:lnSpc>
            </a:pPr>
            <a:r>
              <a:rPr lang="en-US" sz="2400" b="1" dirty="0"/>
              <a:t>The computer loads the basic input/output system (BIOS) from ROM. The BIOS provides the most basic information about storage devices, boot sequence, security, Plug and Play (auto device recognition) capability and a few other items. </a:t>
            </a:r>
          </a:p>
          <a:p>
            <a:pPr>
              <a:lnSpc>
                <a:spcPct val="80000"/>
              </a:lnSpc>
            </a:pPr>
            <a:endParaRPr lang="en-US" sz="2400" b="1" dirty="0"/>
          </a:p>
          <a:p>
            <a:pPr>
              <a:lnSpc>
                <a:spcPct val="80000"/>
              </a:lnSpc>
            </a:pPr>
            <a:r>
              <a:rPr lang="en-US" sz="2400" b="1" dirty="0"/>
              <a:t>The computer loads the operating system (OS) from the </a:t>
            </a:r>
            <a:r>
              <a:rPr lang="en-US" sz="2400" b="1" dirty="0">
                <a:solidFill>
                  <a:srgbClr val="FF0000"/>
                </a:solidFill>
              </a:rPr>
              <a:t>hard drive</a:t>
            </a:r>
            <a:r>
              <a:rPr lang="en-US" sz="2400" b="1" dirty="0"/>
              <a:t> into the system's </a:t>
            </a:r>
            <a:r>
              <a:rPr lang="en-US" sz="2400" b="1" dirty="0">
                <a:solidFill>
                  <a:srgbClr val="FF0000"/>
                </a:solidFill>
              </a:rPr>
              <a:t>RAM</a:t>
            </a:r>
            <a:r>
              <a:rPr lang="en-US" sz="2400" b="1" dirty="0"/>
              <a:t>. Generally, the critical parts of the operating system are maintained in RAM as long as the computer is on. This allows the CPU to have immediate access to the operating system, which enhances the performance and functionality of the overall system. </a:t>
            </a:r>
          </a:p>
          <a:p>
            <a:pPr>
              <a:lnSpc>
                <a:spcPct val="80000"/>
              </a:lnSpc>
            </a:pPr>
            <a:endParaRPr lang="en-US" sz="2000" b="1" dirty="0"/>
          </a:p>
        </p:txBody>
      </p:sp>
      <p:sp>
        <p:nvSpPr>
          <p:cNvPr id="7172" name="Rectangle 4"/>
          <p:cNvSpPr>
            <a:spLocks noChangeArrowheads="1"/>
          </p:cNvSpPr>
          <p:nvPr/>
        </p:nvSpPr>
        <p:spPr bwMode="auto">
          <a:xfrm>
            <a:off x="0" y="0"/>
            <a:ext cx="9144000" cy="639762"/>
          </a:xfrm>
          <a:prstGeom prst="rect">
            <a:avLst/>
          </a:prstGeom>
          <a:noFill/>
          <a:ln w="9525">
            <a:noFill/>
            <a:miter lim="800000"/>
            <a:headEnd/>
            <a:tailEnd/>
          </a:ln>
          <a:effectLst/>
        </p:spPr>
        <p:txBody>
          <a:bodyPr anchor="ctr"/>
          <a:lstStyle/>
          <a:p>
            <a:pPr algn="ctr"/>
            <a:r>
              <a:rPr lang="en-US" sz="3200" b="1" dirty="0">
                <a:solidFill>
                  <a:schemeClr val="tx2"/>
                </a:solidFill>
              </a:rPr>
              <a:t> Role of Memory </a:t>
            </a:r>
            <a:r>
              <a:rPr lang="en-US" sz="3200" b="1" dirty="0" smtClean="0">
                <a:solidFill>
                  <a:schemeClr val="tx2"/>
                </a:solidFill>
              </a:rPr>
              <a:t>: Boot-up Example</a:t>
            </a:r>
            <a:endParaRPr lang="en-US" sz="3200" b="1" dirty="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8229600" cy="914400"/>
          </a:xfrm>
        </p:spPr>
        <p:txBody>
          <a:bodyPr/>
          <a:lstStyle/>
          <a:p>
            <a:pPr algn="l"/>
            <a:r>
              <a:rPr lang="en-US" sz="3600" b="1" dirty="0"/>
              <a:t>EPROM</a:t>
            </a:r>
            <a:br>
              <a:rPr lang="en-US" sz="3600" b="1" dirty="0"/>
            </a:br>
            <a:r>
              <a:rPr lang="en-US" sz="1600" u="sng" dirty="0"/>
              <a:t>Erasable Programmable Read Only Memory</a:t>
            </a:r>
          </a:p>
        </p:txBody>
      </p:sp>
      <p:sp>
        <p:nvSpPr>
          <p:cNvPr id="32771" name="Rectangle 3"/>
          <p:cNvSpPr>
            <a:spLocks noGrp="1" noChangeArrowheads="1"/>
          </p:cNvSpPr>
          <p:nvPr>
            <p:ph type="body" idx="1"/>
          </p:nvPr>
        </p:nvSpPr>
        <p:spPr>
          <a:xfrm>
            <a:off x="0" y="990600"/>
            <a:ext cx="9144000" cy="5867400"/>
          </a:xfrm>
        </p:spPr>
        <p:txBody>
          <a:bodyPr>
            <a:noAutofit/>
          </a:bodyPr>
          <a:lstStyle/>
          <a:p>
            <a:pPr>
              <a:lnSpc>
                <a:spcPct val="80000"/>
              </a:lnSpc>
              <a:spcBef>
                <a:spcPct val="100000"/>
              </a:spcBef>
            </a:pPr>
            <a:r>
              <a:rPr lang="en-US" sz="2600" dirty="0"/>
              <a:t>It is an array of floating-gate transistors individually programmed by an electronic device that supplies higher voltages than those normally used in electronic circuits. Once programmed, an EPROM can be erased only by exposing it to strong ultraviolet light. </a:t>
            </a:r>
          </a:p>
          <a:p>
            <a:pPr>
              <a:lnSpc>
                <a:spcPct val="80000"/>
              </a:lnSpc>
              <a:spcBef>
                <a:spcPct val="100000"/>
              </a:spcBef>
            </a:pPr>
            <a:r>
              <a:rPr lang="en-US" sz="2600" b="1" dirty="0" smtClean="0"/>
              <a:t>Erasable </a:t>
            </a:r>
            <a:r>
              <a:rPr lang="en-US" sz="2600" b="1" dirty="0"/>
              <a:t>programmable read-only memory</a:t>
            </a:r>
            <a:r>
              <a:rPr lang="en-US" sz="2600" dirty="0"/>
              <a:t> (EPROM) addresses this issue. EPROM chips can be rewritten many times. Erasing an EPROM requires a special tool that emits a certain frequency of </a:t>
            </a:r>
            <a:r>
              <a:rPr lang="en-US" sz="2600" b="1" dirty="0">
                <a:solidFill>
                  <a:srgbClr val="FF0000"/>
                </a:solidFill>
              </a:rPr>
              <a:t>ultraviolet (UV) light</a:t>
            </a:r>
            <a:r>
              <a:rPr lang="en-US" sz="2600" dirty="0"/>
              <a:t>. EPROM's are configured using an EPROM programmer that provides voltage at specified levels depending on the type of EPROM used. </a:t>
            </a:r>
          </a:p>
          <a:p>
            <a:pPr>
              <a:lnSpc>
                <a:spcPct val="80000"/>
              </a:lnSpc>
              <a:spcBef>
                <a:spcPct val="100000"/>
              </a:spcBef>
            </a:pPr>
            <a:r>
              <a:rPr lang="en-US" sz="2600" dirty="0"/>
              <a:t>EPROM's are easily recognizable by the </a:t>
            </a:r>
            <a:r>
              <a:rPr lang="en-US" sz="2600" b="1" dirty="0">
                <a:solidFill>
                  <a:srgbClr val="FF0000"/>
                </a:solidFill>
              </a:rPr>
              <a:t>transparent fused quartz window </a:t>
            </a:r>
            <a:r>
              <a:rPr lang="en-US" sz="2600" dirty="0"/>
              <a:t>in the top of the package, through which the silicon chip can be seen, and which permits UV light during erasing. </a:t>
            </a:r>
          </a:p>
          <a:p>
            <a:pPr>
              <a:lnSpc>
                <a:spcPct val="80000"/>
              </a:lnSpc>
              <a:spcBef>
                <a:spcPct val="100000"/>
              </a:spcBef>
            </a:pPr>
            <a:endParaRPr lang="en-US" sz="2000" dirty="0"/>
          </a:p>
          <a:p>
            <a:pPr>
              <a:lnSpc>
                <a:spcPct val="80000"/>
              </a:lnSpc>
              <a:spcBef>
                <a:spcPct val="100000"/>
              </a:spcBef>
            </a:pP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762000"/>
          </a:xfrm>
        </p:spPr>
        <p:txBody>
          <a:bodyPr>
            <a:normAutofit fontScale="90000"/>
          </a:bodyPr>
          <a:lstStyle/>
          <a:p>
            <a:pPr algn="l"/>
            <a:r>
              <a:rPr lang="en-US" sz="3600" b="1" dirty="0"/>
              <a:t>EEPROM</a:t>
            </a:r>
            <a:r>
              <a:rPr lang="en-US" sz="4800" b="1" dirty="0"/>
              <a:t/>
            </a:r>
            <a:br>
              <a:rPr lang="en-US" sz="4800" b="1" dirty="0"/>
            </a:br>
            <a:r>
              <a:rPr lang="en-US" sz="1600" u="sng" dirty="0"/>
              <a:t>Electrically Erasable Programmable Read Only Memory</a:t>
            </a:r>
          </a:p>
        </p:txBody>
      </p:sp>
      <p:sp>
        <p:nvSpPr>
          <p:cNvPr id="34819" name="Rectangle 3"/>
          <p:cNvSpPr>
            <a:spLocks noGrp="1" noChangeArrowheads="1"/>
          </p:cNvSpPr>
          <p:nvPr>
            <p:ph type="body" idx="1"/>
          </p:nvPr>
        </p:nvSpPr>
        <p:spPr>
          <a:xfrm>
            <a:off x="0" y="838200"/>
            <a:ext cx="8763000" cy="5791201"/>
          </a:xfrm>
        </p:spPr>
        <p:txBody>
          <a:bodyPr>
            <a:normAutofit/>
          </a:bodyPr>
          <a:lstStyle/>
          <a:p>
            <a:pPr>
              <a:spcBef>
                <a:spcPct val="50000"/>
              </a:spcBef>
              <a:buNone/>
            </a:pPr>
            <a:r>
              <a:rPr lang="en-US" sz="2800" b="1" dirty="0" smtClean="0">
                <a:solidFill>
                  <a:srgbClr val="FF0000"/>
                </a:solidFill>
              </a:rPr>
              <a:t>EEPROMs</a:t>
            </a:r>
            <a:r>
              <a:rPr lang="en-US" sz="2800" b="1" dirty="0">
                <a:solidFill>
                  <a:srgbClr val="FF0000"/>
                </a:solidFill>
              </a:rPr>
              <a:t>: </a:t>
            </a:r>
          </a:p>
          <a:p>
            <a:pPr>
              <a:spcBef>
                <a:spcPct val="50000"/>
              </a:spcBef>
            </a:pPr>
            <a:r>
              <a:rPr lang="en-US" sz="2400" b="1" u="sng" dirty="0" smtClean="0"/>
              <a:t>In circuit programmable: </a:t>
            </a:r>
            <a:r>
              <a:rPr lang="en-US" sz="2400" dirty="0" smtClean="0"/>
              <a:t>The </a:t>
            </a:r>
            <a:r>
              <a:rPr lang="en-US" sz="2400" dirty="0"/>
              <a:t>chip does not have to removed to be rewritten. </a:t>
            </a:r>
          </a:p>
          <a:p>
            <a:pPr>
              <a:spcBef>
                <a:spcPct val="50000"/>
              </a:spcBef>
            </a:pPr>
            <a:r>
              <a:rPr lang="en-US" sz="2400" dirty="0"/>
              <a:t>The entire chip does not have to be completely erased to change a specific portion of </a:t>
            </a:r>
            <a:r>
              <a:rPr lang="en-US" sz="2400" dirty="0" smtClean="0"/>
              <a:t>it </a:t>
            </a:r>
            <a:r>
              <a:rPr lang="en-US" sz="2400" i="1" u="sng" dirty="0" smtClean="0"/>
              <a:t>unlike in EPROM’s</a:t>
            </a:r>
            <a:r>
              <a:rPr lang="en-US" sz="2400" dirty="0" smtClean="0"/>
              <a:t>. </a:t>
            </a:r>
            <a:endParaRPr lang="en-US" sz="2400" dirty="0"/>
          </a:p>
          <a:p>
            <a:pPr>
              <a:spcBef>
                <a:spcPct val="50000"/>
              </a:spcBef>
            </a:pPr>
            <a:r>
              <a:rPr lang="en-US" sz="2400" dirty="0"/>
              <a:t>Changing the contents does not require additional dedicated equipment. </a:t>
            </a:r>
          </a:p>
          <a:p>
            <a:pPr>
              <a:spcBef>
                <a:spcPct val="50000"/>
              </a:spcBef>
            </a:pPr>
            <a:r>
              <a:rPr lang="en-US" sz="2400" dirty="0" smtClean="0"/>
              <a:t>There </a:t>
            </a:r>
            <a:r>
              <a:rPr lang="en-US" sz="2400" dirty="0"/>
              <a:t>are different types of electrical interfaces to EEPROM devices. Main categories of these interface types are :</a:t>
            </a:r>
          </a:p>
          <a:p>
            <a:pPr lvl="2">
              <a:spcBef>
                <a:spcPct val="50000"/>
              </a:spcBef>
            </a:pPr>
            <a:r>
              <a:rPr lang="en-US" dirty="0"/>
              <a:t>Serial bus </a:t>
            </a:r>
          </a:p>
          <a:p>
            <a:pPr lvl="2">
              <a:spcBef>
                <a:spcPct val="50000"/>
              </a:spcBef>
            </a:pPr>
            <a:r>
              <a:rPr lang="en-US" dirty="0"/>
              <a:t>Parallel bus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0" y="0"/>
            <a:ext cx="9144000" cy="533400"/>
          </a:xfrm>
        </p:spPr>
        <p:txBody>
          <a:bodyPr>
            <a:normAutofit fontScale="90000"/>
          </a:bodyPr>
          <a:lstStyle/>
          <a:p>
            <a:r>
              <a:rPr lang="en-GB" dirty="0"/>
              <a:t>Semiconductor Memory </a:t>
            </a:r>
            <a:r>
              <a:rPr lang="en-GB" dirty="0" smtClean="0"/>
              <a:t>: Summary</a:t>
            </a:r>
            <a:endParaRPr lang="en-GB" dirty="0"/>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spAutoFit/>
          </a:bodyPr>
          <a:lstStyle/>
          <a:p>
            <a:endParaRPr lang="en-US"/>
          </a:p>
        </p:txBody>
      </p:sp>
      <p:graphicFrame>
        <p:nvGraphicFramePr>
          <p:cNvPr id="161979" name="Group 187"/>
          <p:cNvGraphicFramePr>
            <a:graphicFrameLocks noGrp="1"/>
          </p:cNvGraphicFramePr>
          <p:nvPr/>
        </p:nvGraphicFramePr>
        <p:xfrm>
          <a:off x="144463" y="1196975"/>
          <a:ext cx="8820150" cy="5327652"/>
        </p:xfrm>
        <a:graphic>
          <a:graphicData uri="http://schemas.openxmlformats.org/drawingml/2006/table">
            <a:tbl>
              <a:tblPr/>
              <a:tblGrid>
                <a:gridCol w="1763712"/>
                <a:gridCol w="1763713"/>
                <a:gridCol w="1765300"/>
                <a:gridCol w="1763712"/>
                <a:gridCol w="1763713"/>
              </a:tblGrid>
              <a:tr h="592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charset="0"/>
                          <a:cs typeface="Times New Roman" pitchFamily="18" charset="0"/>
                        </a:rPr>
                        <a:t>Memory Type</a:t>
                      </a:r>
                      <a:endParaRPr kumimoji="0" lang="en-US" sz="2400" b="0" i="0" u="none" strike="noStrike" cap="none" normalizeH="0" baseline="0" dirty="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charset="0"/>
                          <a:cs typeface="Times New Roman" pitchFamily="18" charset="0"/>
                        </a:rPr>
                        <a:t>Category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charset="0"/>
                          <a:cs typeface="Times New Roman" pitchFamily="18" charset="0"/>
                        </a:rPr>
                        <a:t>Erasure</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charset="0"/>
                          <a:cs typeface="Times New Roman" pitchFamily="18" charset="0"/>
                        </a:rPr>
                        <a:t>Write Mechanism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charset="0"/>
                          <a:cs typeface="Times New Roman" pitchFamily="18" charset="0"/>
                        </a:rPr>
                        <a:t>Volatility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828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Random-access </a:t>
                      </a:r>
                      <a:br>
                        <a:rPr kumimoji="0" lang="en-US" sz="1200" b="0" i="0" u="none" strike="noStrike" cap="none" normalizeH="0" baseline="0" smtClean="0">
                          <a:ln>
                            <a:noFill/>
                          </a:ln>
                          <a:solidFill>
                            <a:schemeClr val="tx1"/>
                          </a:solidFill>
                          <a:effectLst/>
                          <a:latin typeface="Times" charset="0"/>
                          <a:cs typeface="Times New Roman" pitchFamily="18" charset="0"/>
                        </a:rPr>
                      </a:br>
                      <a:r>
                        <a:rPr kumimoji="0" lang="en-US" sz="1200" b="0" i="0" u="none" strike="noStrike" cap="none" normalizeH="0" baseline="0" smtClean="0">
                          <a:ln>
                            <a:noFill/>
                          </a:ln>
                          <a:solidFill>
                            <a:schemeClr val="tx1"/>
                          </a:solidFill>
                          <a:effectLst/>
                          <a:latin typeface="Times" charset="0"/>
                          <a:cs typeface="Times New Roman" pitchFamily="18" charset="0"/>
                        </a:rPr>
                        <a:t>memory (RAM)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Read-write memory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charset="0"/>
                          <a:cs typeface="Times New Roman" pitchFamily="18" charset="0"/>
                        </a:rPr>
                        <a:t>Electrically, byte-level</a:t>
                      </a:r>
                      <a:endParaRPr kumimoji="0" lang="en-US" sz="2400" b="0" i="0" u="none" strike="noStrike" cap="none" normalizeH="0" baseline="0" dirty="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Electrically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Volatile</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828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Read-only </a:t>
                      </a:r>
                      <a:br>
                        <a:rPr kumimoji="0" lang="en-US" sz="1200" b="0" i="0" u="none" strike="noStrike" cap="none" normalizeH="0" baseline="0" smtClean="0">
                          <a:ln>
                            <a:noFill/>
                          </a:ln>
                          <a:solidFill>
                            <a:schemeClr val="tx1"/>
                          </a:solidFill>
                          <a:effectLst/>
                          <a:latin typeface="Times" charset="0"/>
                          <a:cs typeface="Times New Roman" pitchFamily="18" charset="0"/>
                        </a:rPr>
                      </a:br>
                      <a:r>
                        <a:rPr kumimoji="0" lang="en-US" sz="1200" b="0" i="0" u="none" strike="noStrike" cap="none" normalizeH="0" baseline="0" smtClean="0">
                          <a:ln>
                            <a:noFill/>
                          </a:ln>
                          <a:solidFill>
                            <a:schemeClr val="tx1"/>
                          </a:solidFill>
                          <a:effectLst/>
                          <a:latin typeface="Times" charset="0"/>
                          <a:cs typeface="Times New Roman" pitchFamily="18" charset="0"/>
                        </a:rPr>
                        <a:t>memory (ROM)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Read-only memory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Not possible</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Masks</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5">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Nonvolatile</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921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Programmable </a:t>
                      </a:r>
                      <a:br>
                        <a:rPr kumimoji="0" lang="en-US" sz="1200" b="0" i="0" u="none" strike="noStrike" cap="none" normalizeH="0" baseline="0" smtClean="0">
                          <a:ln>
                            <a:noFill/>
                          </a:ln>
                          <a:solidFill>
                            <a:schemeClr val="tx1"/>
                          </a:solidFill>
                          <a:effectLst/>
                          <a:latin typeface="Times" charset="0"/>
                          <a:cs typeface="Times New Roman" pitchFamily="18" charset="0"/>
                        </a:rPr>
                      </a:br>
                      <a:r>
                        <a:rPr kumimoji="0" lang="en-US" sz="1200" b="0" i="0" u="none" strike="noStrike" cap="none" normalizeH="0" baseline="0" smtClean="0">
                          <a:ln>
                            <a:noFill/>
                          </a:ln>
                          <a:solidFill>
                            <a:schemeClr val="tx1"/>
                          </a:solidFill>
                          <a:effectLst/>
                          <a:latin typeface="Times" charset="0"/>
                          <a:cs typeface="Times New Roman" pitchFamily="18" charset="0"/>
                        </a:rPr>
                        <a:t>ROM (PROM)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tc rowSpan="4">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Electrically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r>
              <a:tr h="828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Erasable PROM </a:t>
                      </a:r>
                      <a:br>
                        <a:rPr kumimoji="0" lang="en-US" sz="1200" b="0" i="0" u="none" strike="noStrike" cap="none" normalizeH="0" baseline="0" smtClean="0">
                          <a:ln>
                            <a:noFill/>
                          </a:ln>
                          <a:solidFill>
                            <a:schemeClr val="tx1"/>
                          </a:solidFill>
                          <a:effectLst/>
                          <a:latin typeface="Times" charset="0"/>
                          <a:cs typeface="Times New Roman" pitchFamily="18" charset="0"/>
                        </a:rPr>
                      </a:br>
                      <a:r>
                        <a:rPr kumimoji="0" lang="en-US" sz="1200" b="0" i="0" u="none" strike="noStrike" cap="none" normalizeH="0" baseline="0" smtClean="0">
                          <a:ln>
                            <a:noFill/>
                          </a:ln>
                          <a:solidFill>
                            <a:schemeClr val="tx1"/>
                          </a:solidFill>
                          <a:effectLst/>
                          <a:latin typeface="Times" charset="0"/>
                          <a:cs typeface="Times New Roman" pitchFamily="18" charset="0"/>
                        </a:rPr>
                        <a:t>(EPROM)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Read-mostly memory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UV light, chip-level</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tr>
              <a:tr h="1065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Electrically Erasable PROM (EEPROM)</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Electrically, byte-level</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tr>
              <a:tr h="5921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Flash memory</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charset="0"/>
                          <a:cs typeface="Times New Roman" pitchFamily="18" charset="0"/>
                        </a:rPr>
                        <a:t>Electrically, block-level</a:t>
                      </a:r>
                      <a:endParaRPr kumimoji="0" lang="en-US" sz="2400" b="0"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en-US"/>
                    </a:p>
                  </a:txBody>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0" y="0"/>
            <a:ext cx="9144000" cy="457200"/>
          </a:xfrm>
        </p:spPr>
        <p:txBody>
          <a:bodyPr>
            <a:normAutofit fontScale="90000"/>
          </a:bodyPr>
          <a:lstStyle/>
          <a:p>
            <a:r>
              <a:rPr lang="en-GB" dirty="0" smtClean="0"/>
              <a:t>Semiconductor Memory : Summary</a:t>
            </a:r>
            <a:endParaRPr lang="en-US" dirty="0"/>
          </a:p>
        </p:txBody>
      </p:sp>
      <p:sp>
        <p:nvSpPr>
          <p:cNvPr id="68613" name="Rectangle 5"/>
          <p:cNvSpPr>
            <a:spLocks noGrp="1" noChangeArrowheads="1"/>
          </p:cNvSpPr>
          <p:nvPr>
            <p:ph type="body" idx="1"/>
          </p:nvPr>
        </p:nvSpPr>
        <p:spPr/>
        <p:txBody>
          <a:bodyPr>
            <a:normAutofit fontScale="85000" lnSpcReduction="20000"/>
          </a:bodyPr>
          <a:lstStyle/>
          <a:p>
            <a:r>
              <a:rPr lang="en-US"/>
              <a:t>Written during manufacture</a:t>
            </a:r>
          </a:p>
          <a:p>
            <a:pPr lvl="1"/>
            <a:r>
              <a:rPr lang="en-US"/>
              <a:t>Very expensive for small runs</a:t>
            </a:r>
          </a:p>
          <a:p>
            <a:r>
              <a:rPr lang="en-US"/>
              <a:t>Programmable (once)</a:t>
            </a:r>
          </a:p>
          <a:p>
            <a:pPr lvl="1"/>
            <a:r>
              <a:rPr lang="en-US"/>
              <a:t>PROM</a:t>
            </a:r>
          </a:p>
          <a:p>
            <a:pPr lvl="1"/>
            <a:r>
              <a:rPr lang="en-US"/>
              <a:t>Needs special equipment to program</a:t>
            </a:r>
          </a:p>
          <a:p>
            <a:r>
              <a:rPr lang="en-US"/>
              <a:t>Read “mostly”</a:t>
            </a:r>
          </a:p>
          <a:p>
            <a:pPr lvl="1"/>
            <a:r>
              <a:rPr lang="en-US"/>
              <a:t>Erasable Programmable (EPROM)</a:t>
            </a:r>
          </a:p>
          <a:p>
            <a:pPr lvl="2"/>
            <a:r>
              <a:rPr lang="en-US"/>
              <a:t>Erased by UV</a:t>
            </a:r>
          </a:p>
          <a:p>
            <a:pPr lvl="1"/>
            <a:r>
              <a:rPr lang="en-US"/>
              <a:t>Electrically Erasable (EEPROM)</a:t>
            </a:r>
          </a:p>
          <a:p>
            <a:pPr lvl="2"/>
            <a:r>
              <a:rPr lang="en-US"/>
              <a:t>Takes much longer to write than read</a:t>
            </a:r>
          </a:p>
          <a:p>
            <a:pPr lvl="1"/>
            <a:r>
              <a:rPr lang="en-US"/>
              <a:t>Flash memory</a:t>
            </a:r>
          </a:p>
          <a:p>
            <a:pPr lvl="2"/>
            <a:r>
              <a:rPr lang="en-US"/>
              <a:t>Erase whole memory electrically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228600" y="609600"/>
            <a:ext cx="8686800" cy="5791200"/>
          </a:xfrm>
          <a:noFill/>
          <a:ln/>
        </p:spPr>
        <p:txBody>
          <a:bodyPr/>
          <a:lstStyle/>
          <a:p>
            <a:r>
              <a:rPr lang="en-US" sz="2400" b="1" dirty="0"/>
              <a:t>When you open an application, it is loaded into RAM. To conserve RAM usage, many applications load only the essential parts of the program initially and then load other pieces as needed. </a:t>
            </a:r>
          </a:p>
          <a:p>
            <a:endParaRPr lang="en-US" sz="2400" b="1" dirty="0"/>
          </a:p>
          <a:p>
            <a:r>
              <a:rPr lang="en-US" sz="2400" b="1" dirty="0"/>
              <a:t>After an application is loaded, any files that are opened for use in that application are loaded into RAM. </a:t>
            </a:r>
          </a:p>
          <a:p>
            <a:endParaRPr lang="en-US" sz="2400" b="1" dirty="0"/>
          </a:p>
          <a:p>
            <a:r>
              <a:rPr lang="en-US" sz="2400" b="1" dirty="0"/>
              <a:t>When you save a file and close the application, the file is written to the specified storage device, and then it and the application are </a:t>
            </a:r>
            <a:r>
              <a:rPr lang="en-US" sz="2400" b="1" dirty="0" smtClean="0"/>
              <a:t>cleared </a:t>
            </a:r>
            <a:r>
              <a:rPr lang="en-US" sz="2400" b="1" dirty="0"/>
              <a:t>from RAM. </a:t>
            </a:r>
          </a:p>
          <a:p>
            <a:endParaRPr lang="en-US" sz="1600" dirty="0"/>
          </a:p>
        </p:txBody>
      </p:sp>
      <p:sp>
        <p:nvSpPr>
          <p:cNvPr id="4" name="Rectangle 4"/>
          <p:cNvSpPr>
            <a:spLocks noChangeArrowheads="1"/>
          </p:cNvSpPr>
          <p:nvPr/>
        </p:nvSpPr>
        <p:spPr bwMode="auto">
          <a:xfrm>
            <a:off x="0" y="0"/>
            <a:ext cx="9144000" cy="639762"/>
          </a:xfrm>
          <a:prstGeom prst="rect">
            <a:avLst/>
          </a:prstGeom>
          <a:noFill/>
          <a:ln w="9525">
            <a:noFill/>
            <a:miter lim="800000"/>
            <a:headEnd/>
            <a:tailEnd/>
          </a:ln>
          <a:effectLst/>
        </p:spPr>
        <p:txBody>
          <a:bodyPr anchor="ctr"/>
          <a:lstStyle/>
          <a:p>
            <a:pPr algn="ctr"/>
            <a:r>
              <a:rPr lang="en-US" sz="3200" b="1" dirty="0">
                <a:solidFill>
                  <a:schemeClr val="tx2"/>
                </a:solidFill>
              </a:rPr>
              <a:t> Role of Memory </a:t>
            </a:r>
            <a:r>
              <a:rPr lang="en-US" sz="3200" b="1" dirty="0" smtClean="0">
                <a:solidFill>
                  <a:schemeClr val="tx2"/>
                </a:solidFill>
              </a:rPr>
              <a:t>: Boot-up Example</a:t>
            </a:r>
            <a:endParaRPr lang="en-US" sz="3200" b="1"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
            <a:ext cx="8229600" cy="533400"/>
          </a:xfrm>
        </p:spPr>
        <p:txBody>
          <a:bodyPr>
            <a:normAutofit fontScale="90000"/>
          </a:bodyPr>
          <a:lstStyle/>
          <a:p>
            <a:r>
              <a:rPr lang="en-US" sz="3200" b="1" dirty="0" smtClean="0"/>
              <a:t/>
            </a:r>
            <a:br>
              <a:rPr lang="en-US" sz="3200" b="1" dirty="0" smtClean="0"/>
            </a:br>
            <a:r>
              <a:rPr lang="en-US" sz="3600" b="1" dirty="0" smtClean="0">
                <a:solidFill>
                  <a:schemeClr val="tx2"/>
                </a:solidFill>
                <a:latin typeface="+mn-lt"/>
                <a:ea typeface="+mn-ea"/>
                <a:cs typeface="+mn-cs"/>
              </a:rPr>
              <a:t>Memory :</a:t>
            </a:r>
            <a:r>
              <a:rPr lang="en-US" sz="3600" b="1" dirty="0">
                <a:solidFill>
                  <a:schemeClr val="tx2"/>
                </a:solidFill>
                <a:latin typeface="+mn-lt"/>
                <a:ea typeface="+mn-ea"/>
                <a:cs typeface="+mn-cs"/>
              </a:rPr>
              <a:t/>
            </a:r>
            <a:br>
              <a:rPr lang="en-US" sz="3600" b="1" dirty="0">
                <a:solidFill>
                  <a:schemeClr val="tx2"/>
                </a:solidFill>
                <a:latin typeface="+mn-lt"/>
                <a:ea typeface="+mn-ea"/>
                <a:cs typeface="+mn-cs"/>
              </a:rPr>
            </a:br>
            <a:endParaRPr lang="en-US" sz="3600" b="1" dirty="0">
              <a:solidFill>
                <a:schemeClr val="tx2"/>
              </a:solidFill>
              <a:latin typeface="+mn-lt"/>
              <a:ea typeface="+mn-ea"/>
              <a:cs typeface="+mn-cs"/>
            </a:endParaRPr>
          </a:p>
        </p:txBody>
      </p:sp>
      <p:pic>
        <p:nvPicPr>
          <p:cNvPr id="8195" name="Picture 3" descr="computer-memory-pyramid"/>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 y="1219200"/>
            <a:ext cx="4416425" cy="4724400"/>
          </a:xfrm>
          <a:prstGeom prst="rect">
            <a:avLst/>
          </a:prstGeom>
          <a:noFill/>
        </p:spPr>
      </p:pic>
      <p:pic>
        <p:nvPicPr>
          <p:cNvPr id="8196" name="Picture 4" descr="Image:Computer storage types.svg"/>
          <p:cNvPicPr>
            <a:picLocks noChangeAspect="1" noChangeArrowheads="1"/>
          </p:cNvPicPr>
          <p:nvPr/>
        </p:nvPicPr>
        <p:blipFill>
          <a:blip r:embed="rId3"/>
          <a:srcRect b="32954"/>
          <a:stretch>
            <a:fillRect/>
          </a:stretch>
        </p:blipFill>
        <p:spPr bwMode="auto">
          <a:xfrm>
            <a:off x="4876800" y="1295400"/>
            <a:ext cx="4038600" cy="4648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685800"/>
          </a:xfrm>
        </p:spPr>
        <p:txBody>
          <a:bodyPr/>
          <a:lstStyle/>
          <a:p>
            <a:r>
              <a:rPr lang="en-US" sz="3200" b="1" dirty="0"/>
              <a:t>Memory Structure</a:t>
            </a:r>
          </a:p>
        </p:txBody>
      </p:sp>
      <p:grpSp>
        <p:nvGrpSpPr>
          <p:cNvPr id="4" name="Organization Chart 2"/>
          <p:cNvGrpSpPr>
            <a:grpSpLocks noChangeAspect="1"/>
          </p:cNvGrpSpPr>
          <p:nvPr/>
        </p:nvGrpSpPr>
        <p:grpSpPr bwMode="auto">
          <a:xfrm>
            <a:off x="381000" y="838200"/>
            <a:ext cx="8534400" cy="5791200"/>
            <a:chOff x="288" y="1104"/>
            <a:chExt cx="3166" cy="3741"/>
          </a:xfrm>
        </p:grpSpPr>
        <p:cxnSp>
          <p:nvCxnSpPr>
            <p:cNvPr id="2052" name="_s2052"/>
            <p:cNvCxnSpPr>
              <a:cxnSpLocks noChangeShapeType="1"/>
              <a:stCxn id="20" idx="1"/>
              <a:endCxn id="18" idx="2"/>
            </p:cNvCxnSpPr>
            <p:nvPr/>
          </p:nvCxnSpPr>
          <p:spPr bwMode="auto">
            <a:xfrm rot="10800000">
              <a:off x="720" y="1835"/>
              <a:ext cx="162" cy="2788"/>
            </a:xfrm>
            <a:prstGeom prst="bentConnector2">
              <a:avLst/>
            </a:prstGeom>
            <a:noFill/>
            <a:ln w="28575">
              <a:solidFill>
                <a:schemeClr val="tx1"/>
              </a:solidFill>
              <a:miter lim="800000"/>
              <a:headEnd/>
              <a:tailEnd/>
            </a:ln>
          </p:spPr>
        </p:cxnSp>
        <p:cxnSp>
          <p:nvCxnSpPr>
            <p:cNvPr id="2053" name="_s2053"/>
            <p:cNvCxnSpPr>
              <a:cxnSpLocks noChangeShapeType="1"/>
              <a:stCxn id="19" idx="0"/>
              <a:endCxn id="17" idx="2"/>
            </p:cNvCxnSpPr>
            <p:nvPr/>
          </p:nvCxnSpPr>
          <p:spPr bwMode="auto">
            <a:xfrm rot="5400000" flipH="1">
              <a:off x="1511" y="1176"/>
              <a:ext cx="144" cy="576"/>
            </a:xfrm>
            <a:prstGeom prst="bentConnector3">
              <a:avLst>
                <a:gd name="adj1" fmla="val 49593"/>
              </a:avLst>
            </a:prstGeom>
            <a:noFill/>
            <a:ln w="28575">
              <a:solidFill>
                <a:schemeClr val="tx1"/>
              </a:solidFill>
              <a:miter lim="800000"/>
              <a:headEnd/>
              <a:tailEnd/>
            </a:ln>
          </p:spPr>
        </p:cxnSp>
        <p:cxnSp>
          <p:nvCxnSpPr>
            <p:cNvPr id="2054" name="_s2054"/>
            <p:cNvCxnSpPr>
              <a:cxnSpLocks noChangeShapeType="1"/>
              <a:stCxn id="18" idx="0"/>
              <a:endCxn id="17" idx="2"/>
            </p:cNvCxnSpPr>
            <p:nvPr/>
          </p:nvCxnSpPr>
          <p:spPr bwMode="auto">
            <a:xfrm rot="5400000" flipH="1" flipV="1">
              <a:off x="930" y="1182"/>
              <a:ext cx="155" cy="575"/>
            </a:xfrm>
            <a:prstGeom prst="bentConnector3">
              <a:avLst>
                <a:gd name="adj1" fmla="val 50000"/>
              </a:avLst>
            </a:prstGeom>
            <a:noFill/>
            <a:ln w="28575">
              <a:solidFill>
                <a:schemeClr val="tx1"/>
              </a:solidFill>
              <a:miter lim="800000"/>
              <a:headEnd/>
              <a:tailEnd/>
            </a:ln>
          </p:spPr>
        </p:cxnSp>
        <p:cxnSp>
          <p:nvCxnSpPr>
            <p:cNvPr id="2055" name="_s2055"/>
            <p:cNvCxnSpPr>
              <a:cxnSpLocks noChangeShapeType="1"/>
              <a:stCxn id="29" idx="1"/>
              <a:endCxn id="27" idx="2"/>
            </p:cNvCxnSpPr>
            <p:nvPr/>
          </p:nvCxnSpPr>
          <p:spPr bwMode="auto">
            <a:xfrm rot="10800000">
              <a:off x="2447" y="2255"/>
              <a:ext cx="143" cy="721"/>
            </a:xfrm>
            <a:prstGeom prst="bentConnector2">
              <a:avLst/>
            </a:prstGeom>
            <a:noFill/>
            <a:ln w="28575">
              <a:solidFill>
                <a:schemeClr val="tx1"/>
              </a:solidFill>
              <a:miter lim="800000"/>
              <a:headEnd/>
              <a:tailEnd/>
            </a:ln>
          </p:spPr>
        </p:cxnSp>
        <p:cxnSp>
          <p:nvCxnSpPr>
            <p:cNvPr id="2056" name="_s2056"/>
            <p:cNvCxnSpPr>
              <a:cxnSpLocks noChangeShapeType="1"/>
              <a:stCxn id="28" idx="1"/>
              <a:endCxn id="27" idx="2"/>
            </p:cNvCxnSpPr>
            <p:nvPr/>
          </p:nvCxnSpPr>
          <p:spPr bwMode="auto">
            <a:xfrm rot="10800000">
              <a:off x="2447" y="2254"/>
              <a:ext cx="143" cy="290"/>
            </a:xfrm>
            <a:prstGeom prst="bentConnector2">
              <a:avLst/>
            </a:prstGeom>
            <a:noFill/>
            <a:ln w="28575">
              <a:solidFill>
                <a:schemeClr val="tx1"/>
              </a:solidFill>
              <a:miter lim="800000"/>
              <a:headEnd/>
              <a:tailEnd/>
            </a:ln>
          </p:spPr>
        </p:cxnSp>
        <p:cxnSp>
          <p:nvCxnSpPr>
            <p:cNvPr id="2057" name="_s2057"/>
            <p:cNvCxnSpPr>
              <a:cxnSpLocks noChangeShapeType="1"/>
              <a:stCxn id="27" idx="1"/>
              <a:endCxn id="19" idx="2"/>
            </p:cNvCxnSpPr>
            <p:nvPr/>
          </p:nvCxnSpPr>
          <p:spPr bwMode="auto">
            <a:xfrm rot="10800000">
              <a:off x="1871" y="1824"/>
              <a:ext cx="144" cy="287"/>
            </a:xfrm>
            <a:prstGeom prst="bentConnector2">
              <a:avLst/>
            </a:prstGeom>
            <a:noFill/>
            <a:ln w="28575">
              <a:solidFill>
                <a:schemeClr val="tx1"/>
              </a:solidFill>
              <a:miter lim="800000"/>
              <a:headEnd/>
              <a:tailEnd/>
            </a:ln>
          </p:spPr>
        </p:cxnSp>
        <p:cxnSp>
          <p:nvCxnSpPr>
            <p:cNvPr id="2060" name="_s2060"/>
            <p:cNvCxnSpPr>
              <a:cxnSpLocks noChangeShapeType="1"/>
              <a:stCxn id="24" idx="1"/>
              <a:endCxn id="21" idx="2"/>
            </p:cNvCxnSpPr>
            <p:nvPr/>
          </p:nvCxnSpPr>
          <p:spPr bwMode="auto">
            <a:xfrm rot="10800000">
              <a:off x="1296" y="2256"/>
              <a:ext cx="143" cy="720"/>
            </a:xfrm>
            <a:prstGeom prst="bentConnector2">
              <a:avLst/>
            </a:prstGeom>
            <a:noFill/>
            <a:ln w="28575">
              <a:solidFill>
                <a:schemeClr val="tx1"/>
              </a:solidFill>
              <a:miter lim="800000"/>
              <a:headEnd/>
              <a:tailEnd/>
            </a:ln>
          </p:spPr>
        </p:cxnSp>
        <p:cxnSp>
          <p:nvCxnSpPr>
            <p:cNvPr id="2061" name="_s2061"/>
            <p:cNvCxnSpPr>
              <a:cxnSpLocks noChangeShapeType="1"/>
              <a:stCxn id="23" idx="1"/>
              <a:endCxn id="21" idx="2"/>
            </p:cNvCxnSpPr>
            <p:nvPr/>
          </p:nvCxnSpPr>
          <p:spPr bwMode="auto">
            <a:xfrm rot="10800000">
              <a:off x="1296" y="2256"/>
              <a:ext cx="143" cy="288"/>
            </a:xfrm>
            <a:prstGeom prst="bentConnector2">
              <a:avLst/>
            </a:prstGeom>
            <a:noFill/>
            <a:ln w="28575">
              <a:solidFill>
                <a:schemeClr val="tx1"/>
              </a:solidFill>
              <a:miter lim="800000"/>
              <a:headEnd/>
              <a:tailEnd/>
            </a:ln>
          </p:spPr>
        </p:cxnSp>
        <p:cxnSp>
          <p:nvCxnSpPr>
            <p:cNvPr id="2062" name="_s2062"/>
            <p:cNvCxnSpPr>
              <a:cxnSpLocks noChangeShapeType="1"/>
              <a:stCxn id="22" idx="1"/>
              <a:endCxn id="18" idx="2"/>
            </p:cNvCxnSpPr>
            <p:nvPr/>
          </p:nvCxnSpPr>
          <p:spPr bwMode="auto">
            <a:xfrm rot="10800000">
              <a:off x="720" y="1835"/>
              <a:ext cx="144" cy="1572"/>
            </a:xfrm>
            <a:prstGeom prst="bentConnector2">
              <a:avLst/>
            </a:prstGeom>
            <a:noFill/>
            <a:ln w="28575">
              <a:solidFill>
                <a:schemeClr val="tx1"/>
              </a:solidFill>
              <a:miter lim="800000"/>
              <a:headEnd/>
              <a:tailEnd/>
            </a:ln>
          </p:spPr>
        </p:cxnSp>
        <p:cxnSp>
          <p:nvCxnSpPr>
            <p:cNvPr id="2063" name="_s2063"/>
            <p:cNvCxnSpPr>
              <a:cxnSpLocks noChangeShapeType="1"/>
              <a:stCxn id="21" idx="1"/>
              <a:endCxn id="18" idx="2"/>
            </p:cNvCxnSpPr>
            <p:nvPr/>
          </p:nvCxnSpPr>
          <p:spPr bwMode="auto">
            <a:xfrm rot="10800000">
              <a:off x="720" y="1835"/>
              <a:ext cx="144" cy="277"/>
            </a:xfrm>
            <a:prstGeom prst="bentConnector2">
              <a:avLst/>
            </a:prstGeom>
            <a:noFill/>
            <a:ln w="28575">
              <a:solidFill>
                <a:schemeClr val="tx1"/>
              </a:solidFill>
              <a:miter lim="800000"/>
              <a:headEnd/>
              <a:tailEnd/>
            </a:ln>
          </p:spPr>
        </p:cxnSp>
        <p:sp>
          <p:nvSpPr>
            <p:cNvPr id="17" name="_s2064"/>
            <p:cNvSpPr>
              <a:spLocks noChangeArrowheads="1"/>
            </p:cNvSpPr>
            <p:nvPr/>
          </p:nvSpPr>
          <p:spPr bwMode="auto">
            <a:xfrm>
              <a:off x="863" y="110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rPr>
                <a:t>Memory</a:t>
              </a:r>
              <a:endParaRPr kumimoji="0" lang="en-US" sz="1000" b="1" i="0" u="none" strike="noStrike" cap="none" normalizeH="0" baseline="0" dirty="0" smtClean="0">
                <a:ln>
                  <a:noFill/>
                </a:ln>
                <a:solidFill>
                  <a:schemeClr val="tx1"/>
                </a:solidFill>
                <a:effectLst/>
                <a:latin typeface="Arial" pitchFamily="34" charset="0"/>
              </a:endParaRPr>
            </a:p>
          </p:txBody>
        </p:sp>
        <p:sp>
          <p:nvSpPr>
            <p:cNvPr id="18" name="_s2065"/>
            <p:cNvSpPr>
              <a:spLocks noChangeArrowheads="1"/>
            </p:cNvSpPr>
            <p:nvPr/>
          </p:nvSpPr>
          <p:spPr bwMode="auto">
            <a:xfrm>
              <a:off x="288" y="1547"/>
              <a:ext cx="864" cy="288"/>
            </a:xfrm>
            <a:prstGeom prst="roundRect">
              <a:avLst>
                <a:gd name="adj" fmla="val 16667"/>
              </a:avLst>
            </a:prstGeom>
            <a:solidFill>
              <a:srgbClr val="FF7C8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Non</a:t>
              </a:r>
              <a:r>
                <a:rPr kumimoji="0" lang="en-US" sz="10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Volatile</a:t>
              </a:r>
            </a:p>
          </p:txBody>
        </p:sp>
        <p:sp>
          <p:nvSpPr>
            <p:cNvPr id="19" name="_s2066"/>
            <p:cNvSpPr>
              <a:spLocks noChangeArrowheads="1"/>
            </p:cNvSpPr>
            <p:nvPr/>
          </p:nvSpPr>
          <p:spPr bwMode="auto">
            <a:xfrm>
              <a:off x="1439" y="1536"/>
              <a:ext cx="864" cy="288"/>
            </a:xfrm>
            <a:prstGeom prst="roundRect">
              <a:avLst>
                <a:gd name="adj" fmla="val 16667"/>
              </a:avLst>
            </a:prstGeom>
            <a:solidFill>
              <a:schemeClr val="hlink"/>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Volatile</a:t>
              </a:r>
            </a:p>
          </p:txBody>
        </p:sp>
        <p:sp>
          <p:nvSpPr>
            <p:cNvPr id="20" name="_s2067"/>
            <p:cNvSpPr>
              <a:spLocks noChangeArrowheads="1"/>
            </p:cNvSpPr>
            <p:nvPr/>
          </p:nvSpPr>
          <p:spPr bwMode="auto">
            <a:xfrm>
              <a:off x="882" y="4402"/>
              <a:ext cx="961" cy="443"/>
            </a:xfrm>
            <a:prstGeom prst="roundRect">
              <a:avLst>
                <a:gd name="adj" fmla="val 16667"/>
              </a:avLst>
            </a:prstGeom>
            <a:solidFill>
              <a:srgbClr val="FF7C80"/>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Hard-Disk</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CD</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DVD</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Floppy</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Disk</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Magnetic</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Tape</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USB</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Flash</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memory</a:t>
              </a:r>
              <a:r>
                <a:rPr kumimoji="0" lang="en-US" sz="900" b="0" i="0" u="none" strike="noStrike" cap="none" normalizeH="0" baseline="0" dirty="0" smtClean="0">
                  <a:ln>
                    <a:noFill/>
                  </a:ln>
                  <a:solidFill>
                    <a:schemeClr val="tx1"/>
                  </a:solidFill>
                  <a:effectLst/>
                  <a:latin typeface="Arial" pitchFamily="34" charset="0"/>
                </a:rPr>
                <a:t>, </a:t>
              </a:r>
              <a:r>
                <a:rPr kumimoji="0" lang="en-US" sz="900" b="1" i="0" u="none" strike="noStrike" cap="none" normalizeH="0" baseline="0" dirty="0" smtClean="0">
                  <a:ln>
                    <a:noFill/>
                  </a:ln>
                  <a:solidFill>
                    <a:schemeClr val="tx1"/>
                  </a:solidFill>
                  <a:effectLst/>
                  <a:latin typeface="Arial" pitchFamily="34" charset="0"/>
                </a:rPr>
                <a:t>SD</a:t>
              </a:r>
              <a:r>
                <a:rPr kumimoji="0" lang="en-US" sz="900" b="0" i="0" u="none" strike="noStrike" cap="none" normalizeH="0" baseline="0" dirty="0" smtClean="0">
                  <a:ln>
                    <a:noFill/>
                  </a:ln>
                  <a:solidFill>
                    <a:schemeClr val="tx1"/>
                  </a:solidFill>
                  <a:effectLst/>
                  <a:latin typeface="Arial" pitchFamily="34" charset="0"/>
                </a:rPr>
                <a:t> </a:t>
              </a:r>
              <a:r>
                <a:rPr lang="en-US" sz="1200" b="1" dirty="0" smtClean="0">
                  <a:latin typeface="Arial" pitchFamily="34" charset="0"/>
                </a:rPr>
                <a:t>Card</a:t>
              </a:r>
            </a:p>
          </p:txBody>
        </p:sp>
        <p:sp>
          <p:nvSpPr>
            <p:cNvPr id="21" name="_s2068"/>
            <p:cNvSpPr>
              <a:spLocks noChangeArrowheads="1"/>
            </p:cNvSpPr>
            <p:nvPr/>
          </p:nvSpPr>
          <p:spPr bwMode="auto">
            <a:xfrm>
              <a:off x="864" y="1968"/>
              <a:ext cx="863" cy="288"/>
            </a:xfrm>
            <a:prstGeom prst="roundRect">
              <a:avLst>
                <a:gd name="adj" fmla="val 16667"/>
              </a:avLst>
            </a:prstGeom>
            <a:solidFill>
              <a:srgbClr val="FF7C8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ROM</a:t>
              </a:r>
            </a:p>
          </p:txBody>
        </p:sp>
        <p:sp>
          <p:nvSpPr>
            <p:cNvPr id="22" name="_s2069"/>
            <p:cNvSpPr>
              <a:spLocks noChangeArrowheads="1"/>
            </p:cNvSpPr>
            <p:nvPr/>
          </p:nvSpPr>
          <p:spPr bwMode="auto">
            <a:xfrm>
              <a:off x="864" y="3263"/>
              <a:ext cx="863" cy="288"/>
            </a:xfrm>
            <a:prstGeom prst="roundRect">
              <a:avLst>
                <a:gd name="adj" fmla="val 16667"/>
              </a:avLst>
            </a:prstGeom>
            <a:solidFill>
              <a:srgbClr val="FF7C8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FLASH</a:t>
              </a:r>
            </a:p>
          </p:txBody>
        </p:sp>
        <p:sp>
          <p:nvSpPr>
            <p:cNvPr id="23" name="_s2070"/>
            <p:cNvSpPr>
              <a:spLocks noChangeArrowheads="1"/>
            </p:cNvSpPr>
            <p:nvPr/>
          </p:nvSpPr>
          <p:spPr bwMode="auto">
            <a:xfrm>
              <a:off x="1439" y="2400"/>
              <a:ext cx="863" cy="28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PROM</a:t>
              </a:r>
            </a:p>
          </p:txBody>
        </p:sp>
        <p:sp>
          <p:nvSpPr>
            <p:cNvPr id="24" name="_s2071"/>
            <p:cNvSpPr>
              <a:spLocks noChangeArrowheads="1"/>
            </p:cNvSpPr>
            <p:nvPr/>
          </p:nvSpPr>
          <p:spPr bwMode="auto">
            <a:xfrm>
              <a:off x="1439" y="2832"/>
              <a:ext cx="863" cy="28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EPROM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CC6600"/>
                  </a:solidFill>
                  <a:effectLst/>
                  <a:latin typeface="Arial" pitchFamily="34" charset="0"/>
                </a:rPr>
                <a:t>EEPROM</a:t>
              </a:r>
            </a:p>
          </p:txBody>
        </p:sp>
        <p:sp>
          <p:nvSpPr>
            <p:cNvPr id="27" name="_s2074"/>
            <p:cNvSpPr>
              <a:spLocks noChangeArrowheads="1"/>
            </p:cNvSpPr>
            <p:nvPr/>
          </p:nvSpPr>
          <p:spPr bwMode="auto">
            <a:xfrm>
              <a:off x="2015" y="1968"/>
              <a:ext cx="863" cy="287"/>
            </a:xfrm>
            <a:prstGeom prst="roundRect">
              <a:avLst>
                <a:gd name="adj" fmla="val 16667"/>
              </a:avLst>
            </a:prstGeom>
            <a:solidFill>
              <a:schemeClr val="hlink"/>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RAM</a:t>
              </a:r>
            </a:p>
          </p:txBody>
        </p:sp>
        <p:sp>
          <p:nvSpPr>
            <p:cNvPr id="28" name="_s2075"/>
            <p:cNvSpPr>
              <a:spLocks noChangeArrowheads="1"/>
            </p:cNvSpPr>
            <p:nvPr/>
          </p:nvSpPr>
          <p:spPr bwMode="auto">
            <a:xfrm>
              <a:off x="2590" y="2400"/>
              <a:ext cx="864" cy="287"/>
            </a:xfrm>
            <a:prstGeom prst="roundRect">
              <a:avLst>
                <a:gd name="adj" fmla="val 16667"/>
              </a:avLst>
            </a:prstGeom>
            <a:solidFill>
              <a:srgbClr val="00C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Static</a:t>
              </a:r>
            </a:p>
          </p:txBody>
        </p:sp>
        <p:sp>
          <p:nvSpPr>
            <p:cNvPr id="29" name="_s2076"/>
            <p:cNvSpPr>
              <a:spLocks noChangeArrowheads="1"/>
            </p:cNvSpPr>
            <p:nvPr/>
          </p:nvSpPr>
          <p:spPr bwMode="auto">
            <a:xfrm>
              <a:off x="2590" y="2832"/>
              <a:ext cx="863" cy="287"/>
            </a:xfrm>
            <a:prstGeom prst="roundRect">
              <a:avLst>
                <a:gd name="adj" fmla="val 16667"/>
              </a:avLst>
            </a:prstGeom>
            <a:solidFill>
              <a:srgbClr val="00C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pitchFamily="34" charset="0"/>
                </a:rPr>
                <a:t>Dynamic</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533400"/>
            <a:ext cx="9144000" cy="6096000"/>
          </a:xfrm>
        </p:spPr>
        <p:txBody>
          <a:bodyPr>
            <a:normAutofit/>
          </a:bodyPr>
          <a:lstStyle/>
          <a:p>
            <a:endParaRPr lang="en-US" dirty="0" smtClean="0"/>
          </a:p>
          <a:p>
            <a:endParaRPr lang="en-US" dirty="0" smtClean="0"/>
          </a:p>
        </p:txBody>
      </p:sp>
      <p:sp>
        <p:nvSpPr>
          <p:cNvPr id="7" name="Oval 6"/>
          <p:cNvSpPr/>
          <p:nvPr/>
        </p:nvSpPr>
        <p:spPr>
          <a:xfrm>
            <a:off x="0" y="2057400"/>
            <a:ext cx="9144000" cy="2286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6000" b="1" dirty="0" smtClean="0"/>
              <a:t>RAM</a:t>
            </a:r>
            <a:endParaRPr lang="en-US" sz="6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GB"/>
              <a:t>Semiconductor Memory</a:t>
            </a:r>
          </a:p>
        </p:txBody>
      </p:sp>
      <p:sp>
        <p:nvSpPr>
          <p:cNvPr id="20485" name="Rectangle 5"/>
          <p:cNvSpPr>
            <a:spLocks noGrp="1" noChangeArrowheads="1"/>
          </p:cNvSpPr>
          <p:nvPr>
            <p:ph type="body" idx="1"/>
          </p:nvPr>
        </p:nvSpPr>
        <p:spPr>
          <a:xfrm>
            <a:off x="457200" y="1295400"/>
            <a:ext cx="8229600" cy="4830763"/>
          </a:xfrm>
        </p:spPr>
        <p:txBody>
          <a:bodyPr>
            <a:normAutofit fontScale="92500" lnSpcReduction="20000"/>
          </a:bodyPr>
          <a:lstStyle/>
          <a:p>
            <a:r>
              <a:rPr lang="en-GB" sz="3600" b="1" dirty="0">
                <a:solidFill>
                  <a:srgbClr val="FF0000"/>
                </a:solidFill>
              </a:rPr>
              <a:t>RAM </a:t>
            </a:r>
          </a:p>
          <a:p>
            <a:pPr lvl="1"/>
            <a:r>
              <a:rPr lang="en-GB" dirty="0"/>
              <a:t>Misnamed as all semiconductor memory is random </a:t>
            </a:r>
            <a:r>
              <a:rPr lang="en-GB" dirty="0" smtClean="0"/>
              <a:t>access</a:t>
            </a:r>
          </a:p>
          <a:p>
            <a:pPr lvl="1"/>
            <a:r>
              <a:rPr lang="en-US" dirty="0" smtClean="0"/>
              <a:t>Types of RAM:</a:t>
            </a:r>
          </a:p>
          <a:p>
            <a:pPr lvl="1"/>
            <a:r>
              <a:rPr lang="en-US" dirty="0" smtClean="0"/>
              <a:t>RAM generally store a bit of data in either the state of a flip-flop, as in </a:t>
            </a:r>
            <a:r>
              <a:rPr lang="en-US" b="1" dirty="0" smtClean="0">
                <a:solidFill>
                  <a:srgbClr val="FF0000"/>
                </a:solidFill>
              </a:rPr>
              <a:t>SRAM</a:t>
            </a:r>
            <a:r>
              <a:rPr lang="en-US" dirty="0" smtClean="0"/>
              <a:t> (static RAM), or as a charge in a capacitor (or transistor gate), as in </a:t>
            </a:r>
            <a:r>
              <a:rPr lang="en-US" b="1" dirty="0" smtClean="0">
                <a:solidFill>
                  <a:srgbClr val="FF0000"/>
                </a:solidFill>
              </a:rPr>
              <a:t>DRAM</a:t>
            </a:r>
            <a:r>
              <a:rPr lang="en-US" b="1" dirty="0" smtClean="0"/>
              <a:t> </a:t>
            </a:r>
            <a:r>
              <a:rPr lang="en-US" dirty="0" smtClean="0"/>
              <a:t>(dynamic RAM)</a:t>
            </a:r>
          </a:p>
          <a:p>
            <a:pPr lvl="1"/>
            <a:r>
              <a:rPr lang="en-GB" dirty="0" smtClean="0"/>
              <a:t>Read/Write</a:t>
            </a:r>
            <a:endParaRPr lang="en-GB" dirty="0"/>
          </a:p>
          <a:p>
            <a:pPr lvl="1"/>
            <a:r>
              <a:rPr lang="en-GB" dirty="0"/>
              <a:t>Volatile</a:t>
            </a:r>
          </a:p>
          <a:p>
            <a:pPr lvl="1"/>
            <a:r>
              <a:rPr lang="en-GB" dirty="0"/>
              <a:t>Temporary storage</a:t>
            </a:r>
          </a:p>
          <a:p>
            <a:pPr lvl="1"/>
            <a:r>
              <a:rPr lang="en-GB" dirty="0"/>
              <a:t>Static or dynamic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9144000" cy="533400"/>
          </a:xfrm>
        </p:spPr>
        <p:txBody>
          <a:bodyPr>
            <a:normAutofit fontScale="90000"/>
          </a:bodyPr>
          <a:lstStyle/>
          <a:p>
            <a:r>
              <a:rPr lang="en-GB" dirty="0"/>
              <a:t>Memory Cell Operation</a:t>
            </a:r>
          </a:p>
        </p:txBody>
      </p:sp>
      <p:pic>
        <p:nvPicPr>
          <p:cNvPr id="154628" name="Picture 4"/>
          <p:cNvPicPr>
            <a:picLocks noChangeAspect="1" noChangeArrowheads="1"/>
          </p:cNvPicPr>
          <p:nvPr/>
        </p:nvPicPr>
        <p:blipFill>
          <a:blip r:embed="rId2"/>
          <a:srcRect l="16283" t="22496" r="17503" b="38136"/>
          <a:stretch>
            <a:fillRect/>
          </a:stretch>
        </p:blipFill>
        <p:spPr bwMode="auto">
          <a:xfrm>
            <a:off x="533400" y="1889125"/>
            <a:ext cx="8077200" cy="36734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0" y="0"/>
            <a:ext cx="8991600" cy="609600"/>
          </a:xfrm>
        </p:spPr>
        <p:txBody>
          <a:bodyPr>
            <a:normAutofit fontScale="90000"/>
          </a:bodyPr>
          <a:lstStyle/>
          <a:p>
            <a:r>
              <a:rPr lang="en-GB" dirty="0"/>
              <a:t>Dynamic RAM</a:t>
            </a:r>
          </a:p>
        </p:txBody>
      </p:sp>
      <p:sp>
        <p:nvSpPr>
          <p:cNvPr id="21509" name="Rectangle 5"/>
          <p:cNvSpPr>
            <a:spLocks noGrp="1" noChangeArrowheads="1"/>
          </p:cNvSpPr>
          <p:nvPr>
            <p:ph type="body" idx="1"/>
          </p:nvPr>
        </p:nvSpPr>
        <p:spPr>
          <a:xfrm>
            <a:off x="304800" y="838200"/>
            <a:ext cx="8534400" cy="5287963"/>
          </a:xfrm>
        </p:spPr>
        <p:txBody>
          <a:bodyPr>
            <a:normAutofit fontScale="92500" lnSpcReduction="20000"/>
          </a:bodyPr>
          <a:lstStyle/>
          <a:p>
            <a:r>
              <a:rPr lang="en-GB" dirty="0"/>
              <a:t>Bits stored as charge in capacitors</a:t>
            </a:r>
          </a:p>
          <a:p>
            <a:r>
              <a:rPr lang="en-GB" dirty="0"/>
              <a:t>Charges leak</a:t>
            </a:r>
          </a:p>
          <a:p>
            <a:r>
              <a:rPr lang="en-GB" dirty="0"/>
              <a:t>Need refreshing even when powered</a:t>
            </a:r>
          </a:p>
          <a:p>
            <a:r>
              <a:rPr lang="en-GB" dirty="0"/>
              <a:t>Simpler construction</a:t>
            </a:r>
          </a:p>
          <a:p>
            <a:r>
              <a:rPr lang="en-GB" dirty="0"/>
              <a:t>Smaller per bit</a:t>
            </a:r>
          </a:p>
          <a:p>
            <a:r>
              <a:rPr lang="en-GB" dirty="0"/>
              <a:t>Less expensive</a:t>
            </a:r>
          </a:p>
          <a:p>
            <a:r>
              <a:rPr lang="en-GB" dirty="0"/>
              <a:t>Need refresh circuits</a:t>
            </a:r>
          </a:p>
          <a:p>
            <a:r>
              <a:rPr lang="en-GB" dirty="0"/>
              <a:t>Slower</a:t>
            </a:r>
          </a:p>
          <a:p>
            <a:r>
              <a:rPr lang="en-GB" dirty="0"/>
              <a:t>Main memory</a:t>
            </a:r>
          </a:p>
          <a:p>
            <a:r>
              <a:rPr lang="en-GB" b="1" dirty="0">
                <a:solidFill>
                  <a:srgbClr val="FF0000"/>
                </a:solidFill>
              </a:rPr>
              <a:t>Essentially analogue</a:t>
            </a:r>
          </a:p>
          <a:p>
            <a:pPr lvl="1"/>
            <a:r>
              <a:rPr lang="en-GB" dirty="0"/>
              <a:t>Level of charge determines value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1887</Words>
  <Application>Microsoft Office PowerPoint</Application>
  <PresentationFormat>On-screen Show (4:3)</PresentationFormat>
  <Paragraphs>214</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Basics of Semiconductor Memories</vt:lpstr>
      <vt:lpstr>Slide 2</vt:lpstr>
      <vt:lpstr>Slide 3</vt:lpstr>
      <vt:lpstr> Memory : </vt:lpstr>
      <vt:lpstr>Memory Structure</vt:lpstr>
      <vt:lpstr>Slide 6</vt:lpstr>
      <vt:lpstr>Semiconductor Memory</vt:lpstr>
      <vt:lpstr>Memory Cell Operation</vt:lpstr>
      <vt:lpstr>Dynamic RAM</vt:lpstr>
      <vt:lpstr>Dynamic RAM Structure</vt:lpstr>
      <vt:lpstr>DRAM Operation</vt:lpstr>
      <vt:lpstr>Static RAM</vt:lpstr>
      <vt:lpstr>Stating RAM Structure</vt:lpstr>
      <vt:lpstr>SRAM vs DRAM</vt:lpstr>
      <vt:lpstr>Slide 15</vt:lpstr>
      <vt:lpstr>Read Only Memory (ROM)</vt:lpstr>
      <vt:lpstr>Non-volatile </vt:lpstr>
      <vt:lpstr>ROM Read-only memory </vt:lpstr>
      <vt:lpstr>PROM Programmable Read Only Memory</vt:lpstr>
      <vt:lpstr>EPROM Erasable Programmable Read Only Memory</vt:lpstr>
      <vt:lpstr>EEPROM Electrically Erasable Programmable Read Only Memory</vt:lpstr>
      <vt:lpstr>Semiconductor Memory : Summary</vt:lpstr>
      <vt:lpstr>Semiconductor Memory : 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Semiconductor Memories</dc:title>
  <dc:creator/>
  <cp:lastModifiedBy>Waqas</cp:lastModifiedBy>
  <cp:revision>54</cp:revision>
  <dcterms:created xsi:type="dcterms:W3CDTF">2006-08-16T00:00:00Z</dcterms:created>
  <dcterms:modified xsi:type="dcterms:W3CDTF">2015-01-17T05:22:33Z</dcterms:modified>
</cp:coreProperties>
</file>