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73"/>
  </p:notesMasterIdLst>
  <p:sldIdLst>
    <p:sldId id="256" r:id="rId6"/>
    <p:sldId id="306" r:id="rId7"/>
    <p:sldId id="358" r:id="rId8"/>
    <p:sldId id="258" r:id="rId9"/>
    <p:sldId id="257" r:id="rId10"/>
    <p:sldId id="259" r:id="rId11"/>
    <p:sldId id="309" r:id="rId12"/>
    <p:sldId id="307" r:id="rId13"/>
    <p:sldId id="260" r:id="rId14"/>
    <p:sldId id="311" r:id="rId15"/>
    <p:sldId id="263" r:id="rId16"/>
    <p:sldId id="308" r:id="rId17"/>
    <p:sldId id="265" r:id="rId18"/>
    <p:sldId id="266" r:id="rId19"/>
    <p:sldId id="268" r:id="rId20"/>
    <p:sldId id="269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16" r:id="rId41"/>
    <p:sldId id="349" r:id="rId42"/>
    <p:sldId id="350" r:id="rId43"/>
    <p:sldId id="351" r:id="rId44"/>
    <p:sldId id="352" r:id="rId45"/>
    <p:sldId id="353" r:id="rId46"/>
    <p:sldId id="318" r:id="rId47"/>
    <p:sldId id="320" r:id="rId48"/>
    <p:sldId id="321" r:id="rId49"/>
    <p:sldId id="322" r:id="rId50"/>
    <p:sldId id="324" r:id="rId51"/>
    <p:sldId id="329" r:id="rId52"/>
    <p:sldId id="355" r:id="rId53"/>
    <p:sldId id="331" r:id="rId54"/>
    <p:sldId id="332" r:id="rId55"/>
    <p:sldId id="336" r:id="rId56"/>
    <p:sldId id="338" r:id="rId57"/>
    <p:sldId id="340" r:id="rId58"/>
    <p:sldId id="341" r:id="rId59"/>
    <p:sldId id="342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48" r:id="rId70"/>
    <p:sldId id="356" r:id="rId71"/>
    <p:sldId id="35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F43F0-D085-4782-8E31-B9DB9CDA3865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E739FC-E8ED-4E96-83B0-D4B1067686C7}">
      <dgm:prSet phldrT="[Text]" custT="1"/>
      <dgm:spPr/>
      <dgm:t>
        <a:bodyPr/>
        <a:lstStyle/>
        <a:p>
          <a:r>
            <a:rPr lang="en-US" sz="900" b="1" dirty="0" smtClean="0"/>
            <a:t>Hexadecimal</a:t>
          </a:r>
          <a:endParaRPr lang="en-US" sz="900" b="1" dirty="0"/>
        </a:p>
      </dgm:t>
    </dgm:pt>
    <dgm:pt modelId="{003E55A9-6AAF-47A6-A0F5-5D0B1A1B8F31}" type="parTrans" cxnId="{F25EA839-8B1A-4740-BF9F-202B6262E405}">
      <dgm:prSet/>
      <dgm:spPr/>
      <dgm:t>
        <a:bodyPr/>
        <a:lstStyle/>
        <a:p>
          <a:endParaRPr lang="en-US"/>
        </a:p>
      </dgm:t>
    </dgm:pt>
    <dgm:pt modelId="{687B8EE4-B6E9-4417-A5E5-F7130ECD9FF4}" type="sibTrans" cxnId="{F25EA839-8B1A-4740-BF9F-202B6262E405}">
      <dgm:prSet/>
      <dgm:spPr/>
      <dgm:t>
        <a:bodyPr/>
        <a:lstStyle/>
        <a:p>
          <a:endParaRPr lang="en-US"/>
        </a:p>
      </dgm:t>
    </dgm:pt>
    <dgm:pt modelId="{2AD346C2-24F1-4FA9-8F1E-7397B674610C}">
      <dgm:prSet phldrT="[Text]" custT="1"/>
      <dgm:spPr/>
      <dgm:t>
        <a:bodyPr/>
        <a:lstStyle/>
        <a:p>
          <a:r>
            <a:rPr lang="en-US" sz="900" b="1" dirty="0" smtClean="0"/>
            <a:t>Decimal</a:t>
          </a:r>
          <a:endParaRPr lang="en-US" sz="900" b="1" dirty="0"/>
        </a:p>
      </dgm:t>
    </dgm:pt>
    <dgm:pt modelId="{E2992B24-09FB-47B2-B230-163F6E9F2754}" type="parTrans" cxnId="{2D13F111-19B8-43BF-88A6-3A924167CA82}">
      <dgm:prSet/>
      <dgm:spPr/>
      <dgm:t>
        <a:bodyPr/>
        <a:lstStyle/>
        <a:p>
          <a:endParaRPr lang="en-US"/>
        </a:p>
      </dgm:t>
    </dgm:pt>
    <dgm:pt modelId="{7B212142-D69E-47D3-B500-AFE58FE7C400}" type="sibTrans" cxnId="{2D13F111-19B8-43BF-88A6-3A924167CA82}">
      <dgm:prSet/>
      <dgm:spPr/>
      <dgm:t>
        <a:bodyPr/>
        <a:lstStyle/>
        <a:p>
          <a:endParaRPr lang="en-US"/>
        </a:p>
      </dgm:t>
    </dgm:pt>
    <dgm:pt modelId="{0D520E5B-B066-421F-84B4-795FB9697945}">
      <dgm:prSet phldrT="[Text]" custT="1"/>
      <dgm:spPr/>
      <dgm:t>
        <a:bodyPr/>
        <a:lstStyle/>
        <a:p>
          <a:r>
            <a:rPr lang="en-US" sz="1300" b="1" u="sng" dirty="0" smtClean="0">
              <a:solidFill>
                <a:srgbClr val="FF0000"/>
              </a:solidFill>
              <a:latin typeface="Arial Black" pitchFamily="34" charset="0"/>
            </a:rPr>
            <a:t>Binary</a:t>
          </a:r>
          <a:endParaRPr lang="en-US" sz="1300" b="1" u="sng" dirty="0">
            <a:solidFill>
              <a:srgbClr val="FF0000"/>
            </a:solidFill>
            <a:latin typeface="Arial Black" pitchFamily="34" charset="0"/>
          </a:endParaRPr>
        </a:p>
      </dgm:t>
    </dgm:pt>
    <dgm:pt modelId="{84DF534B-F688-45AD-8DE6-A10E7184F64A}" type="parTrans" cxnId="{AC7249E4-C378-477D-A2E8-958CCAE8DE14}">
      <dgm:prSet/>
      <dgm:spPr/>
      <dgm:t>
        <a:bodyPr/>
        <a:lstStyle/>
        <a:p>
          <a:endParaRPr lang="en-US"/>
        </a:p>
      </dgm:t>
    </dgm:pt>
    <dgm:pt modelId="{FD9194D8-3638-4850-99F5-651E6B883E2F}" type="sibTrans" cxnId="{AC7249E4-C378-477D-A2E8-958CCAE8DE14}">
      <dgm:prSet/>
      <dgm:spPr/>
      <dgm:t>
        <a:bodyPr/>
        <a:lstStyle/>
        <a:p>
          <a:endParaRPr lang="en-US"/>
        </a:p>
      </dgm:t>
    </dgm:pt>
    <dgm:pt modelId="{CCD874D5-E428-435E-A6A7-E748FF4E17D3}">
      <dgm:prSet phldrT="[Text]" custT="1"/>
      <dgm:spPr/>
      <dgm:t>
        <a:bodyPr/>
        <a:lstStyle/>
        <a:p>
          <a:r>
            <a:rPr lang="en-US" sz="900" b="1" dirty="0" smtClean="0"/>
            <a:t>Octal</a:t>
          </a:r>
          <a:endParaRPr lang="en-US" sz="900" b="1" dirty="0"/>
        </a:p>
      </dgm:t>
    </dgm:pt>
    <dgm:pt modelId="{6B98D718-4D0F-4FB9-8CF6-90A6D05C6150}" type="parTrans" cxnId="{35F8B2BD-7D47-4F17-8980-D1F4A1F5AEEB}">
      <dgm:prSet/>
      <dgm:spPr/>
      <dgm:t>
        <a:bodyPr/>
        <a:lstStyle/>
        <a:p>
          <a:endParaRPr lang="en-US"/>
        </a:p>
      </dgm:t>
    </dgm:pt>
    <dgm:pt modelId="{4B19CC4C-CA81-4516-A97D-EBD851540A48}" type="sibTrans" cxnId="{35F8B2BD-7D47-4F17-8980-D1F4A1F5AEEB}">
      <dgm:prSet/>
      <dgm:spPr/>
      <dgm:t>
        <a:bodyPr/>
        <a:lstStyle/>
        <a:p>
          <a:endParaRPr lang="en-US"/>
        </a:p>
      </dgm:t>
    </dgm:pt>
    <dgm:pt modelId="{ADC24872-EE52-41C0-A1AB-79D77643088F}" type="pres">
      <dgm:prSet presAssocID="{BB2F43F0-D085-4782-8E31-B9DB9CDA386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714D7-A895-4785-84BE-2A7169A0B7FC}" type="pres">
      <dgm:prSet presAssocID="{BB2F43F0-D085-4782-8E31-B9DB9CDA386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C1CBF-CCC6-44AD-94D7-570163A855D4}" type="pres">
      <dgm:prSet presAssocID="{BB2F43F0-D085-4782-8E31-B9DB9CDA386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12FCC-C4A6-4046-B168-8A451C5EB8B3}" type="pres">
      <dgm:prSet presAssocID="{BB2F43F0-D085-4782-8E31-B9DB9CDA386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46CED-CB54-4208-9E68-E7D1BD7C192F}" type="pres">
      <dgm:prSet presAssocID="{BB2F43F0-D085-4782-8E31-B9DB9CDA386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F8B2BD-7D47-4F17-8980-D1F4A1F5AEEB}" srcId="{BB2F43F0-D085-4782-8E31-B9DB9CDA3865}" destId="{CCD874D5-E428-435E-A6A7-E748FF4E17D3}" srcOrd="3" destOrd="0" parTransId="{6B98D718-4D0F-4FB9-8CF6-90A6D05C6150}" sibTransId="{4B19CC4C-CA81-4516-A97D-EBD851540A48}"/>
    <dgm:cxn modelId="{AC7249E4-C378-477D-A2E8-958CCAE8DE14}" srcId="{BB2F43F0-D085-4782-8E31-B9DB9CDA3865}" destId="{0D520E5B-B066-421F-84B4-795FB9697945}" srcOrd="2" destOrd="0" parTransId="{84DF534B-F688-45AD-8DE6-A10E7184F64A}" sibTransId="{FD9194D8-3638-4850-99F5-651E6B883E2F}"/>
    <dgm:cxn modelId="{61B80D58-54E5-4C91-86DD-2337196A2996}" type="presOf" srcId="{BB2F43F0-D085-4782-8E31-B9DB9CDA3865}" destId="{ADC24872-EE52-41C0-A1AB-79D77643088F}" srcOrd="0" destOrd="0" presId="urn:microsoft.com/office/officeart/2005/8/layout/pyramid4"/>
    <dgm:cxn modelId="{BB6A341E-4FA3-4EFF-A969-A3EAD5762FCD}" type="presOf" srcId="{0D520E5B-B066-421F-84B4-795FB9697945}" destId="{08C12FCC-C4A6-4046-B168-8A451C5EB8B3}" srcOrd="0" destOrd="0" presId="urn:microsoft.com/office/officeart/2005/8/layout/pyramid4"/>
    <dgm:cxn modelId="{2D13F111-19B8-43BF-88A6-3A924167CA82}" srcId="{BB2F43F0-D085-4782-8E31-B9DB9CDA3865}" destId="{2AD346C2-24F1-4FA9-8F1E-7397B674610C}" srcOrd="1" destOrd="0" parTransId="{E2992B24-09FB-47B2-B230-163F6E9F2754}" sibTransId="{7B212142-D69E-47D3-B500-AFE58FE7C400}"/>
    <dgm:cxn modelId="{04CD094D-719A-4A1D-86A2-B9B18A94C931}" type="presOf" srcId="{44E739FC-E8ED-4E96-83B0-D4B1067686C7}" destId="{458714D7-A895-4785-84BE-2A7169A0B7FC}" srcOrd="0" destOrd="0" presId="urn:microsoft.com/office/officeart/2005/8/layout/pyramid4"/>
    <dgm:cxn modelId="{8BF10BE5-A867-4B68-9C45-37FB91686A89}" type="presOf" srcId="{2AD346C2-24F1-4FA9-8F1E-7397B674610C}" destId="{DA8C1CBF-CCC6-44AD-94D7-570163A855D4}" srcOrd="0" destOrd="0" presId="urn:microsoft.com/office/officeart/2005/8/layout/pyramid4"/>
    <dgm:cxn modelId="{5260D6BB-F0A7-4B1C-BA09-8F419F3AC73C}" type="presOf" srcId="{CCD874D5-E428-435E-A6A7-E748FF4E17D3}" destId="{EED46CED-CB54-4208-9E68-E7D1BD7C192F}" srcOrd="0" destOrd="0" presId="urn:microsoft.com/office/officeart/2005/8/layout/pyramid4"/>
    <dgm:cxn modelId="{F25EA839-8B1A-4740-BF9F-202B6262E405}" srcId="{BB2F43F0-D085-4782-8E31-B9DB9CDA3865}" destId="{44E739FC-E8ED-4E96-83B0-D4B1067686C7}" srcOrd="0" destOrd="0" parTransId="{003E55A9-6AAF-47A6-A0F5-5D0B1A1B8F31}" sibTransId="{687B8EE4-B6E9-4417-A5E5-F7130ECD9FF4}"/>
    <dgm:cxn modelId="{3CC4EA47-91CC-45EC-9BBE-C4F4BFCF2A8F}" type="presParOf" srcId="{ADC24872-EE52-41C0-A1AB-79D77643088F}" destId="{458714D7-A895-4785-84BE-2A7169A0B7FC}" srcOrd="0" destOrd="0" presId="urn:microsoft.com/office/officeart/2005/8/layout/pyramid4"/>
    <dgm:cxn modelId="{5B6603F1-4117-4557-94BE-C10BE9495AB8}" type="presParOf" srcId="{ADC24872-EE52-41C0-A1AB-79D77643088F}" destId="{DA8C1CBF-CCC6-44AD-94D7-570163A855D4}" srcOrd="1" destOrd="0" presId="urn:microsoft.com/office/officeart/2005/8/layout/pyramid4"/>
    <dgm:cxn modelId="{827443D5-D06B-4191-9F08-D2A2042E5350}" type="presParOf" srcId="{ADC24872-EE52-41C0-A1AB-79D77643088F}" destId="{08C12FCC-C4A6-4046-B168-8A451C5EB8B3}" srcOrd="2" destOrd="0" presId="urn:microsoft.com/office/officeart/2005/8/layout/pyramid4"/>
    <dgm:cxn modelId="{7A6BF8C1-0807-483F-AB12-D94C8B38F30E}" type="presParOf" srcId="{ADC24872-EE52-41C0-A1AB-79D77643088F}" destId="{EED46CED-CB54-4208-9E68-E7D1BD7C192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714D7-A895-4785-84BE-2A7169A0B7FC}">
      <dsp:nvSpPr>
        <dsp:cNvPr id="0" name=""/>
        <dsp:cNvSpPr/>
      </dsp:nvSpPr>
      <dsp:spPr>
        <a:xfrm>
          <a:off x="1244600" y="0"/>
          <a:ext cx="1473200" cy="1473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Hexadecimal</a:t>
          </a:r>
          <a:endParaRPr lang="en-US" sz="900" b="1" kern="1200" dirty="0"/>
        </a:p>
      </dsp:txBody>
      <dsp:txXfrm>
        <a:off x="1612900" y="736600"/>
        <a:ext cx="736600" cy="736600"/>
      </dsp:txXfrm>
    </dsp:sp>
    <dsp:sp modelId="{DA8C1CBF-CCC6-44AD-94D7-570163A855D4}">
      <dsp:nvSpPr>
        <dsp:cNvPr id="0" name=""/>
        <dsp:cNvSpPr/>
      </dsp:nvSpPr>
      <dsp:spPr>
        <a:xfrm>
          <a:off x="507999" y="1473200"/>
          <a:ext cx="1473200" cy="1473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Decimal</a:t>
          </a:r>
          <a:endParaRPr lang="en-US" sz="900" b="1" kern="1200" dirty="0"/>
        </a:p>
      </dsp:txBody>
      <dsp:txXfrm>
        <a:off x="876299" y="2209800"/>
        <a:ext cx="736600" cy="736600"/>
      </dsp:txXfrm>
    </dsp:sp>
    <dsp:sp modelId="{08C12FCC-C4A6-4046-B168-8A451C5EB8B3}">
      <dsp:nvSpPr>
        <dsp:cNvPr id="0" name=""/>
        <dsp:cNvSpPr/>
      </dsp:nvSpPr>
      <dsp:spPr>
        <a:xfrm rot="10800000">
          <a:off x="1244600" y="1473200"/>
          <a:ext cx="1473200" cy="1473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u="sng" kern="1200" dirty="0" smtClean="0">
              <a:solidFill>
                <a:srgbClr val="FF0000"/>
              </a:solidFill>
              <a:latin typeface="Arial Black" pitchFamily="34" charset="0"/>
            </a:rPr>
            <a:t>Binary</a:t>
          </a:r>
          <a:endParaRPr lang="en-US" sz="1300" b="1" u="sng" kern="1200" dirty="0">
            <a:solidFill>
              <a:srgbClr val="FF0000"/>
            </a:solidFill>
            <a:latin typeface="Arial Black" pitchFamily="34" charset="0"/>
          </a:endParaRPr>
        </a:p>
      </dsp:txBody>
      <dsp:txXfrm rot="10800000">
        <a:off x="1612900" y="1473200"/>
        <a:ext cx="736600" cy="736600"/>
      </dsp:txXfrm>
    </dsp:sp>
    <dsp:sp modelId="{EED46CED-CB54-4208-9E68-E7D1BD7C192F}">
      <dsp:nvSpPr>
        <dsp:cNvPr id="0" name=""/>
        <dsp:cNvSpPr/>
      </dsp:nvSpPr>
      <dsp:spPr>
        <a:xfrm>
          <a:off x="1981200" y="1473200"/>
          <a:ext cx="1473200" cy="1473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Octal</a:t>
          </a:r>
          <a:endParaRPr lang="en-US" sz="900" b="1" kern="1200" dirty="0"/>
        </a:p>
      </dsp:txBody>
      <dsp:txXfrm>
        <a:off x="2349500" y="2209800"/>
        <a:ext cx="736600" cy="736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8BA4-70C5-4892-AEEE-99B53F7B0D7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7E3AC-5A4D-42F7-8156-F2A8AB804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4B011-4E13-4B86-AFAD-104FB0B825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0AEC4-7F85-4999-A2DE-8534F56E055B}" type="slidenum">
              <a:rPr lang="en-US"/>
              <a:pPr/>
              <a:t>55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E3AC-5A4D-42F7-8156-F2A8AB8040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4B011-4E13-4B86-AFAD-104FB0B825D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66" y="4343559"/>
            <a:ext cx="5487669" cy="411511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C536-FD4E-4C38-9125-1CA9B272C132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638C-4443-4651-B94E-064AB52A8A1A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828F-110B-46C9-8C90-C0A4BFF270D6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09F4-E4C2-47C3-910E-7E4F2639306C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51FA-E748-49FF-98A7-F45321940C03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F583-FEAA-4320-B311-A1ADFC9BE24A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68A-BC73-4228-BB2B-C8C44C4D563F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19D3-FFB4-4811-ADFE-7CA57F9C3A7E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CB1-7746-42B6-AA3B-40EC9D1F511B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A627-249F-450D-90E5-E61789FF2B86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EC5C-4C5C-46A1-8B9C-1B99BEDFC6E7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F58F-E9C2-42C4-B399-45912E3DFC86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6BB-28F0-44FD-9CAA-F79637DAE21F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3A30-CFF9-4B5A-8578-D15B66043D3C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050F-6339-4E61-B31C-DA87B9BD6475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1E7-C173-4497-BE7A-32607BF17998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7408-0E47-42A0-B9A2-492BF4247F17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E5DD-D0B5-41ED-998E-02EE974F2ACB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4A2A-15ED-4577-BA51-A2C376A31196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C9A-D986-4540-AD6A-14FAB1977A6E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4627-88EA-4D03-9262-F979244E88DE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146A-889C-498B-8548-DA0460E0D50C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4CE4-50B7-4B8F-BF41-1FC9853FB5B0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5D44-3302-4AC8-BE61-0F2FC8C0B5E3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DD87-4659-4DA2-8A9D-E0D970A2BEF3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507-E85C-46BD-8952-1F120B2239DF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3903-FB29-4E04-9187-6681D4B69877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F571-6F9E-40FB-9EDD-2FFCC2C7556B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365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09773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22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9FFA-A1F6-4F55-9915-1F10A60B5ACD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5745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3129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628" y="219075"/>
            <a:ext cx="442172" cy="590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19075"/>
            <a:ext cx="6031523" cy="5907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3170-BA7A-46B5-B528-D2E30D84DB8D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32E-7204-4868-B0E2-9886416765F2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4BF-891E-407D-A3B2-98C47BE78FCA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01B5-8B45-4591-83BB-5841D48FE9FE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94DD-ABA5-4973-9524-D54217A77BCC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BD4E-2756-4B11-B3BF-120D3D5D310D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BSCS: Digital Logic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60BF-8EB7-4395-BC6F-D8639511B5FB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BSCS: Digital Logic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C3B4-C245-4B3B-B723-CD4576BF5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Eastern Mediterranean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96DF-F6CA-44EC-874B-63E917001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784" y="219075"/>
            <a:ext cx="6037385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400" b="1" u="sng">
          <a:solidFill>
            <a:srgbClr val="FF9933"/>
          </a:solidFill>
          <a:latin typeface="Arial" charset="0"/>
          <a:ea typeface="PMingLiU" pitchFamily="18" charset="-12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sz="2400"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7.w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4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1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53.wmf"/><Relationship Id="rId5" Type="http://schemas.openxmlformats.org/officeDocument/2006/relationships/image" Target="../media/image50.e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19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2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Welcome To Class 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2" descr="E:\official work\matlab office training\images\Tehran-9th-international-Bismillah-festival-Kicks-off-600x33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600200"/>
            <a:ext cx="9144000" cy="3200400"/>
          </a:xfrm>
          <a:noFill/>
        </p:spPr>
      </p:pic>
      <p:sp>
        <p:nvSpPr>
          <p:cNvPr id="6" name="Rounded Rectangular Callout 5"/>
          <p:cNvSpPr/>
          <p:nvPr/>
        </p:nvSpPr>
        <p:spPr>
          <a:xfrm>
            <a:off x="5486400" y="5029200"/>
            <a:ext cx="3657600" cy="1066800"/>
          </a:xfrm>
          <a:prstGeom prst="wedgeRoundRect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About Me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chemeClr val="bg1"/>
                </a:solidFill>
              </a:rPr>
              <a:pPr/>
              <a:t>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762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Computer Organization and Assembly Language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What not to do 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No tolerance on </a:t>
            </a:r>
            <a:r>
              <a:rPr lang="en-US" b="1" dirty="0" smtClean="0">
                <a:solidFill>
                  <a:srgbClr val="FF0000"/>
                </a:solidFill>
              </a:rPr>
              <a:t>Cross talk </a:t>
            </a:r>
            <a:r>
              <a:rPr lang="en-US" dirty="0" smtClean="0"/>
              <a:t>in class !!!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People leaving in between class just to attend phone call.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Habitual late comers just for attendance.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Students asking for unfair grades </a:t>
            </a:r>
            <a:endParaRPr lang="en-US" dirty="0"/>
          </a:p>
        </p:txBody>
      </p:sp>
      <p:pic>
        <p:nvPicPr>
          <p:cNvPr id="6" name="Picture 5" descr="fb_smil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191000"/>
            <a:ext cx="179070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Your Feedback 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sz="3000" b="1" dirty="0" smtClean="0">
                <a:solidFill>
                  <a:schemeClr val="accent3"/>
                </a:solidFill>
              </a:rPr>
              <a:t>Quick Introduction.</a:t>
            </a:r>
          </a:p>
          <a:p>
            <a:pPr>
              <a:lnSpc>
                <a:spcPct val="200000"/>
              </a:lnSpc>
            </a:pP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</a:rPr>
              <a:t>Suggestions for improvement.</a:t>
            </a:r>
          </a:p>
          <a:p>
            <a:pPr>
              <a:lnSpc>
                <a:spcPct val="200000"/>
              </a:lnSpc>
            </a:pPr>
            <a:r>
              <a:rPr lang="en-US" sz="3000" b="1" dirty="0" smtClean="0">
                <a:solidFill>
                  <a:schemeClr val="accent6"/>
                </a:solidFill>
              </a:rPr>
              <a:t>Anything you want to see in the course </a:t>
            </a:r>
            <a:r>
              <a:rPr lang="en-US" sz="3000" b="1" dirty="0" smtClean="0">
                <a:solidFill>
                  <a:schemeClr val="accent6"/>
                </a:solidFill>
              </a:rPr>
              <a:t>?</a:t>
            </a:r>
            <a:endParaRPr lang="en-US" sz="3000" b="1" dirty="0" smtClean="0">
              <a:solidFill>
                <a:schemeClr val="accent6"/>
              </a:solidFill>
            </a:endParaRPr>
          </a:p>
        </p:txBody>
      </p:sp>
      <p:pic>
        <p:nvPicPr>
          <p:cNvPr id="1027" name="Picture 3" descr="E:\academics\UAAR_PMAS\slides_graphics\Wh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33400"/>
            <a:ext cx="2286000" cy="3886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Pre-Req. : Quick Revision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1981200"/>
            <a:ext cx="9144000" cy="2057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Pre-Req. : Digital Logic Design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Continuous Vs Discrete: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Continuous-Time Signals:</a:t>
            </a:r>
          </a:p>
          <a:p>
            <a:r>
              <a:rPr lang="en-US" sz="2800" dirty="0" smtClean="0"/>
              <a:t>Quantities that are defined for all values  of time.</a:t>
            </a:r>
          </a:p>
          <a:p>
            <a:r>
              <a:rPr lang="en-US" sz="2800" dirty="0" smtClean="0"/>
              <a:t>Speech signal, Voltage signal, Sensor output</a:t>
            </a:r>
          </a:p>
          <a:p>
            <a:r>
              <a:rPr lang="en-US" sz="2800" u="sng" dirty="0" smtClean="0">
                <a:solidFill>
                  <a:srgbClr val="FF0000"/>
                </a:solidFill>
              </a:rPr>
              <a:t>Waveform: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 descr="L1_continuous_sig.jpg"/>
          <p:cNvPicPr>
            <a:picLocks noChangeAspect="1"/>
          </p:cNvPicPr>
          <p:nvPr/>
        </p:nvPicPr>
        <p:blipFill>
          <a:blip r:embed="rId2">
            <a:lum bright="-40000"/>
          </a:blip>
          <a:stretch>
            <a:fillRect/>
          </a:stretch>
        </p:blipFill>
        <p:spPr>
          <a:xfrm>
            <a:off x="1676400" y="2971800"/>
            <a:ext cx="5431604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838200" y="5257800"/>
            <a:ext cx="7467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Analog Signals </a:t>
            </a:r>
            <a:r>
              <a:rPr lang="en-US" sz="2400" b="1" dirty="0" smtClean="0"/>
              <a:t>are Continuous time signals …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Continuous Vs Discrete: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/>
          <a:lstStyle/>
          <a:p>
            <a:pPr>
              <a:buNone/>
            </a:pPr>
            <a:r>
              <a:rPr lang="en-US" sz="3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 Time Signal:</a:t>
            </a:r>
          </a:p>
          <a:p>
            <a:r>
              <a:rPr lang="en-US" sz="2800" dirty="0" smtClean="0"/>
              <a:t>Exists for discrete time instants only.</a:t>
            </a:r>
          </a:p>
          <a:p>
            <a:r>
              <a:rPr lang="en-US" sz="2800" dirty="0" smtClean="0"/>
              <a:t>Not defined for all values.</a:t>
            </a:r>
          </a:p>
          <a:p>
            <a:r>
              <a:rPr lang="en-US" sz="2800" dirty="0" smtClean="0"/>
              <a:t>Obtained by </a:t>
            </a:r>
            <a:r>
              <a:rPr lang="en-US" sz="2800" b="1" dirty="0" smtClean="0">
                <a:solidFill>
                  <a:srgbClr val="FF0000"/>
                </a:solidFill>
              </a:rPr>
              <a:t>sampling</a:t>
            </a:r>
            <a:r>
              <a:rPr lang="en-US" sz="2800" dirty="0" smtClean="0"/>
              <a:t> of continuous time signals.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 descr="L1_discrete_sig.jpg"/>
          <p:cNvPicPr>
            <a:picLocks noChangeAspect="1"/>
          </p:cNvPicPr>
          <p:nvPr/>
        </p:nvPicPr>
        <p:blipFill>
          <a:blip r:embed="rId2">
            <a:lum bright="-40000"/>
          </a:blip>
          <a:stretch>
            <a:fillRect/>
          </a:stretch>
        </p:blipFill>
        <p:spPr>
          <a:xfrm>
            <a:off x="1143000" y="2819400"/>
            <a:ext cx="57150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Digital Signals: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dirty="0" smtClean="0"/>
              <a:t>Staircase approximation of discrete signals are digital signals.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L1_quantization.jpg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0" y="1600200"/>
            <a:ext cx="9144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Line Callout 1 (Border and Accent Bar) 16"/>
          <p:cNvSpPr/>
          <p:nvPr/>
        </p:nvSpPr>
        <p:spPr>
          <a:xfrm>
            <a:off x="5486400" y="5257800"/>
            <a:ext cx="2895600" cy="762000"/>
          </a:xfrm>
          <a:prstGeom prst="accentBorderCallout1">
            <a:avLst>
              <a:gd name="adj1" fmla="val 18750"/>
              <a:gd name="adj2" fmla="val -8333"/>
              <a:gd name="adj3" fmla="val -121693"/>
              <a:gd name="adj4" fmla="val -2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Digital Signal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Analog and Digital: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6705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038600"/>
            <a:ext cx="670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Digital Number Systems: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dirty="0" smtClean="0"/>
              <a:t>As told earlier, digital systems can process discrete set of information, based upon which we have …</a:t>
            </a:r>
          </a:p>
          <a:p>
            <a:pPr>
              <a:buNone/>
            </a:pPr>
            <a:r>
              <a:rPr lang="en-US" b="1" u="sng" dirty="0" smtClean="0">
                <a:solidFill>
                  <a:schemeClr val="dk1"/>
                </a:solidFill>
              </a:rPr>
              <a:t>Digital Number System: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Binary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Octal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Decimal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Hexadecimal</a:t>
            </a:r>
          </a:p>
          <a:p>
            <a:r>
              <a:rPr lang="en-US" sz="2800" dirty="0" smtClean="0"/>
              <a:t>Digital Computers are based upon </a:t>
            </a:r>
            <a:r>
              <a:rPr lang="en-US" sz="2800" b="1" dirty="0" smtClean="0">
                <a:solidFill>
                  <a:srgbClr val="FF0000"/>
                </a:solidFill>
              </a:rPr>
              <a:t>Binary Number System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and course primarily revolves around it.</a:t>
            </a:r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BIT: </a:t>
            </a:r>
            <a:r>
              <a:rPr lang="en-US" sz="2800" dirty="0" smtClean="0"/>
              <a:t>Smallest unit of digital information. Contraction of word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5181600" y="1219200"/>
          <a:ext cx="39624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Number System : Binary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dirty="0" smtClean="0"/>
              <a:t>Binary system consists of 2 alphabets/symbols/values </a:t>
            </a:r>
            <a:r>
              <a:rPr lang="en-US" sz="2800" dirty="0" err="1" smtClean="0"/>
              <a:t>i.e</a:t>
            </a:r>
            <a:r>
              <a:rPr lang="en-US" sz="2800" dirty="0" smtClean="0"/>
              <a:t> Zero (0) &amp; One(1).</a:t>
            </a:r>
          </a:p>
          <a:p>
            <a:r>
              <a:rPr lang="en-US" sz="2800" dirty="0" smtClean="0"/>
              <a:t>Base-2 system , suitable for digital computers.</a:t>
            </a:r>
          </a:p>
          <a:p>
            <a:r>
              <a:rPr lang="en-US" altLang="zh-TW" sz="2800" dirty="0" smtClean="0"/>
              <a:t>Why binary?</a:t>
            </a:r>
          </a:p>
          <a:p>
            <a:pPr lvl="1"/>
            <a:r>
              <a:rPr lang="en-US" altLang="zh-TW" sz="1800" dirty="0" smtClean="0"/>
              <a:t>Hardware perspective : a transistor circuit is either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ON </a:t>
            </a:r>
            <a:r>
              <a:rPr lang="en-US" altLang="zh-TW" sz="1800" dirty="0" smtClean="0"/>
              <a:t>or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OFF</a:t>
            </a:r>
            <a:r>
              <a:rPr lang="en-US" altLang="zh-TW" sz="1800" dirty="0" smtClean="0"/>
              <a:t> (two stable states).</a:t>
            </a:r>
          </a:p>
          <a:p>
            <a:pPr lvl="1"/>
            <a:r>
              <a:rPr lang="en-US" altLang="zh-TW" sz="1800" dirty="0" smtClean="0"/>
              <a:t>Easy to implement in software.</a:t>
            </a:r>
          </a:p>
          <a:p>
            <a:pPr lvl="1"/>
            <a:r>
              <a:rPr lang="en-US" altLang="zh-TW" sz="1800" dirty="0" smtClean="0"/>
              <a:t>Simple and accurate circuit design</a:t>
            </a:r>
          </a:p>
          <a:p>
            <a:pPr marL="457200" lvl="1" indent="0">
              <a:buNone/>
            </a:pPr>
            <a:r>
              <a:rPr lang="en-US" altLang="zh-TW" sz="3200" dirty="0" smtClean="0"/>
              <a:t>Representation of Binary Quantities:</a:t>
            </a:r>
          </a:p>
          <a:p>
            <a:pPr marL="457200" lvl="1" indent="0">
              <a:buNone/>
            </a:pPr>
            <a:endParaRPr lang="en-US" altLang="zh-TW" sz="3200" dirty="0" smtClean="0"/>
          </a:p>
          <a:p>
            <a:pPr marL="457200" lvl="1" indent="0">
              <a:buNone/>
            </a:pPr>
            <a:endParaRPr lang="en-US" altLang="zh-TW" sz="3200" dirty="0" smtClean="0"/>
          </a:p>
          <a:p>
            <a:pPr lvl="1">
              <a:buNone/>
            </a:pPr>
            <a:endParaRPr lang="en-US" altLang="zh-TW" sz="1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9" name="Picture 8" descr="L1_binary_switch_r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819400"/>
            <a:ext cx="1981200" cy="1524000"/>
          </a:xfrm>
          <a:prstGeom prst="rect">
            <a:avLst/>
          </a:prstGeom>
        </p:spPr>
      </p:pic>
      <p:pic>
        <p:nvPicPr>
          <p:cNvPr id="11" name="Picture 10" descr="L1_binary_voltage_re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38600"/>
            <a:ext cx="67056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Base Systems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06413" y="784227"/>
          <a:ext cx="7821612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9107244" imgH="3426717" progId="Word.Document.8">
                  <p:embed/>
                </p:oleObj>
              </mc:Choice>
              <mc:Fallback>
                <p:oleObj name="Document" r:id="rId3" imgW="9107244" imgH="3426717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784227"/>
                        <a:ext cx="7821612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" y="3352802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order to represent numbers of different bases, we surround a number</a:t>
            </a:r>
          </a:p>
          <a:p>
            <a:r>
              <a:rPr lang="en-US" sz="2400" dirty="0" smtClean="0"/>
              <a:t> in parenthesis and then place a subscript with the base of the number.</a:t>
            </a:r>
          </a:p>
          <a:p>
            <a:pPr lvl="1"/>
            <a:r>
              <a:rPr lang="en-US" sz="2400" dirty="0" smtClean="0"/>
              <a:t>A decimal number		(9233)</a:t>
            </a:r>
            <a:r>
              <a:rPr lang="en-US" sz="2400" baseline="-25000" dirty="0" smtClean="0"/>
              <a:t>10</a:t>
            </a:r>
          </a:p>
          <a:p>
            <a:pPr lvl="1"/>
            <a:r>
              <a:rPr lang="en-US" sz="2400" dirty="0" smtClean="0"/>
              <a:t>A binary number		(11011)</a:t>
            </a:r>
            <a:r>
              <a:rPr lang="en-US" sz="2400" baseline="-25000" dirty="0" smtClean="0"/>
              <a:t>2</a:t>
            </a:r>
          </a:p>
          <a:p>
            <a:pPr lvl="1"/>
            <a:r>
              <a:rPr lang="en-US" sz="2400" dirty="0" smtClean="0"/>
              <a:t>A hexadecimal number 	(30FA)</a:t>
            </a:r>
            <a:r>
              <a:rPr lang="en-US" sz="2400" baseline="-25000" dirty="0" smtClean="0"/>
              <a:t>16</a:t>
            </a:r>
          </a:p>
          <a:p>
            <a:pPr lvl="1"/>
            <a:r>
              <a:rPr lang="en-US" sz="2400" dirty="0" smtClean="0"/>
              <a:t>An octal number                 (6107)</a:t>
            </a:r>
            <a:r>
              <a:rPr lang="en-US" sz="2400" baseline="-25000" dirty="0" smtClean="0"/>
              <a:t>8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Pre-Requisite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Computer Organization and Assembly language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Digital logic design CS-430</a:t>
            </a:r>
          </a:p>
          <a:p>
            <a:pPr lvl="1"/>
            <a:r>
              <a:rPr lang="en-US" b="1" dirty="0" smtClean="0"/>
              <a:t>References for Pre-requisite course:</a:t>
            </a:r>
          </a:p>
          <a:p>
            <a:pPr lvl="2"/>
            <a:r>
              <a:rPr lang="it-IT" dirty="0" smtClean="0"/>
              <a:t>M. Morris Mano, Michael D. Ciletti, “</a:t>
            </a:r>
            <a:r>
              <a:rPr lang="it-IT" b="1" dirty="0" smtClean="0"/>
              <a:t>Digital design”, 4th edition, 2008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Any Programming Language Background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2400" y="15240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UAAR-PMAS-CAR\slides_graphics\ne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1" y="1143000"/>
            <a:ext cx="249555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Binary Representation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3657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0" y="533402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          </a:t>
            </a:r>
            <a:r>
              <a:rPr lang="en-US" sz="2400" b="1" dirty="0" smtClean="0"/>
              <a:t>Bit :      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      Nibble :   </a:t>
            </a:r>
            <a:r>
              <a:rPr lang="en-US" sz="2400" b="1" dirty="0" smtClean="0">
                <a:solidFill>
                  <a:srgbClr val="FF0000"/>
                </a:solidFill>
              </a:rPr>
              <a:t>4 bits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      Byte :       </a:t>
            </a:r>
            <a:r>
              <a:rPr lang="en-US" sz="2400" b="1" dirty="0" smtClean="0">
                <a:solidFill>
                  <a:srgbClr val="FF0000"/>
                </a:solidFill>
              </a:rPr>
              <a:t>8 bits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      Word :     </a:t>
            </a:r>
            <a:r>
              <a:rPr lang="en-US" sz="2400" b="1" dirty="0" smtClean="0">
                <a:solidFill>
                  <a:srgbClr val="FF0000"/>
                </a:solidFill>
              </a:rPr>
              <a:t>16 bits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      Double word :  </a:t>
            </a:r>
            <a:r>
              <a:rPr lang="en-US" sz="2400" b="1" dirty="0" smtClean="0">
                <a:solidFill>
                  <a:srgbClr val="FF0000"/>
                </a:solidFill>
              </a:rPr>
              <a:t>32 bits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Base-r to Decimal Conversion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dirty="0" smtClean="0"/>
              <a:t>Weighting factor scaling is required according to that specific base system.</a:t>
            </a:r>
          </a:p>
          <a:p>
            <a:r>
              <a:rPr lang="en-US" dirty="0" smtClean="0"/>
              <a:t>Weights are </a:t>
            </a:r>
            <a:r>
              <a:rPr lang="en-US" dirty="0" smtClean="0">
                <a:solidFill>
                  <a:srgbClr val="FF0000"/>
                </a:solidFill>
              </a:rPr>
              <a:t>(base-system)^ 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position_value</a:t>
            </a:r>
            <a:endParaRPr lang="en-US" b="1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Rules are same for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Binary to decimal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Octal to decimal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Hexadecimal to decimal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457200" y="4572000"/>
            <a:ext cx="8077200" cy="15240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Evaluate magnitude or weighting factor.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Multiply number by its weight.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Special treatment for fractional parts.</a:t>
            </a:r>
            <a:endParaRPr lang="en-US" sz="2800" b="1" dirty="0"/>
          </a:p>
        </p:txBody>
      </p:sp>
      <p:sp>
        <p:nvSpPr>
          <p:cNvPr id="12" name="Left Brace 11"/>
          <p:cNvSpPr/>
          <p:nvPr/>
        </p:nvSpPr>
        <p:spPr>
          <a:xfrm rot="10800000">
            <a:off x="4953000" y="2819400"/>
            <a:ext cx="533400" cy="1524000"/>
          </a:xfrm>
          <a:prstGeom prst="leftBrac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Binary to Decimal Conversion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binary system uses </a:t>
            </a:r>
            <a:r>
              <a:rPr lang="en-US" dirty="0" smtClean="0">
                <a:solidFill>
                  <a:srgbClr val="FF5050"/>
                </a:solidFill>
              </a:rPr>
              <a:t>powers of 2</a:t>
            </a:r>
            <a:r>
              <a:rPr lang="en-US" dirty="0" smtClean="0"/>
              <a:t> as the multipliers for the coefficients.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For example:</a:t>
            </a:r>
          </a:p>
          <a:p>
            <a:pPr marL="342900" lvl="1" indent="-34290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(1011)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=</a:t>
            </a:r>
          </a:p>
          <a:p>
            <a:pPr marL="342900" lvl="1" indent="-34290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1x2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 + 0x2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 + </a:t>
            </a:r>
            <a:r>
              <a:rPr lang="en-US" sz="2400" b="1" dirty="0" smtClean="0">
                <a:solidFill>
                  <a:srgbClr val="FF0000"/>
                </a:solidFill>
              </a:rPr>
              <a:t>1x2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 + </a:t>
            </a:r>
            <a:r>
              <a:rPr lang="en-US" sz="2400" b="1" dirty="0" smtClean="0">
                <a:solidFill>
                  <a:srgbClr val="FF0000"/>
                </a:solidFill>
              </a:rPr>
              <a:t>1x2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0 </a:t>
            </a:r>
            <a:r>
              <a:rPr lang="en-US" sz="2400" b="1" dirty="0" smtClean="0">
                <a:solidFill>
                  <a:srgbClr val="FF0000"/>
                </a:solidFill>
              </a:rPr>
              <a:t>= (11)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marL="342900" lvl="1" indent="-342900" algn="ctr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dirty="0" smtClean="0"/>
              <a:t>What about fractions?</a:t>
            </a:r>
          </a:p>
          <a:p>
            <a:pPr marL="838200" lvl="1" indent="-34290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(110.10)2 = 1x2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+ 1x2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 </a:t>
            </a:r>
            <a:r>
              <a:rPr lang="en-US" sz="2400" b="1" dirty="0" smtClean="0">
                <a:solidFill>
                  <a:srgbClr val="FF0000"/>
                </a:solidFill>
              </a:rPr>
              <a:t>+ 0x2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</a:rPr>
              <a:t> + 1x2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-1 </a:t>
            </a:r>
            <a:r>
              <a:rPr lang="en-US" sz="2400" b="1" dirty="0" smtClean="0">
                <a:solidFill>
                  <a:srgbClr val="FF0000"/>
                </a:solidFill>
              </a:rPr>
              <a:t>+ 0x2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-2</a:t>
            </a:r>
            <a:r>
              <a:rPr lang="en-US" sz="2400" b="1" dirty="0" smtClean="0">
                <a:solidFill>
                  <a:srgbClr val="FF0000"/>
                </a:solidFill>
              </a:rPr>
              <a:t> = (6.5)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dirty="0" smtClean="0"/>
              <a:t>we can represent the binary number 10111.01 as: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= 1 X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+ 0 X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 + 1 X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+ 1 X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+ 1 X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</a:rPr>
              <a:t> + 0 X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-1</a:t>
            </a:r>
            <a:r>
              <a:rPr lang="en-US" sz="2400" b="1" dirty="0" smtClean="0">
                <a:solidFill>
                  <a:srgbClr val="FF0000"/>
                </a:solidFill>
              </a:rPr>
              <a:t> + 1 X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-2</a:t>
            </a:r>
            <a:r>
              <a:rPr lang="en-US" sz="2400" b="1" dirty="0" smtClean="0">
                <a:solidFill>
                  <a:srgbClr val="FF0000"/>
                </a:solidFill>
              </a:rPr>
              <a:t> = =</a:t>
            </a:r>
            <a:r>
              <a:rPr lang="en-US" sz="3200" b="1" dirty="0" smtClean="0">
                <a:solidFill>
                  <a:schemeClr val="accent4"/>
                </a:solidFill>
              </a:rPr>
              <a:t>(23.25)</a:t>
            </a:r>
            <a:r>
              <a:rPr lang="en-US" sz="3200" b="1" baseline="-25000" dirty="0" smtClean="0">
                <a:solidFill>
                  <a:schemeClr val="accent4"/>
                </a:solidFill>
              </a:rPr>
              <a:t>10</a:t>
            </a:r>
          </a:p>
          <a:p>
            <a:pPr lvl="1"/>
            <a:r>
              <a:rPr lang="en-US" sz="3200" b="1" baseline="-25000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See binary Weighting table as a reference ….</a:t>
            </a:r>
          </a:p>
          <a:p>
            <a:pPr lvl="1">
              <a:buNone/>
            </a:pPr>
            <a:r>
              <a:rPr lang="en-US" sz="3200" b="1" baseline="-25000" dirty="0" smtClean="0">
                <a:solidFill>
                  <a:schemeClr val="accent4"/>
                </a:solidFill>
              </a:rPr>
              <a:t> </a:t>
            </a:r>
          </a:p>
          <a:p>
            <a:pPr lvl="1">
              <a:buNone/>
            </a:pPr>
            <a:endParaRPr lang="en-US" sz="3200" b="1" baseline="-25000" dirty="0" smtClean="0">
              <a:solidFill>
                <a:schemeClr val="accent4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More Examples : Handling fractions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dirty="0" smtClean="0"/>
              <a:t>How to handle </a:t>
            </a:r>
            <a:r>
              <a:rPr lang="en-US" sz="2800" dirty="0" smtClean="0">
                <a:solidFill>
                  <a:srgbClr val="FF0000"/>
                </a:solidFill>
              </a:rPr>
              <a:t>binary point 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L1_fractional_bin_2_d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Weighting Table for Binary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1027" descr="powers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838200"/>
            <a:ext cx="5562600" cy="2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533402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lang="en-US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lang="en-US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lang="en-US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lang="en-US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Caution : 1K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binary is not 1000 instead its 1024.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  <a:tab pos="5334000" algn="l"/>
              </a:tabLst>
            </a:pPr>
            <a:endParaRPr lang="en-US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295400" algn="l"/>
                <a:tab pos="5334000" algn="l"/>
              </a:tabLst>
            </a:pP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is referred to as Kilo, called "K"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295400" algn="l"/>
                <a:tab pos="53340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2</a:t>
            </a:r>
            <a:r>
              <a:rPr kumimoji="0" lang="en-US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is referred to as Mega, called "M"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295400" algn="l"/>
                <a:tab pos="53340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2</a:t>
            </a:r>
            <a:r>
              <a:rPr kumimoji="0" lang="en-US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is referred to as Giga, called "G"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Octal to Decimal Conversion: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The octal number system is a </a:t>
            </a:r>
            <a:r>
              <a:rPr lang="en-US" sz="2800" dirty="0" smtClean="0">
                <a:solidFill>
                  <a:srgbClr val="FF5050"/>
                </a:solidFill>
              </a:rPr>
              <a:t>base-8</a:t>
            </a:r>
            <a:r>
              <a:rPr lang="en-US" sz="2800" dirty="0" smtClean="0"/>
              <a:t> system that contains the coefficient values of </a:t>
            </a:r>
            <a:r>
              <a:rPr lang="en-US" sz="2800" dirty="0" smtClean="0">
                <a:solidFill>
                  <a:srgbClr val="FF5050"/>
                </a:solidFill>
              </a:rPr>
              <a:t>0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5050"/>
                </a:solidFill>
              </a:rPr>
              <a:t>7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octal system uses </a:t>
            </a:r>
            <a:r>
              <a:rPr lang="en-US" sz="2800" dirty="0" smtClean="0">
                <a:solidFill>
                  <a:srgbClr val="FF5050"/>
                </a:solidFill>
              </a:rPr>
              <a:t>powers of 8</a:t>
            </a:r>
            <a:r>
              <a:rPr lang="en-US" sz="2800" dirty="0" smtClean="0"/>
              <a:t> as the multipliers for the coefficients.</a:t>
            </a:r>
          </a:p>
          <a:p>
            <a:r>
              <a:rPr lang="en-US" sz="2800" dirty="0" smtClean="0"/>
              <a:t>Weights are </a:t>
            </a:r>
            <a:r>
              <a:rPr lang="en-US" sz="2800" dirty="0" smtClean="0">
                <a:solidFill>
                  <a:srgbClr val="FF0000"/>
                </a:solidFill>
              </a:rPr>
              <a:t>(base-system)^ </a:t>
            </a:r>
            <a:r>
              <a:rPr lang="en-US" sz="2800" b="1" baseline="30000" dirty="0" err="1" smtClean="0">
                <a:solidFill>
                  <a:srgbClr val="FF0000"/>
                </a:solidFill>
              </a:rPr>
              <a:t>position_value</a:t>
            </a:r>
            <a:endParaRPr lang="en-US" sz="2800" b="1" baseline="30000" dirty="0" smtClean="0">
              <a:solidFill>
                <a:srgbClr val="FF0000"/>
              </a:solidFill>
            </a:endParaRPr>
          </a:p>
          <a:p>
            <a:r>
              <a:rPr lang="en-US" sz="2800" b="1" u="sng" dirty="0" smtClean="0">
                <a:solidFill>
                  <a:srgbClr val="00B050"/>
                </a:solidFill>
              </a:rPr>
              <a:t>For example:</a:t>
            </a:r>
          </a:p>
          <a:p>
            <a:r>
              <a:rPr lang="en-US" sz="2800" dirty="0" smtClean="0"/>
              <a:t>Convert octal number 72032 to decimal:</a:t>
            </a:r>
          </a:p>
          <a:p>
            <a:pPr lvl="1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</a:t>
            </a:r>
            <a:r>
              <a:rPr lang="en-US" sz="2400" b="1" dirty="0" smtClean="0">
                <a:solidFill>
                  <a:srgbClr val="FF0000"/>
                </a:solidFill>
              </a:rPr>
              <a:t>7 X 8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+ 2 X 8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 + 0 X 8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+ 3 X 8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+ 2 X 8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= (29722)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10</a:t>
            </a:r>
          </a:p>
          <a:p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flipV="1">
            <a:off x="3657600" y="914400"/>
            <a:ext cx="457200" cy="304800"/>
          </a:xfrm>
          <a:prstGeom prst="straightConnector1">
            <a:avLst/>
          </a:prstGeom>
          <a:ln w="444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Hexadecimal System :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1027" descr="NumberExampl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315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Hexadecimal to Decimal Conversion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dirty="0" smtClean="0"/>
              <a:t>The hexadecimal number system is a </a:t>
            </a:r>
            <a:r>
              <a:rPr lang="en-US" sz="2800" dirty="0" smtClean="0">
                <a:solidFill>
                  <a:srgbClr val="FF5050"/>
                </a:solidFill>
              </a:rPr>
              <a:t>base-16</a:t>
            </a:r>
            <a:r>
              <a:rPr lang="en-US" sz="2800" dirty="0" smtClean="0"/>
              <a:t> system that contains the coefficient values of </a:t>
            </a:r>
            <a:r>
              <a:rPr lang="en-US" sz="2800" dirty="0" smtClean="0">
                <a:solidFill>
                  <a:srgbClr val="FF5050"/>
                </a:solidFill>
              </a:rPr>
              <a:t>0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5050"/>
                </a:solidFill>
              </a:rPr>
              <a:t>9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5050"/>
                </a:solidFill>
              </a:rPr>
              <a:t>A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5050"/>
                </a:solidFill>
              </a:rPr>
              <a:t>F</a:t>
            </a:r>
            <a:r>
              <a:rPr lang="en-US" sz="2800" dirty="0" smtClean="0"/>
              <a:t>.  The letters A through F represent the coefficient values of 10, 11, 12, 13, 14, and 15, respectively.</a:t>
            </a:r>
          </a:p>
          <a:p>
            <a:r>
              <a:rPr lang="en-US" sz="2800" dirty="0" smtClean="0"/>
              <a:t>The hexadecimal system uses </a:t>
            </a:r>
            <a:r>
              <a:rPr lang="en-US" sz="2800" dirty="0" smtClean="0">
                <a:solidFill>
                  <a:srgbClr val="FF5050"/>
                </a:solidFill>
              </a:rPr>
              <a:t>powers of 16</a:t>
            </a:r>
            <a:r>
              <a:rPr lang="en-US" sz="2800" dirty="0" smtClean="0"/>
              <a:t> as the multipliers for the coefficients.</a:t>
            </a:r>
          </a:p>
          <a:p>
            <a:r>
              <a:rPr lang="en-US" sz="2800" b="1" u="sng" dirty="0" smtClean="0">
                <a:solidFill>
                  <a:srgbClr val="00B050"/>
                </a:solidFill>
              </a:rPr>
              <a:t>For example:</a:t>
            </a:r>
          </a:p>
          <a:p>
            <a:r>
              <a:rPr lang="en-US" dirty="0" smtClean="0"/>
              <a:t>Convert hexadecimal number C34D to decimal :</a:t>
            </a:r>
          </a:p>
          <a:p>
            <a:pPr lvl="1">
              <a:buNone/>
            </a:pPr>
            <a:r>
              <a:rPr lang="en-US" sz="1800" dirty="0" smtClean="0"/>
              <a:t>   </a:t>
            </a:r>
            <a:r>
              <a:rPr lang="en-US" b="1" dirty="0" smtClean="0"/>
              <a:t>= 12 X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b="1" baseline="30000" dirty="0" smtClean="0"/>
              <a:t>3</a:t>
            </a:r>
            <a:r>
              <a:rPr lang="en-US" b="1" dirty="0" smtClean="0"/>
              <a:t> + 3 X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b="1" baseline="30000" dirty="0" smtClean="0"/>
              <a:t>2</a:t>
            </a:r>
            <a:r>
              <a:rPr lang="en-US" b="1" dirty="0" smtClean="0"/>
              <a:t> + 4 X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b="1" baseline="30000" dirty="0" smtClean="0"/>
              <a:t>1</a:t>
            </a:r>
            <a:r>
              <a:rPr lang="en-US" b="1" dirty="0" smtClean="0"/>
              <a:t> + 13 X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b="1" baseline="30000" dirty="0" smtClean="0"/>
              <a:t>0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b="1" dirty="0" smtClean="0"/>
              <a:t>   = (49997)</a:t>
            </a:r>
            <a:r>
              <a:rPr lang="en-US" b="1" baseline="-25000" dirty="0" smtClean="0"/>
              <a:t>10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Decimal to Base-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 Conversion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algn="just"/>
            <a:r>
              <a:rPr lang="en-US" sz="2800" dirty="0" smtClean="0"/>
              <a:t>The conversion of a decimal integer into a number in base-r is done </a:t>
            </a:r>
            <a:r>
              <a:rPr lang="en-US" sz="2800" b="1" u="sng" dirty="0" smtClean="0">
                <a:solidFill>
                  <a:srgbClr val="FF0000"/>
                </a:solidFill>
              </a:rPr>
              <a:t>by dividing </a:t>
            </a:r>
            <a:r>
              <a:rPr lang="en-US" sz="2800" dirty="0" smtClean="0"/>
              <a:t>the number and all successive quotients by r and </a:t>
            </a:r>
            <a:r>
              <a:rPr lang="en-US" sz="2800" b="1" dirty="0" smtClean="0">
                <a:solidFill>
                  <a:srgbClr val="FF0000"/>
                </a:solidFill>
              </a:rPr>
              <a:t>accumulating the remainders in reverse order of computation.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Decimal to Binary :</a:t>
            </a:r>
          </a:p>
          <a:p>
            <a:r>
              <a:rPr lang="en-US" dirty="0" smtClean="0"/>
              <a:t>Decimal to Octal :</a:t>
            </a:r>
          </a:p>
          <a:p>
            <a:r>
              <a:rPr lang="en-US" dirty="0" smtClean="0"/>
              <a:t>Decimal to Hexadecimal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Decimal to Binary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0" y="533400"/>
            <a:ext cx="9144000" cy="632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kumimoji="0" lang="en-US" dirty="0" smtClean="0"/>
              <a:t>Convert (37)</a:t>
            </a:r>
            <a:r>
              <a:rPr kumimoji="0" lang="en-US" baseline="-25000" dirty="0" smtClean="0"/>
              <a:t>10</a:t>
            </a:r>
            <a:r>
              <a:rPr kumimoji="0" lang="en-US" dirty="0" smtClean="0"/>
              <a:t> to binary </a:t>
            </a:r>
            <a:endParaRPr lang="en-US" dirty="0" smtClean="0"/>
          </a:p>
        </p:txBody>
      </p:sp>
      <p:grpSp>
        <p:nvGrpSpPr>
          <p:cNvPr id="3" name="Group 1036"/>
          <p:cNvGrpSpPr>
            <a:grpSpLocks/>
          </p:cNvGrpSpPr>
          <p:nvPr/>
        </p:nvGrpSpPr>
        <p:grpSpPr bwMode="auto">
          <a:xfrm>
            <a:off x="1447800" y="1447800"/>
            <a:ext cx="5410200" cy="3124200"/>
            <a:chOff x="1152" y="1344"/>
            <a:chExt cx="3408" cy="1968"/>
          </a:xfrm>
        </p:grpSpPr>
        <p:pic>
          <p:nvPicPr>
            <p:cNvPr id="12" name="Picture 10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63" y="2197"/>
              <a:ext cx="3392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52" y="1344"/>
              <a:ext cx="340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6629400" y="3962402"/>
            <a:ext cx="251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dirty="0"/>
              <a:t>(37)</a:t>
            </a:r>
            <a:r>
              <a:rPr kumimoji="0" lang="en-US" sz="2400" baseline="-25000" dirty="0"/>
              <a:t>10</a:t>
            </a:r>
            <a:r>
              <a:rPr kumimoji="0" lang="en-US" sz="2400" dirty="0"/>
              <a:t> = 100101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Organization: Outline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500" dirty="0" smtClean="0"/>
              <a:t>Introduction.</a:t>
            </a:r>
          </a:p>
          <a:p>
            <a:pPr lvl="0"/>
            <a:r>
              <a:rPr lang="en-US" sz="3500" dirty="0" smtClean="0"/>
              <a:t>Historical background of Processors.</a:t>
            </a:r>
          </a:p>
          <a:p>
            <a:pPr lvl="0"/>
            <a:r>
              <a:rPr lang="en-US" sz="3500" dirty="0" smtClean="0"/>
              <a:t>Computer Organization concepts.</a:t>
            </a:r>
          </a:p>
          <a:p>
            <a:r>
              <a:rPr lang="en-US" sz="3500" dirty="0" smtClean="0"/>
              <a:t>Instruction Set Architect (ISA).</a:t>
            </a:r>
          </a:p>
          <a:p>
            <a:pPr lvl="0"/>
            <a:r>
              <a:rPr lang="en-US" sz="3500" dirty="0" smtClean="0"/>
              <a:t>Addressing modes.</a:t>
            </a:r>
          </a:p>
          <a:p>
            <a:pPr lvl="0"/>
            <a:r>
              <a:rPr lang="en-US" sz="3500" dirty="0" smtClean="0"/>
              <a:t>Memory basics and Type of memories.</a:t>
            </a:r>
          </a:p>
          <a:p>
            <a:pPr lvl="0"/>
            <a:r>
              <a:rPr lang="en-US" sz="3500" dirty="0" smtClean="0"/>
              <a:t>Memory Modeling.</a:t>
            </a:r>
          </a:p>
          <a:p>
            <a:pPr lvl="0"/>
            <a:r>
              <a:rPr lang="en-US" sz="3500" dirty="0" smtClean="0"/>
              <a:t>Cache Memory design.</a:t>
            </a:r>
          </a:p>
          <a:p>
            <a:pPr lvl="0"/>
            <a:r>
              <a:rPr lang="en-US" sz="3500" dirty="0" smtClean="0"/>
              <a:t> Pipelining concepts.</a:t>
            </a:r>
          </a:p>
          <a:p>
            <a:pPr lvl="0"/>
            <a:r>
              <a:rPr lang="en-US" sz="3500" dirty="0" smtClean="0"/>
              <a:t> Interrupts. </a:t>
            </a:r>
          </a:p>
          <a:p>
            <a:r>
              <a:rPr lang="en-US" sz="3500" dirty="0" smtClean="0"/>
              <a:t>I/O concepts.</a:t>
            </a:r>
          </a:p>
          <a:p>
            <a:pPr lvl="0"/>
            <a:r>
              <a:rPr lang="en-US" sz="3500" dirty="0" smtClean="0"/>
              <a:t> Assembly language programming. </a:t>
            </a:r>
          </a:p>
          <a:p>
            <a:pPr lvl="0"/>
            <a:r>
              <a:rPr lang="en-US" sz="3500" dirty="0" smtClean="0"/>
              <a:t>Semester Project </a:t>
            </a:r>
          </a:p>
          <a:p>
            <a:pPr lvl="0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Cloud Callout 6"/>
          <p:cNvSpPr/>
          <p:nvPr/>
        </p:nvSpPr>
        <p:spPr>
          <a:xfrm>
            <a:off x="5181600" y="3886200"/>
            <a:ext cx="3962400" cy="1524000"/>
          </a:xfrm>
          <a:prstGeom prst="cloudCallout">
            <a:avLst>
              <a:gd name="adj1" fmla="val -46303"/>
              <a:gd name="adj2" fmla="val -162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Detailed outline could be provided on group.</a:t>
            </a:r>
            <a:endParaRPr lang="en-US" sz="2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Decimal to Octal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71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2"/>
            <a:ext cx="7467600" cy="31993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Decimal to hexadecimal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533400"/>
            <a:ext cx="9144000" cy="6324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 smtClean="0"/>
              <a:t>The conversion of a decimal integer into hexadecimal is done by dividing the number and all successive quotients by 16 and accumulating the remainders in reverse order of computation.</a:t>
            </a:r>
          </a:p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2819402"/>
            <a:ext cx="4846638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28800" y="4953002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dirty="0"/>
              <a:t>(422)</a:t>
            </a:r>
            <a:r>
              <a:rPr kumimoji="0" lang="en-US" sz="2400" baseline="-25000" dirty="0"/>
              <a:t>10</a:t>
            </a:r>
            <a:r>
              <a:rPr kumimoji="0" lang="en-US" sz="2400" dirty="0"/>
              <a:t> = (1A6)</a:t>
            </a:r>
            <a:r>
              <a:rPr kumimoji="0" lang="en-US" sz="2400" baseline="-25000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Mixed Conversions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419600"/>
          </a:xfrm>
        </p:spPr>
        <p:txBody>
          <a:bodyPr>
            <a:normAutofit fontScale="40000" lnSpcReduction="20000"/>
          </a:bodyPr>
          <a:lstStyle/>
          <a:p>
            <a:r>
              <a:rPr lang="en-US" sz="7000" b="1" u="sng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Binary to Octal:</a:t>
            </a:r>
          </a:p>
          <a:p>
            <a:endParaRPr lang="en-US" sz="3800" b="1" u="sng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en-US" sz="6000" dirty="0" smtClean="0">
                <a:cs typeface="Times New Roman" pitchFamily="18" charset="0"/>
              </a:rPr>
              <a:t>Group the binary digits into </a:t>
            </a:r>
            <a:r>
              <a:rPr lang="en-US" sz="6000" b="1" u="sng" dirty="0" smtClean="0">
                <a:solidFill>
                  <a:srgbClr val="7030A0"/>
                </a:solidFill>
                <a:cs typeface="Times New Roman" pitchFamily="18" charset="0"/>
              </a:rPr>
              <a:t>three bit groups </a:t>
            </a:r>
            <a:r>
              <a:rPr lang="en-US" sz="6000" dirty="0" smtClean="0">
                <a:cs typeface="Times New Roman" pitchFamily="18" charset="0"/>
              </a:rPr>
              <a:t>starting at the radix point  and going both ways, padding with zeros as needed.</a:t>
            </a:r>
          </a:p>
          <a:p>
            <a:pPr lvl="1" algn="just"/>
            <a:r>
              <a:rPr lang="en-US" sz="6000" dirty="0" smtClean="0">
                <a:cs typeface="Times New Roman" pitchFamily="18" charset="0"/>
              </a:rPr>
              <a:t>Convert each group of three bits to an equivalent octal digit.</a:t>
            </a:r>
          </a:p>
          <a:p>
            <a:pPr lvl="1" algn="just"/>
            <a:endParaRPr lang="en-US" sz="2200" dirty="0" smtClean="0">
              <a:cs typeface="Times New Roman" pitchFamily="18" charset="0"/>
            </a:endParaRPr>
          </a:p>
          <a:p>
            <a:pPr lvl="1" algn="just">
              <a:buNone/>
            </a:pPr>
            <a:endParaRPr lang="en-US" sz="2200" dirty="0" smtClean="0">
              <a:cs typeface="Times New Roman" pitchFamily="18" charset="0"/>
            </a:endParaRPr>
          </a:p>
          <a:p>
            <a:r>
              <a:rPr lang="en-US" sz="6000" b="1" u="sng" dirty="0" smtClean="0">
                <a:solidFill>
                  <a:srgbClr val="FF0000"/>
                </a:solidFill>
              </a:rPr>
              <a:t>Octal to Binary:</a:t>
            </a:r>
          </a:p>
          <a:p>
            <a:pPr>
              <a:buNone/>
            </a:pPr>
            <a:endParaRPr lang="en-US" sz="3800" b="1" u="sng" dirty="0" smtClean="0">
              <a:solidFill>
                <a:schemeClr val="dk1"/>
              </a:solidFill>
            </a:endParaRPr>
          </a:p>
          <a:p>
            <a:pPr lvl="1" algn="just"/>
            <a:r>
              <a:rPr lang="en-US" sz="6000" dirty="0" smtClean="0">
                <a:cs typeface="Times New Roman" pitchFamily="18" charset="0"/>
              </a:rPr>
              <a:t>It is done by reversing the preceding procedure</a:t>
            </a:r>
          </a:p>
          <a:p>
            <a:pPr lvl="1" algn="just"/>
            <a:r>
              <a:rPr lang="en-US" sz="6000" dirty="0" smtClean="0">
                <a:cs typeface="Times New Roman" pitchFamily="18" charset="0"/>
              </a:rPr>
              <a:t>Restate the </a:t>
            </a:r>
            <a:r>
              <a:rPr lang="en-US" sz="6000" b="1" u="sng" dirty="0" smtClean="0">
                <a:solidFill>
                  <a:srgbClr val="7030A0"/>
                </a:solidFill>
                <a:cs typeface="Times New Roman" pitchFamily="18" charset="0"/>
              </a:rPr>
              <a:t>octal as three binary digits</a:t>
            </a:r>
          </a:p>
          <a:p>
            <a:pPr lvl="1" algn="just"/>
            <a:r>
              <a:rPr lang="en-US" sz="6000" dirty="0" smtClean="0">
                <a:cs typeface="Times New Roman" pitchFamily="18" charset="0"/>
              </a:rPr>
              <a:t>Start at the radix point and go both ways, padding with zeros as needed.</a:t>
            </a:r>
          </a:p>
          <a:p>
            <a:pPr lvl="1" algn="just"/>
            <a:endParaRPr lang="en-US" sz="6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Mixed Conversions :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algn="just"/>
            <a:r>
              <a:rPr lang="en-US" dirty="0" smtClean="0"/>
              <a:t>Convert (10110001101011.11110000011)</a:t>
            </a:r>
            <a:r>
              <a:rPr lang="en-US" baseline="-25000" dirty="0" smtClean="0"/>
              <a:t>2</a:t>
            </a:r>
            <a:r>
              <a:rPr lang="en-US" dirty="0" smtClean="0"/>
              <a:t> to Octal</a:t>
            </a:r>
            <a:endParaRPr lang="en-US" baseline="-25000" dirty="0" smtClean="0"/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010  110  001 101  011  .  111  100  000 110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 2       6      1     5      3    .     7      4      0     6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(26153.7406)</a:t>
            </a:r>
            <a:r>
              <a:rPr lang="en-US" baseline="-25000" dirty="0" smtClean="0">
                <a:cs typeface="Times New Roman" pitchFamily="18" charset="0"/>
              </a:rPr>
              <a:t>8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  <a:cs typeface="Times New Roman" pitchFamily="18" charset="0"/>
              </a:rPr>
              <a:t>Convert (673.124)</a:t>
            </a:r>
            <a:r>
              <a:rPr lang="en-US" b="1" u="sng" baseline="-25000" dirty="0" smtClean="0">
                <a:solidFill>
                  <a:srgbClr val="FF0000"/>
                </a:solidFill>
                <a:cs typeface="Times New Roman" pitchFamily="18" charset="0"/>
              </a:rPr>
              <a:t>8</a:t>
            </a:r>
            <a:r>
              <a:rPr lang="en-US" b="1" u="sng" dirty="0" smtClean="0">
                <a:solidFill>
                  <a:srgbClr val="FF0000"/>
                </a:solidFill>
                <a:cs typeface="Times New Roman" pitchFamily="18" charset="0"/>
              </a:rPr>
              <a:t> to binary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110  111  011  .  001  010  100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(110111011.001010100)</a:t>
            </a:r>
            <a:r>
              <a:rPr lang="en-US" baseline="-25000" dirty="0" smtClean="0">
                <a:cs typeface="Times New Roman" pitchFamily="18" charset="0"/>
              </a:rPr>
              <a:t>2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Convert (11010100011011) </a:t>
            </a:r>
            <a:r>
              <a:rPr lang="en-US" baseline="-25000" dirty="0" smtClean="0"/>
              <a:t>2 </a:t>
            </a:r>
            <a:r>
              <a:rPr lang="en-US" dirty="0" smtClean="0">
                <a:cs typeface="Times New Roman" pitchFamily="18" charset="0"/>
              </a:rPr>
              <a:t>to Octal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Mixed Conversions :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b="1" u="sng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Binary to Hexadecimal:</a:t>
            </a:r>
          </a:p>
          <a:p>
            <a:pPr lvl="1" algn="just"/>
            <a:r>
              <a:rPr lang="en-US" sz="2000" dirty="0" smtClean="0">
                <a:cs typeface="Times New Roman" pitchFamily="18" charset="0"/>
              </a:rPr>
              <a:t>Group the binary digits into </a:t>
            </a:r>
            <a:r>
              <a:rPr lang="en-US" sz="2000" b="1" u="sng" dirty="0" smtClean="0">
                <a:solidFill>
                  <a:srgbClr val="00B050"/>
                </a:solidFill>
                <a:cs typeface="Times New Roman" pitchFamily="18" charset="0"/>
              </a:rPr>
              <a:t>four bit groups </a:t>
            </a:r>
            <a:r>
              <a:rPr lang="en-US" sz="2000" dirty="0" smtClean="0">
                <a:cs typeface="Times New Roman" pitchFamily="18" charset="0"/>
              </a:rPr>
              <a:t>starting at the radix point and going both ways, padding with zeros as needed (at the ends)</a:t>
            </a:r>
          </a:p>
          <a:p>
            <a:pPr lvl="1" algn="just"/>
            <a:r>
              <a:rPr lang="en-US" sz="2000" dirty="0" smtClean="0">
                <a:cs typeface="Times New Roman" pitchFamily="18" charset="0"/>
              </a:rPr>
              <a:t>Convert each group of four bits to an equivalent hexadecimal digit</a:t>
            </a:r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Hexadecimal to Binary: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It is done by reversing the preceding procedure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Restate the hexadecimal as four binary digits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Start at the radix point and go both ways, padding with zeros as needed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Mixed Conversions : Examples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algn="just"/>
            <a:r>
              <a:rPr lang="en-US" dirty="0" smtClean="0"/>
              <a:t>Convert(10110001101011.11110010)</a:t>
            </a:r>
            <a:r>
              <a:rPr lang="en-US" baseline="-25000" dirty="0" smtClean="0"/>
              <a:t>2</a:t>
            </a:r>
            <a:r>
              <a:rPr lang="en-US" dirty="0" smtClean="0"/>
              <a:t>to hexadecimal</a:t>
            </a:r>
            <a:endParaRPr lang="en-US" baseline="-25000" dirty="0" smtClean="0"/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0010  1100  0110  1011  .  1111  0010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 2          C       6         B    .      F       2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(2C6B.F2)</a:t>
            </a:r>
            <a:r>
              <a:rPr lang="en-US" baseline="-25000" dirty="0" smtClean="0">
                <a:cs typeface="Times New Roman" pitchFamily="18" charset="0"/>
              </a:rPr>
              <a:t>16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Convert (306.D)</a:t>
            </a:r>
            <a:r>
              <a:rPr lang="en-US" baseline="-25000" dirty="0" smtClean="0">
                <a:cs typeface="Times New Roman" pitchFamily="18" charset="0"/>
              </a:rPr>
              <a:t>16</a:t>
            </a:r>
            <a:r>
              <a:rPr lang="en-US" dirty="0" smtClean="0">
                <a:cs typeface="Times New Roman" pitchFamily="18" charset="0"/>
              </a:rPr>
              <a:t> to binary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0011  0000  0110.  1101</a:t>
            </a:r>
          </a:p>
          <a:p>
            <a:pPr algn="just">
              <a:buFontTx/>
              <a:buNone/>
            </a:pPr>
            <a:r>
              <a:rPr lang="en-US" dirty="0" smtClean="0">
                <a:cs typeface="Times New Roman" pitchFamily="18" charset="0"/>
              </a:rPr>
              <a:t>	= (001100000110.1101)</a:t>
            </a:r>
            <a:r>
              <a:rPr lang="en-US" baseline="-25000" dirty="0" smtClean="0">
                <a:cs typeface="Times New Roman" pitchFamily="18" charset="0"/>
              </a:rPr>
              <a:t>2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Convert (11010100011011) </a:t>
            </a:r>
            <a:r>
              <a:rPr lang="en-US" baseline="-25000" dirty="0" smtClean="0"/>
              <a:t>2 </a:t>
            </a:r>
            <a:r>
              <a:rPr lang="en-US" dirty="0" smtClean="0">
                <a:cs typeface="Times New Roman" pitchFamily="18" charset="0"/>
              </a:rPr>
              <a:t>to hexadecimal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Binary Addition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70913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Column Addition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851276" y="289084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472113" y="289084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011863" y="289084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930776" y="289084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4391026" y="289084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311526" y="289084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011863" y="343059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00B05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5472113" y="343059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00B05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4932363" y="343059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00B05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3851276" y="343059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00B05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391026" y="343059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00B05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H="1">
            <a:off x="2411414" y="3970338"/>
            <a:ext cx="4140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2590801" y="343059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6011863" y="4149727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5472113" y="4149727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4391026" y="4149727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3311526" y="4149727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3851276" y="4149727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4932363" y="4149727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2771776" y="4149727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6372226" y="4510088"/>
            <a:ext cx="539750" cy="5397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6911976" y="5024440"/>
            <a:ext cx="1260475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≥ (2)</a:t>
            </a:r>
            <a:r>
              <a:rPr lang="en-US" sz="2800" b="1" i="0" u="none" baseline="-2500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5472113" y="2349502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4930776" y="2349502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4391026" y="2349502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3851276" y="2349502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3311526" y="2349502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2771776" y="2349502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6732589" y="2889250"/>
            <a:ext cx="863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61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endParaRPr lang="en-US" sz="800" b="1" i="0" u="none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23</a:t>
            </a:r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6732589" y="4098927"/>
            <a:ext cx="863600" cy="4136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84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94 0.26273 L 4.44444E-6 -1.85185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77" grpId="1"/>
      <p:bldP spid="105478" grpId="0"/>
      <p:bldP spid="105478" grpId="1"/>
      <p:bldP spid="105479" grpId="0"/>
      <p:bldP spid="105479" grpId="1"/>
      <p:bldP spid="105480" grpId="0"/>
      <p:bldP spid="105480" grpId="1"/>
      <p:bldP spid="105481" grpId="0"/>
      <p:bldP spid="105481" grpId="1"/>
      <p:bldP spid="105482" grpId="0"/>
      <p:bldP spid="105482" grpId="1"/>
      <p:bldP spid="105483" grpId="0"/>
      <p:bldP spid="105483" grpId="1"/>
      <p:bldP spid="105484" grpId="0"/>
      <p:bldP spid="105484" grpId="1"/>
      <p:bldP spid="105485" grpId="0"/>
      <p:bldP spid="105485" grpId="1"/>
      <p:bldP spid="105486" grpId="0"/>
      <p:bldP spid="105486" grpId="1"/>
      <p:bldP spid="105487" grpId="0"/>
      <p:bldP spid="105487" grpId="1"/>
      <p:bldP spid="105490" grpId="0"/>
      <p:bldP spid="105491" grpId="0"/>
      <p:bldP spid="105492" grpId="0"/>
      <p:bldP spid="105493" grpId="0"/>
      <p:bldP spid="105494" grpId="0"/>
      <p:bldP spid="105495" grpId="0"/>
      <p:bldP spid="105496" grpId="0"/>
      <p:bldP spid="105499" grpId="0"/>
      <p:bldP spid="105499" grpId="1"/>
      <p:bldP spid="105500" grpId="0"/>
      <p:bldP spid="105500" grpId="1"/>
      <p:bldP spid="105501" grpId="0"/>
      <p:bldP spid="105501" grpId="1"/>
      <p:bldP spid="105502" grpId="0"/>
      <p:bldP spid="105502" grpId="1"/>
      <p:bldP spid="105503" grpId="0"/>
      <p:bldP spid="105503" grpId="1"/>
      <p:bldP spid="105504" grpId="0"/>
      <p:bldP spid="105504" grpId="1"/>
      <p:bldP spid="1055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089025"/>
            <a:ext cx="8280400" cy="1573213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Half Adder</a:t>
            </a:r>
          </a:p>
          <a:p>
            <a:pPr lvl="1"/>
            <a:r>
              <a:rPr lang="en-US" dirty="0"/>
              <a:t>Adds </a:t>
            </a:r>
            <a:r>
              <a:rPr lang="en-US" dirty="0">
                <a:solidFill>
                  <a:srgbClr val="996633"/>
                </a:solidFill>
              </a:rPr>
              <a:t>1-bit</a:t>
            </a:r>
            <a:r>
              <a:rPr lang="en-US" dirty="0"/>
              <a:t> plus </a:t>
            </a:r>
            <a:r>
              <a:rPr lang="en-US" dirty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Carry</a:t>
            </a:r>
          </a:p>
        </p:txBody>
      </p: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429000"/>
          <a:ext cx="2159000" cy="215392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7239000" y="2514600"/>
            <a:ext cx="900112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pSp>
        <p:nvGrpSpPr>
          <p:cNvPr id="3" name="Group 23"/>
          <p:cNvGrpSpPr/>
          <p:nvPr/>
        </p:nvGrpSpPr>
        <p:grpSpPr>
          <a:xfrm>
            <a:off x="4419601" y="4370390"/>
            <a:ext cx="3638550" cy="1477963"/>
            <a:chOff x="4481513" y="4329113"/>
            <a:chExt cx="3638550" cy="1477963"/>
          </a:xfrm>
        </p:grpSpPr>
        <p:graphicFrame>
          <p:nvGraphicFramePr>
            <p:cNvPr id="491615" name="Object 95"/>
            <p:cNvGraphicFramePr>
              <a:graphicFrameLocks noChangeAspect="1"/>
            </p:cNvGraphicFramePr>
            <p:nvPr/>
          </p:nvGraphicFramePr>
          <p:xfrm>
            <a:off x="5273675" y="4329113"/>
            <a:ext cx="2032000" cy="1439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82" name="Visio" r:id="rId4" imgW="943905" imgH="619841" progId="">
                    <p:embed/>
                  </p:oleObj>
                </mc:Choice>
                <mc:Fallback>
                  <p:oleObj name="Visio" r:id="rId4" imgW="943905" imgH="619841" progId="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675" y="4329113"/>
                          <a:ext cx="2032000" cy="1439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02"/>
            <p:cNvGrpSpPr>
              <a:grpSpLocks/>
            </p:cNvGrpSpPr>
            <p:nvPr/>
          </p:nvGrpSpPr>
          <p:grpSpPr bwMode="auto">
            <a:xfrm>
              <a:off x="4481513" y="4329113"/>
              <a:ext cx="3638550" cy="1477963"/>
              <a:chOff x="2823" y="2727"/>
              <a:chExt cx="2292" cy="931"/>
            </a:xfrm>
          </p:grpSpPr>
          <p:sp>
            <p:nvSpPr>
              <p:cNvPr id="491616" name="Line 96"/>
              <p:cNvSpPr>
                <a:spLocks noChangeShapeType="1"/>
              </p:cNvSpPr>
              <p:nvPr/>
            </p:nvSpPr>
            <p:spPr bwMode="auto">
              <a:xfrm>
                <a:off x="2993" y="2840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617" name="Line 97"/>
              <p:cNvSpPr>
                <a:spLocks noChangeShapeType="1"/>
              </p:cNvSpPr>
              <p:nvPr/>
            </p:nvSpPr>
            <p:spPr bwMode="auto">
              <a:xfrm>
                <a:off x="2993" y="3521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618" name="Line 98"/>
              <p:cNvSpPr>
                <a:spLocks noChangeShapeType="1"/>
              </p:cNvSpPr>
              <p:nvPr/>
            </p:nvSpPr>
            <p:spPr bwMode="auto">
              <a:xfrm>
                <a:off x="4581" y="291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619" name="Line 99"/>
              <p:cNvSpPr>
                <a:spLocks noChangeShapeType="1"/>
              </p:cNvSpPr>
              <p:nvPr/>
            </p:nvSpPr>
            <p:spPr bwMode="auto">
              <a:xfrm>
                <a:off x="4581" y="3440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620" name="Text Box 100"/>
              <p:cNvSpPr txBox="1">
                <a:spLocks noChangeArrowheads="1"/>
              </p:cNvSpPr>
              <p:nvPr/>
            </p:nvSpPr>
            <p:spPr bwMode="auto">
              <a:xfrm>
                <a:off x="2823" y="2727"/>
                <a:ext cx="170" cy="93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  <a:p>
                <a:pPr>
                  <a:spcBef>
                    <a:spcPct val="0"/>
                  </a:spcBef>
                </a:pP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491621" name="Text Box 101"/>
              <p:cNvSpPr txBox="1">
                <a:spLocks noChangeArrowheads="1"/>
              </p:cNvSpPr>
              <p:nvPr/>
            </p:nvSpPr>
            <p:spPr bwMode="auto">
              <a:xfrm>
                <a:off x="4945" y="2784"/>
                <a:ext cx="170" cy="76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1500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</a:p>
              <a:p>
                <a:pPr>
                  <a:lnSpc>
                    <a:spcPct val="100000"/>
                  </a:lnSpc>
                  <a:spcBef>
                    <a:spcPct val="15000"/>
                  </a:spcBef>
                </a:pP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1500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</p:grp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000" b="1" dirty="0"/>
              <a:t>Binary Adder </a:t>
            </a:r>
            <a:r>
              <a:rPr lang="en-US" sz="4000" b="1" dirty="0" smtClean="0"/>
              <a:t>: Half adder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2"/>
            <a:ext cx="8280400" cy="1573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Full Adder</a:t>
            </a:r>
          </a:p>
          <a:p>
            <a:pPr lvl="1"/>
            <a:r>
              <a:rPr lang="en-US" dirty="0"/>
              <a:t>Adds </a:t>
            </a:r>
            <a:r>
              <a:rPr lang="en-US" dirty="0">
                <a:solidFill>
                  <a:srgbClr val="996633"/>
                </a:solidFill>
              </a:rPr>
              <a:t>1-bit</a:t>
            </a:r>
            <a:r>
              <a:rPr lang="en-US" dirty="0"/>
              <a:t> plus </a:t>
            </a:r>
            <a:r>
              <a:rPr lang="en-US" dirty="0">
                <a:solidFill>
                  <a:srgbClr val="996633"/>
                </a:solidFill>
              </a:rPr>
              <a:t>1-bit </a:t>
            </a:r>
            <a:r>
              <a:rPr lang="en-US" dirty="0"/>
              <a:t>plus </a:t>
            </a:r>
            <a:r>
              <a:rPr lang="en-US" dirty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Carry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2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7543800" y="2438402"/>
            <a:ext cx="900112" cy="18466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+    z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6" y="4329113"/>
            <a:ext cx="39608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x'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6" y="6129338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xz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yz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000" b="1" dirty="0"/>
              <a:t>Binary Adder </a:t>
            </a:r>
            <a:r>
              <a:rPr lang="en-US" sz="4000" b="1" dirty="0" smtClean="0"/>
              <a:t>: Full adder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81" grpId="0"/>
      <p:bldP spid="492745" grpId="0"/>
      <p:bldP spid="4927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Adder</a:t>
            </a:r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>
            <a:off x="609600" y="2057400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85800" y="2895600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V="1">
            <a:off x="3671888" y="29051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>
            <a:off x="3671888" y="5049838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381000" y="1524000"/>
            <a:ext cx="193675" cy="258532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032251" y="2733675"/>
            <a:ext cx="269875" cy="2433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1184276" y="4086227"/>
          <a:ext cx="28146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Visio" r:id="rId4" imgW="1637386" imgH="1121176" progId="">
                  <p:embed/>
                </p:oleObj>
              </mc:Choice>
              <mc:Fallback>
                <p:oleObj name="Visio" r:id="rId4" imgW="1637386" imgH="1121176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6" y="4086227"/>
                        <a:ext cx="28146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1295400" y="1600200"/>
          <a:ext cx="23542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Visio" r:id="rId6" imgW="1389644" imgH="1514003" progId="">
                  <p:embed/>
                </p:oleObj>
              </mc:Choice>
              <mc:Fallback>
                <p:oleObj name="Visio" r:id="rId6" imgW="1389644" imgH="1514003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23542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3" name="Line 15"/>
          <p:cNvSpPr>
            <a:spLocks noChangeShapeType="1"/>
          </p:cNvSpPr>
          <p:nvPr/>
        </p:nvSpPr>
        <p:spPr bwMode="auto">
          <a:xfrm>
            <a:off x="533400" y="3657600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80089" y="2427290"/>
          <a:ext cx="2301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Visio" r:id="rId8" imgW="1216518" imgH="434035" progId="">
                  <p:embed/>
                </p:oleObj>
              </mc:Choice>
              <mc:Fallback>
                <p:oleObj name="Visio" r:id="rId8" imgW="1216518" imgH="43403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9" y="2427290"/>
                        <a:ext cx="2301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5176839" y="32496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5176839" y="3879850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816476" y="3082925"/>
            <a:ext cx="269875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5176839" y="45100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8056563" y="29940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5580064" y="3227388"/>
          <a:ext cx="2816225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Visio" r:id="rId10" imgW="1637386" imgH="1121176" progId="">
                  <p:embed/>
                </p:oleObj>
              </mc:Choice>
              <mc:Fallback>
                <p:oleObj name="Visio" r:id="rId10" imgW="1637386" imgH="1121176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4" y="3227388"/>
                        <a:ext cx="2816225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7" name="Line 29"/>
          <p:cNvSpPr>
            <a:spLocks noChangeShapeType="1"/>
          </p:cNvSpPr>
          <p:nvPr/>
        </p:nvSpPr>
        <p:spPr bwMode="auto">
          <a:xfrm>
            <a:off x="8056563" y="41878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8442326" y="2862263"/>
            <a:ext cx="269875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4211638" y="1268413"/>
            <a:ext cx="39608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600" name="Text Box 32"/>
          <p:cNvSpPr txBox="1">
            <a:spLocks noChangeArrowheads="1"/>
          </p:cNvSpPr>
          <p:nvPr/>
        </p:nvSpPr>
        <p:spPr bwMode="auto">
          <a:xfrm>
            <a:off x="4211638" y="1628775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000" b="1" dirty="0"/>
              <a:t>Binary Adder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91" grpId="0" animBg="1"/>
      <p:bldP spid="493592" grpId="0" animBg="1"/>
      <p:bldP spid="493593" grpId="0"/>
      <p:bldP spid="493594" grpId="0" animBg="1"/>
      <p:bldP spid="493595" grpId="0" animBg="1"/>
      <p:bldP spid="493597" grpId="0" animBg="1"/>
      <p:bldP spid="4935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Organization: Literature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b="1" u="sng" dirty="0" smtClean="0"/>
          </a:p>
          <a:p>
            <a:r>
              <a:rPr lang="en-US" b="1" u="sng" dirty="0" smtClean="0"/>
              <a:t>Course Books: </a:t>
            </a:r>
          </a:p>
          <a:p>
            <a:endParaRPr lang="en-US" b="1" u="sng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sz="2800" b="1" i="1" dirty="0" smtClean="0">
                <a:solidFill>
                  <a:srgbClr val="FF0000"/>
                </a:solidFill>
              </a:rPr>
              <a:t>Computer Organization &amp; Architecture, 9</a:t>
            </a:r>
            <a:r>
              <a:rPr lang="en-US" sz="2800" b="1" i="1" baseline="30000" dirty="0" smtClean="0">
                <a:solidFill>
                  <a:srgbClr val="FF0000"/>
                </a:solidFill>
              </a:rPr>
              <a:t>th</a:t>
            </a:r>
            <a:r>
              <a:rPr lang="en-US" sz="2800" b="1" i="1" dirty="0" smtClean="0">
                <a:solidFill>
                  <a:srgbClr val="FF0000"/>
                </a:solidFill>
              </a:rPr>
              <a:t> Edition, William Stallings. 2012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2800" dirty="0" smtClean="0"/>
              <a:t>The Intel Microprocessors 8086/8088, 80186/188, 80286, 80386, 80486, Pentium processors By </a:t>
            </a:r>
            <a:r>
              <a:rPr lang="en-US" sz="2800" b="1" dirty="0" err="1" smtClean="0">
                <a:solidFill>
                  <a:srgbClr val="FF0000"/>
                </a:solidFill>
              </a:rPr>
              <a:t>Barry.B.Brey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b="1" i="1" dirty="0" smtClean="0">
                <a:solidFill>
                  <a:srgbClr val="00B050"/>
                </a:solidFill>
              </a:rPr>
              <a:t>Assembly Language for x86 Processors, 6</a:t>
            </a:r>
            <a:r>
              <a:rPr lang="en-US" sz="2800" b="1" i="1" baseline="30000" dirty="0" smtClean="0">
                <a:solidFill>
                  <a:srgbClr val="00B050"/>
                </a:solidFill>
              </a:rPr>
              <a:t>th</a:t>
            </a:r>
            <a:r>
              <a:rPr lang="en-US" sz="2800" b="1" i="1" dirty="0" smtClean="0">
                <a:solidFill>
                  <a:srgbClr val="00B050"/>
                </a:solidFill>
              </a:rPr>
              <a:t> Edition, Kip R. Irvin, 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Class Notes and slides are important </a:t>
            </a:r>
          </a:p>
          <a:p>
            <a:pPr lvl="0"/>
            <a:endParaRPr lang="en-US" sz="2800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62800" y="762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:\UAAR-PMAS-CAR\slides_graphics\n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1" y="533400"/>
            <a:ext cx="249555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192839" y="1268413"/>
            <a:ext cx="2159000" cy="153888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1" i="1"/>
              <a:t>c</a:t>
            </a:r>
            <a:r>
              <a:rPr lang="en-US" sz="2000" b="1" i="1" baseline="-25000"/>
              <a:t>3</a:t>
            </a:r>
            <a:r>
              <a:rPr lang="en-US" sz="2000" b="1" i="1"/>
              <a:t>  c</a:t>
            </a:r>
            <a:r>
              <a:rPr lang="en-US" sz="2000" b="1" i="1" baseline="-25000"/>
              <a:t>2 </a:t>
            </a:r>
            <a:r>
              <a:rPr lang="en-US" sz="2000" b="1" i="1"/>
              <a:t> c</a:t>
            </a:r>
            <a:r>
              <a:rPr lang="en-US" sz="2000" b="1" i="1" baseline="-25000"/>
              <a:t>1 </a:t>
            </a:r>
            <a:r>
              <a:rPr lang="en-US" sz="2000" b="1" i="1"/>
              <a:t>    </a:t>
            </a:r>
            <a:r>
              <a:rPr lang="en-US" sz="2000" b="1" i="1">
                <a:solidFill>
                  <a:schemeClr val="bg1"/>
                </a:solidFill>
              </a:rPr>
              <a:t>.</a:t>
            </a:r>
            <a:endParaRPr lang="en-US" sz="2000" b="1" i="1" baseline="-250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2000" b="1" i="1"/>
              <a:t>+  x</a:t>
            </a:r>
            <a:r>
              <a:rPr lang="en-US" sz="2000" b="1" i="1" baseline="-25000"/>
              <a:t>3</a:t>
            </a:r>
            <a:r>
              <a:rPr lang="en-US" sz="2000" b="1" i="1"/>
              <a:t>  x</a:t>
            </a:r>
            <a:r>
              <a:rPr lang="en-US" sz="2000" b="1" i="1" baseline="-25000"/>
              <a:t>2</a:t>
            </a:r>
            <a:r>
              <a:rPr lang="en-US" sz="2000" b="1" i="1"/>
              <a:t>  x</a:t>
            </a:r>
            <a:r>
              <a:rPr lang="en-US" sz="2000" b="1" i="1" baseline="-25000"/>
              <a:t>1</a:t>
            </a:r>
            <a:r>
              <a:rPr lang="en-US" sz="2000" b="1" i="1"/>
              <a:t>  x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/>
              <a:t>+  y</a:t>
            </a:r>
            <a:r>
              <a:rPr lang="en-US" sz="2000" b="1" i="1" baseline="-25000"/>
              <a:t>3</a:t>
            </a:r>
            <a:r>
              <a:rPr lang="en-US" sz="2000" b="1" i="1"/>
              <a:t>  y</a:t>
            </a:r>
            <a:r>
              <a:rPr lang="en-US" sz="2000" b="1" i="1" baseline="-25000"/>
              <a:t>2</a:t>
            </a:r>
            <a:r>
              <a:rPr lang="en-US" sz="2000" b="1" i="1"/>
              <a:t>  y</a:t>
            </a:r>
            <a:r>
              <a:rPr lang="en-US" sz="2000" b="1" i="1" baseline="-25000"/>
              <a:t>1</a:t>
            </a:r>
            <a:r>
              <a:rPr lang="en-US" sz="2000" b="1" i="1"/>
              <a:t>  y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cs typeface="Times New Roman" pitchFamily="18" charset="0"/>
              </a:rPr>
              <a:t>────────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solidFill>
                  <a:schemeClr val="accent1"/>
                </a:solidFill>
              </a:rPr>
              <a:t>Cy</a:t>
            </a:r>
            <a:r>
              <a:rPr lang="en-US" sz="2000" b="1" i="1"/>
              <a:t>   S</a:t>
            </a:r>
            <a:r>
              <a:rPr lang="en-US" sz="2000" b="1" i="1" baseline="-25000"/>
              <a:t>3</a:t>
            </a:r>
            <a:r>
              <a:rPr lang="en-US" sz="2000" b="1" i="1"/>
              <a:t>  S</a:t>
            </a:r>
            <a:r>
              <a:rPr lang="en-US" sz="2000" b="1" i="1" baseline="-25000"/>
              <a:t>2</a:t>
            </a:r>
            <a:r>
              <a:rPr lang="en-US" sz="2000" b="1" i="1"/>
              <a:t>  S</a:t>
            </a:r>
            <a:r>
              <a:rPr lang="en-US" sz="2000" b="1" i="1" baseline="-25000"/>
              <a:t>1</a:t>
            </a:r>
            <a:r>
              <a:rPr lang="en-US" sz="2000" b="1" i="1"/>
              <a:t>  S</a:t>
            </a:r>
            <a:r>
              <a:rPr lang="en-US" sz="2000" b="1" i="1" baseline="-25000"/>
              <a:t>0</a:t>
            </a:r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6732588" y="4689477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1511300" y="3370263"/>
            <a:ext cx="57610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7267576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7272339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709295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7182645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6907213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6732588" y="5589589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556339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6013451" y="3970339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4932364" y="4689477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5467351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5472114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529272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5382420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5106988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4932363" y="5589589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3763169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4213226" y="3970339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132139" y="4689477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3667126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3671889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349250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3582195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3306763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132138" y="5589589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196294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413001" y="3970339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331913" y="4689477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1866901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1871664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69227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1781970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506538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5" name="Line 39"/>
          <p:cNvSpPr>
            <a:spLocks noChangeShapeType="1"/>
          </p:cNvSpPr>
          <p:nvPr/>
        </p:nvSpPr>
        <p:spPr bwMode="auto">
          <a:xfrm rot="5400000">
            <a:off x="1331913" y="5589589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1793875" y="3738563"/>
            <a:ext cx="57610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1871664" y="6183313"/>
            <a:ext cx="5940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1177925" y="5975351"/>
            <a:ext cx="5940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7722394" y="4058444"/>
            <a:ext cx="0" cy="54133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7993064" y="4149726"/>
            <a:ext cx="35877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92164" y="1131889"/>
            <a:ext cx="3771900" cy="2033587"/>
            <a:chOff x="1006" y="713"/>
            <a:chExt cx="2376" cy="1281"/>
          </a:xfrm>
        </p:grpSpPr>
        <p:sp>
          <p:nvSpPr>
            <p:cNvPr id="495663" name="AutoShape 47"/>
            <p:cNvSpPr>
              <a:spLocks noChangeArrowheads="1"/>
            </p:cNvSpPr>
            <p:nvPr/>
          </p:nvSpPr>
          <p:spPr bwMode="auto">
            <a:xfrm>
              <a:off x="1406" y="1139"/>
              <a:ext cx="1474" cy="4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Binary Adder</a:t>
              </a:r>
            </a:p>
          </p:txBody>
        </p:sp>
        <p:sp>
          <p:nvSpPr>
            <p:cNvPr id="495664" name="Line 48"/>
            <p:cNvSpPr>
              <a:spLocks noChangeShapeType="1"/>
            </p:cNvSpPr>
            <p:nvPr/>
          </p:nvSpPr>
          <p:spPr bwMode="auto">
            <a:xfrm>
              <a:off x="163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65" name="Line 49"/>
            <p:cNvSpPr>
              <a:spLocks noChangeShapeType="1"/>
            </p:cNvSpPr>
            <p:nvPr/>
          </p:nvSpPr>
          <p:spPr bwMode="auto">
            <a:xfrm>
              <a:off x="1746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66" name="Line 50"/>
            <p:cNvSpPr>
              <a:spLocks noChangeShapeType="1"/>
            </p:cNvSpPr>
            <p:nvPr/>
          </p:nvSpPr>
          <p:spPr bwMode="auto">
            <a:xfrm>
              <a:off x="1859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67" name="Line 51"/>
            <p:cNvSpPr>
              <a:spLocks noChangeShapeType="1"/>
            </p:cNvSpPr>
            <p:nvPr/>
          </p:nvSpPr>
          <p:spPr bwMode="auto">
            <a:xfrm>
              <a:off x="1972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68" name="Line 52"/>
            <p:cNvSpPr>
              <a:spLocks noChangeShapeType="1"/>
            </p:cNvSpPr>
            <p:nvPr/>
          </p:nvSpPr>
          <p:spPr bwMode="auto">
            <a:xfrm>
              <a:off x="265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69" name="Line 53"/>
            <p:cNvSpPr>
              <a:spLocks noChangeShapeType="1"/>
            </p:cNvSpPr>
            <p:nvPr/>
          </p:nvSpPr>
          <p:spPr bwMode="auto">
            <a:xfrm>
              <a:off x="2311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0" name="Line 54"/>
            <p:cNvSpPr>
              <a:spLocks noChangeShapeType="1"/>
            </p:cNvSpPr>
            <p:nvPr/>
          </p:nvSpPr>
          <p:spPr bwMode="auto">
            <a:xfrm>
              <a:off x="2424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1" name="Line 55"/>
            <p:cNvSpPr>
              <a:spLocks noChangeShapeType="1"/>
            </p:cNvSpPr>
            <p:nvPr/>
          </p:nvSpPr>
          <p:spPr bwMode="auto">
            <a:xfrm>
              <a:off x="2537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2" name="Line 56"/>
            <p:cNvSpPr>
              <a:spLocks noChangeShapeType="1"/>
            </p:cNvSpPr>
            <p:nvPr/>
          </p:nvSpPr>
          <p:spPr bwMode="auto">
            <a:xfrm>
              <a:off x="1974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3" name="Line 57"/>
            <p:cNvSpPr>
              <a:spLocks noChangeShapeType="1"/>
            </p:cNvSpPr>
            <p:nvPr/>
          </p:nvSpPr>
          <p:spPr bwMode="auto">
            <a:xfrm>
              <a:off x="2087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>
              <a:off x="2200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5" name="Line 59"/>
            <p:cNvSpPr>
              <a:spLocks noChangeShapeType="1"/>
            </p:cNvSpPr>
            <p:nvPr/>
          </p:nvSpPr>
          <p:spPr bwMode="auto">
            <a:xfrm>
              <a:off x="2313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6" name="Line 60"/>
            <p:cNvSpPr>
              <a:spLocks noChangeShapeType="1"/>
            </p:cNvSpPr>
            <p:nvPr/>
          </p:nvSpPr>
          <p:spPr bwMode="auto">
            <a:xfrm flipH="1">
              <a:off x="2881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7" name="Line 61"/>
            <p:cNvSpPr>
              <a:spLocks noChangeShapeType="1"/>
            </p:cNvSpPr>
            <p:nvPr/>
          </p:nvSpPr>
          <p:spPr bwMode="auto">
            <a:xfrm flipH="1">
              <a:off x="1179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5678" name="Text Box 62"/>
            <p:cNvSpPr txBox="1">
              <a:spLocks noChangeArrowheads="1"/>
            </p:cNvSpPr>
            <p:nvPr/>
          </p:nvSpPr>
          <p:spPr bwMode="auto">
            <a:xfrm>
              <a:off x="1519" y="713"/>
              <a:ext cx="1361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x</a:t>
              </a:r>
              <a:r>
                <a:rPr lang="en-US" baseline="-25000"/>
                <a:t>3</a:t>
              </a:r>
              <a:r>
                <a:rPr lang="en-US"/>
                <a:t>x</a:t>
              </a:r>
              <a:r>
                <a:rPr lang="en-US" baseline="-25000"/>
                <a:t>2</a:t>
              </a:r>
              <a:r>
                <a:rPr lang="en-US"/>
                <a:t>x</a:t>
              </a:r>
              <a:r>
                <a:rPr lang="en-US" baseline="-25000"/>
                <a:t>1</a:t>
              </a:r>
              <a:r>
                <a:rPr lang="en-US"/>
                <a:t>x</a:t>
              </a:r>
              <a:r>
                <a:rPr lang="en-US" baseline="-25000"/>
                <a:t>0        </a:t>
              </a:r>
              <a:r>
                <a:rPr lang="en-US"/>
                <a:t>y</a:t>
              </a:r>
              <a:r>
                <a:rPr lang="en-US" baseline="-25000"/>
                <a:t>3</a:t>
              </a:r>
              <a:r>
                <a:rPr lang="en-US"/>
                <a:t>y</a:t>
              </a:r>
              <a:r>
                <a:rPr lang="en-US" baseline="-25000"/>
                <a:t>2</a:t>
              </a:r>
              <a:r>
                <a:rPr lang="en-US"/>
                <a:t>y</a:t>
              </a:r>
              <a:r>
                <a:rPr lang="en-US" baseline="-25000"/>
                <a:t>1</a:t>
              </a:r>
              <a:r>
                <a:rPr lang="en-US"/>
                <a:t>y</a:t>
              </a:r>
              <a:r>
                <a:rPr lang="en-US" baseline="-25000"/>
                <a:t>0</a:t>
              </a:r>
            </a:p>
          </p:txBody>
        </p:sp>
        <p:sp>
          <p:nvSpPr>
            <p:cNvPr id="495679" name="Text Box 63"/>
            <p:cNvSpPr txBox="1">
              <a:spLocks noChangeArrowheads="1"/>
            </p:cNvSpPr>
            <p:nvPr/>
          </p:nvSpPr>
          <p:spPr bwMode="auto">
            <a:xfrm>
              <a:off x="1859" y="1820"/>
              <a:ext cx="681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S</a:t>
              </a:r>
              <a:r>
                <a:rPr lang="en-US" baseline="-25000"/>
                <a:t>3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/>
                <a:t>S</a:t>
              </a:r>
              <a:r>
                <a:rPr lang="en-US" baseline="-25000"/>
                <a:t>1</a:t>
              </a:r>
              <a:r>
                <a:rPr lang="en-US"/>
                <a:t>S</a:t>
              </a:r>
              <a:r>
                <a:rPr lang="en-US" baseline="-25000"/>
                <a:t>0</a:t>
              </a:r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3155" y="1283"/>
              <a:ext cx="227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C</a:t>
              </a:r>
              <a:r>
                <a:rPr lang="en-US" baseline="-25000"/>
                <a:t>0</a:t>
              </a:r>
            </a:p>
          </p:txBody>
        </p:sp>
        <p:sp>
          <p:nvSpPr>
            <p:cNvPr id="495681" name="Text Box 65"/>
            <p:cNvSpPr txBox="1">
              <a:spLocks noChangeArrowheads="1"/>
            </p:cNvSpPr>
            <p:nvPr/>
          </p:nvSpPr>
          <p:spPr bwMode="auto">
            <a:xfrm>
              <a:off x="1006" y="1292"/>
              <a:ext cx="227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C</a:t>
              </a:r>
              <a:r>
                <a:rPr lang="en-US" baseline="-25000"/>
                <a:t>y</a:t>
              </a:r>
            </a:p>
          </p:txBody>
        </p:sp>
      </p:grpSp>
      <p:sp>
        <p:nvSpPr>
          <p:cNvPr id="495684" name="AutoShape 68"/>
          <p:cNvSpPr>
            <a:spLocks noChangeArrowheads="1"/>
          </p:cNvSpPr>
          <p:nvPr/>
        </p:nvSpPr>
        <p:spPr bwMode="auto">
          <a:xfrm>
            <a:off x="4751389" y="1808163"/>
            <a:ext cx="1260475" cy="900112"/>
          </a:xfrm>
          <a:prstGeom prst="wedgeRoundRectCallout">
            <a:avLst>
              <a:gd name="adj1" fmla="val -73426"/>
              <a:gd name="adj2" fmla="val 216843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Carry Propagate Addition</a:t>
            </a:r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000" b="1" dirty="0"/>
              <a:t>Binary Adder </a:t>
            </a:r>
            <a:r>
              <a:rPr lang="en-US" sz="4000" b="1" dirty="0" smtClean="0"/>
              <a:t>: Carry Propagate adder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9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nimBg="1"/>
      <p:bldP spid="495622" grpId="0"/>
      <p:bldP spid="495623" grpId="0" animBg="1"/>
      <p:bldP spid="495624" grpId="0" animBg="1"/>
      <p:bldP spid="495625" grpId="0" animBg="1"/>
      <p:bldP spid="495626" grpId="0" animBg="1"/>
      <p:bldP spid="495627" grpId="0" animBg="1"/>
      <p:bldP spid="495628" grpId="0" animBg="1"/>
      <p:bldP spid="495629" grpId="0" animBg="1"/>
      <p:bldP spid="495630" grpId="0" animBg="1"/>
      <p:bldP spid="495631" grpId="0" animBg="1"/>
      <p:bldP spid="495632" grpId="0" animBg="1"/>
      <p:bldP spid="495633" grpId="0" animBg="1"/>
      <p:bldP spid="495634" grpId="0" animBg="1"/>
      <p:bldP spid="495635" grpId="0" animBg="1"/>
      <p:bldP spid="495636" grpId="0" animBg="1"/>
      <p:bldP spid="495637" grpId="0" animBg="1"/>
      <p:bldP spid="495638" grpId="0" animBg="1"/>
      <p:bldP spid="495639" grpId="0" animBg="1"/>
      <p:bldP spid="495640" grpId="0" animBg="1"/>
      <p:bldP spid="495641" grpId="0" animBg="1"/>
      <p:bldP spid="495642" grpId="0" animBg="1"/>
      <p:bldP spid="495643" grpId="0" animBg="1"/>
      <p:bldP spid="495644" grpId="0" animBg="1"/>
      <p:bldP spid="495645" grpId="0" animBg="1"/>
      <p:bldP spid="495646" grpId="0" animBg="1"/>
      <p:bldP spid="495647" grpId="0" animBg="1"/>
      <p:bldP spid="495648" grpId="0" animBg="1"/>
      <p:bldP spid="495649" grpId="0" animBg="1"/>
      <p:bldP spid="495650" grpId="0" animBg="1"/>
      <p:bldP spid="495651" grpId="0" animBg="1"/>
      <p:bldP spid="495652" grpId="0" animBg="1"/>
      <p:bldP spid="495653" grpId="0" animBg="1"/>
      <p:bldP spid="495654" grpId="0" animBg="1"/>
      <p:bldP spid="495655" grpId="0" animBg="1"/>
      <p:bldP spid="495658" grpId="0"/>
      <p:bldP spid="495659" grpId="0"/>
      <p:bldP spid="495660" grpId="0"/>
      <p:bldP spid="495661" grpId="0" animBg="1"/>
      <p:bldP spid="495662" grpId="0"/>
      <p:bldP spid="4956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標題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Carry Look-ahead Adder (1/2)</a:t>
            </a:r>
            <a:endParaRPr lang="zh-TW" altLang="en-US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5475" name="內容版面配置區 2"/>
          <p:cNvSpPr>
            <a:spLocks noGrp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Logic diagram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pic>
        <p:nvPicPr>
          <p:cNvPr id="745476" name="Picture 6"/>
          <p:cNvPicPr>
            <a:picLocks noChangeAspect="1" noChangeArrowheads="1"/>
          </p:cNvPicPr>
          <p:nvPr/>
        </p:nvPicPr>
        <p:blipFill>
          <a:blip r:embed="rId3">
            <a:lum bright="-18000" contrast="30000"/>
          </a:blip>
          <a:srcRect/>
          <a:stretch>
            <a:fillRect/>
          </a:stretch>
        </p:blipFill>
        <p:spPr bwMode="auto">
          <a:xfrm>
            <a:off x="3095626" y="1052513"/>
            <a:ext cx="531495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5477" name="Text Box 8"/>
          <p:cNvSpPr txBox="1">
            <a:spLocks noChangeArrowheads="1"/>
          </p:cNvSpPr>
          <p:nvPr/>
        </p:nvSpPr>
        <p:spPr bwMode="auto">
          <a:xfrm>
            <a:off x="2808289" y="6129338"/>
            <a:ext cx="557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4.11 Logic Diagram of Carry Look-ahead Generator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Complements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Complements are used to simplify subtraction operations.  We do subtraction by adding. </a:t>
            </a:r>
          </a:p>
          <a:p>
            <a:pPr algn="just">
              <a:buFontTx/>
              <a:buNone/>
            </a:pPr>
            <a:r>
              <a:rPr lang="en-US" sz="2800" dirty="0" smtClean="0"/>
              <a:t>	 A </a:t>
            </a:r>
            <a:r>
              <a:rPr lang="en-US" sz="2800" dirty="0" smtClean="0">
                <a:latin typeface="Times New Roman" pitchFamily="18" charset="0"/>
              </a:rPr>
              <a:t>–</a:t>
            </a:r>
            <a:r>
              <a:rPr lang="en-US" sz="2800" dirty="0" smtClean="0"/>
              <a:t> B = A+ (-B)</a:t>
            </a:r>
          </a:p>
          <a:p>
            <a:pPr algn="just"/>
            <a:r>
              <a:rPr lang="en-US" sz="2800" dirty="0" smtClean="0"/>
              <a:t>There are two types: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radix complement</a:t>
            </a:r>
            <a:r>
              <a:rPr lang="en-US" sz="2400" dirty="0" smtClean="0"/>
              <a:t>, called the </a:t>
            </a:r>
            <a:r>
              <a:rPr lang="en-US" sz="2400" dirty="0" err="1" smtClean="0">
                <a:solidFill>
                  <a:srgbClr val="FF0000"/>
                </a:solidFill>
              </a:rPr>
              <a:t>r’s</a:t>
            </a:r>
            <a:r>
              <a:rPr lang="en-US" sz="2400" dirty="0" smtClean="0">
                <a:solidFill>
                  <a:srgbClr val="FF0000"/>
                </a:solidFill>
              </a:rPr>
              <a:t> complement.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diminished radix complement</a:t>
            </a:r>
            <a:r>
              <a:rPr lang="en-US" sz="2400" dirty="0" smtClean="0"/>
              <a:t>, called the </a:t>
            </a:r>
            <a:r>
              <a:rPr lang="en-US" sz="2400" dirty="0" smtClean="0">
                <a:solidFill>
                  <a:srgbClr val="FF0000"/>
                </a:solidFill>
              </a:rPr>
              <a:t>(r-1)’s complement.</a:t>
            </a:r>
          </a:p>
          <a:p>
            <a:pPr lvl="1"/>
            <a:endParaRPr lang="en-US" sz="2400" dirty="0"/>
          </a:p>
          <a:p>
            <a:pPr lvl="1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Benefits ???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" y="4572000"/>
            <a:ext cx="8610600" cy="685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FF00"/>
                </a:solidFill>
              </a:rPr>
              <a:t>Hardware Simplification : </a:t>
            </a:r>
            <a:r>
              <a:rPr lang="en-US" b="1" dirty="0" smtClean="0"/>
              <a:t>Same hardware is used for Addition and Subtraction operation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DRC : Procedure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b="1" u="sng" dirty="0" smtClean="0">
                <a:solidFill>
                  <a:srgbClr val="00B050"/>
                </a:solidFill>
              </a:rPr>
              <a:t>1</a:t>
            </a:r>
            <a:r>
              <a:rPr lang="en-US" sz="2800" b="1" u="sng" dirty="0" smtClean="0">
                <a:solidFill>
                  <a:srgbClr val="00B050"/>
                </a:solidFill>
                <a:latin typeface="Times New Roman" pitchFamily="18" charset="0"/>
              </a:rPr>
              <a:t>’</a:t>
            </a:r>
            <a:r>
              <a:rPr lang="en-US" sz="2800" b="1" u="sng" dirty="0" smtClean="0">
                <a:solidFill>
                  <a:srgbClr val="00B050"/>
                </a:solidFill>
              </a:rPr>
              <a:t>s complement: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The DRC (1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’</a:t>
            </a:r>
            <a:r>
              <a:rPr lang="en-US" sz="2800" b="1" dirty="0" smtClean="0">
                <a:solidFill>
                  <a:srgbClr val="FF0000"/>
                </a:solidFill>
              </a:rPr>
              <a:t>s complement) of a binary number is obtained by subtracting each digit from 1</a:t>
            </a:r>
            <a:r>
              <a:rPr lang="en-US" sz="2800" dirty="0" smtClean="0"/>
              <a:t>. It can also be formed by changing 1</a:t>
            </a:r>
            <a:r>
              <a:rPr lang="en-US" sz="2800" dirty="0" smtClean="0">
                <a:latin typeface="Times New Roman" pitchFamily="18" charset="0"/>
              </a:rPr>
              <a:t>’</a:t>
            </a:r>
            <a:r>
              <a:rPr lang="en-US" sz="2800" dirty="0" smtClean="0"/>
              <a:t>s to 0</a:t>
            </a:r>
            <a:r>
              <a:rPr lang="en-US" sz="2800" dirty="0" smtClean="0">
                <a:latin typeface="Times New Roman" pitchFamily="18" charset="0"/>
              </a:rPr>
              <a:t>’</a:t>
            </a:r>
            <a:r>
              <a:rPr lang="en-US" sz="2800" dirty="0" smtClean="0"/>
              <a:t>s and 0</a:t>
            </a:r>
            <a:r>
              <a:rPr lang="en-US" sz="2800" dirty="0" smtClean="0">
                <a:latin typeface="Times New Roman" pitchFamily="18" charset="0"/>
              </a:rPr>
              <a:t>’</a:t>
            </a:r>
            <a:r>
              <a:rPr lang="en-US" sz="2800" dirty="0" smtClean="0"/>
              <a:t>s to 1</a:t>
            </a:r>
            <a:r>
              <a:rPr lang="en-US" sz="2800" dirty="0" smtClean="0">
                <a:latin typeface="Times New Roman" pitchFamily="18" charset="0"/>
              </a:rPr>
              <a:t>’</a:t>
            </a:r>
            <a:r>
              <a:rPr lang="en-US" sz="2800" dirty="0" smtClean="0"/>
              <a:t>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DRC Examples : 1’s complement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609600"/>
            <a:ext cx="9144000" cy="6248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To determine the 1</a:t>
            </a:r>
            <a:r>
              <a:rPr lang="en-US" dirty="0" smtClean="0">
                <a:latin typeface="Times New Roman" pitchFamily="18" charset="0"/>
              </a:rPr>
              <a:t>’</a:t>
            </a:r>
            <a:r>
              <a:rPr lang="en-US" dirty="0" smtClean="0"/>
              <a:t>s complement of 1000101:</a:t>
            </a:r>
          </a:p>
          <a:p>
            <a:endParaRPr lang="en-US" dirty="0" smtClean="0"/>
          </a:p>
          <a:p>
            <a:pPr lvl="1">
              <a:buFontTx/>
              <a:buNone/>
            </a:pPr>
            <a:r>
              <a:rPr lang="en-US" sz="1800" dirty="0" smtClean="0"/>
              <a:t>	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determine the 1</a:t>
            </a:r>
            <a:r>
              <a:rPr lang="en-US" dirty="0" smtClean="0">
                <a:latin typeface="Times New Roman" pitchFamily="18" charset="0"/>
              </a:rPr>
              <a:t>’</a:t>
            </a:r>
            <a:r>
              <a:rPr lang="en-US" dirty="0" smtClean="0"/>
              <a:t>s complement of 11110111101:</a:t>
            </a:r>
          </a:p>
          <a:p>
            <a:endParaRPr lang="en-US" dirty="0" smtClean="0"/>
          </a:p>
          <a:p>
            <a:pPr lvl="1">
              <a:buFontTx/>
              <a:buNone/>
            </a:pPr>
            <a:r>
              <a:rPr lang="en-US" sz="1800" dirty="0" smtClean="0"/>
              <a:t>	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Practice Examples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1’s Complement (</a:t>
            </a:r>
            <a:r>
              <a:rPr lang="en-US" i="1" dirty="0" smtClean="0"/>
              <a:t>Diminished Radix</a:t>
            </a:r>
            <a:r>
              <a:rPr lang="en-US" dirty="0" smtClean="0"/>
              <a:t> Complement)</a:t>
            </a:r>
          </a:p>
          <a:p>
            <a:pPr lvl="1"/>
            <a:r>
              <a:rPr lang="en-US" dirty="0" smtClean="0"/>
              <a:t>All ‘0’s become ‘1’s</a:t>
            </a:r>
          </a:p>
          <a:p>
            <a:pPr lvl="1"/>
            <a:r>
              <a:rPr lang="en-US" dirty="0" smtClean="0"/>
              <a:t>All ‘1’s become ‘0’s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Example 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Given a number  (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11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)</a:t>
            </a:r>
            <a:r>
              <a:rPr lang="en-US" baseline="-25000" dirty="0" smtClean="0">
                <a:solidFill>
                  <a:srgbClr val="FF6600"/>
                </a:solidFill>
              </a:rPr>
              <a:t>2 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,Find its 1’s complement 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sym typeface="Wingdings" pitchFamily="2" charset="2"/>
            </a:endParaRPr>
          </a:p>
          <a:p>
            <a:pPr lvl="1" algn="ctr">
              <a:buFont typeface="Wingdings" pitchFamily="2" charset="2"/>
              <a:buNone/>
            </a:pPr>
            <a:r>
              <a:rPr lang="en-US" sz="3600" b="1" dirty="0" smtClean="0">
                <a:sym typeface="Wingdings" pitchFamily="2" charset="2"/>
              </a:rPr>
              <a:t>(</a:t>
            </a:r>
            <a:r>
              <a:rPr lang="en-US" sz="3600" b="1" dirty="0" smtClean="0">
                <a:solidFill>
                  <a:schemeClr val="accent1"/>
                </a:solidFill>
                <a:sym typeface="Wingdings" pitchFamily="2" charset="2"/>
              </a:rPr>
              <a:t>0</a:t>
            </a:r>
            <a:r>
              <a:rPr lang="en-US" sz="3600" b="1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3600" b="1" dirty="0" smtClean="0">
                <a:solidFill>
                  <a:schemeClr val="accent1"/>
                </a:solidFill>
                <a:sym typeface="Wingdings" pitchFamily="2" charset="2"/>
              </a:rPr>
              <a:t>00</a:t>
            </a:r>
            <a:r>
              <a:rPr lang="en-US" sz="3600" b="1" dirty="0" smtClean="0">
                <a:solidFill>
                  <a:schemeClr val="accent2"/>
                </a:solidFill>
                <a:sym typeface="Wingdings" pitchFamily="2" charset="2"/>
              </a:rPr>
              <a:t>1111</a:t>
            </a:r>
            <a:r>
              <a:rPr lang="en-US" sz="3600" b="1" dirty="0" smtClean="0">
                <a:sym typeface="Wingdings" pitchFamily="2" charset="2"/>
              </a:rPr>
              <a:t>)</a:t>
            </a:r>
            <a:r>
              <a:rPr lang="en-US" sz="3600" b="1" baseline="-25000" dirty="0" smtClean="0">
                <a:solidFill>
                  <a:srgbClr val="FF6600"/>
                </a:solidFill>
                <a:sym typeface="Wingdings" pitchFamily="2" charset="2"/>
              </a:rPr>
              <a:t>2                              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Radix Complements : The Shortcuts 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</a:rPr>
              <a:t>Shortcut # 1:</a:t>
            </a:r>
          </a:p>
          <a:p>
            <a:r>
              <a:rPr lang="en-US" sz="2800" dirty="0" smtClean="0"/>
              <a:t>Radix complement is obtained by adding 1 to DRC.To find 2’s </a:t>
            </a:r>
            <a:r>
              <a:rPr lang="en-US" sz="2800" dirty="0" err="1" smtClean="0"/>
              <a:t>complement,we</a:t>
            </a:r>
            <a:r>
              <a:rPr lang="en-US" sz="2800" dirty="0" smtClean="0"/>
              <a:t> add 1 to 1’s complement value 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s complement of 101101 is: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</a:rPr>
              <a:t>Shortcut # 2:</a:t>
            </a:r>
          </a:p>
          <a:p>
            <a:pPr marL="338138" lvl="1">
              <a:buFont typeface="Arial" pitchFamily="34" charset="0"/>
              <a:buChar char="•"/>
            </a:pPr>
            <a:r>
              <a:rPr lang="en-US" dirty="0" smtClean="0"/>
              <a:t>Note that to determine 2’s complement, leave the least significant 0’s and the first 1 unchanged and then switch the remaining 1’s to 0’ and 0’s to 1’s.</a:t>
            </a:r>
          </a:p>
          <a:p>
            <a:pPr marL="338138"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Apply in above example … </a:t>
            </a:r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Binary Subtraction :</a:t>
            </a:r>
            <a:r>
              <a:rPr lang="en-US" altLang="zh-TW" sz="1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2's complement</a:t>
            </a:r>
            <a:endParaRPr lang="zh-TW" altLang="en-US" dirty="0" smtClean="0">
              <a:solidFill>
                <a:schemeClr val="bg1"/>
              </a:solidFill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/>
            <a:r>
              <a:rPr lang="en-US" altLang="zh-TW" dirty="0" smtClean="0"/>
              <a:t>Given the two binary numbers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= 1010100 and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= 1000011, perform the subtraction (a)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; and (b) </a:t>
            </a:r>
            <a:r>
              <a:rPr lang="en-US" altLang="zh-TW" i="1" dirty="0" smtClean="0"/>
              <a:t>Y </a:t>
            </a:r>
            <a:r>
              <a:rPr lang="en-US" altLang="zh-TW" dirty="0" smtClean="0">
                <a:sym typeface="Symbol" pitchFamily="18" charset="2"/>
              </a:rPr>
              <a:t>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, by using 2's complement. 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776288" y="5068890"/>
            <a:ext cx="4572000" cy="124142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76289" y="2805115"/>
            <a:ext cx="4668837" cy="2073275"/>
            <a:chOff x="308" y="1185"/>
            <a:chExt cx="3186" cy="1306"/>
          </a:xfrm>
        </p:grpSpPr>
        <p:pic>
          <p:nvPicPr>
            <p:cNvPr id="29704" name="Picture 5"/>
            <p:cNvPicPr>
              <a:picLocks noChangeAspect="1" noChangeArrowheads="1"/>
            </p:cNvPicPr>
            <p:nvPr/>
          </p:nvPicPr>
          <p:blipFill>
            <a:blip r:embed="rId3">
              <a:lum bright="-6000" contrast="18000"/>
            </a:blip>
            <a:srcRect/>
            <a:stretch>
              <a:fillRect/>
            </a:stretch>
          </p:blipFill>
          <p:spPr bwMode="auto">
            <a:xfrm>
              <a:off x="308" y="1185"/>
              <a:ext cx="3186" cy="1306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H="1" flipV="1">
              <a:off x="2710" y="1647"/>
              <a:ext cx="778" cy="1"/>
            </a:xfrm>
            <a:prstGeom prst="line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5522914" y="5581650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6477001" y="3962400"/>
            <a:ext cx="2433637" cy="2677656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400" i="0" u="none" dirty="0">
                <a:solidFill>
                  <a:schemeClr val="tx1"/>
                </a:solidFill>
              </a:rPr>
              <a:t>There is no end carry. Therefore, the answer is Y – X =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(2's complement of 1101111) =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0010001.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Binary </a:t>
            </a: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Subtractor :</a:t>
            </a:r>
            <a:endParaRPr lang="en-US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9027"/>
            <a:ext cx="8510588" cy="1025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2’s complement with binary adder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 x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+ (-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y’ </a:t>
            </a:r>
            <a:r>
              <a:rPr lang="en-US" dirty="0"/>
              <a:t>+ 1</a:t>
            </a:r>
          </a:p>
        </p:txBody>
      </p:sp>
      <p:graphicFrame>
        <p:nvGraphicFramePr>
          <p:cNvPr id="502815" name="Object 31"/>
          <p:cNvGraphicFramePr>
            <a:graphicFrameLocks noChangeAspect="1"/>
          </p:cNvGraphicFramePr>
          <p:nvPr/>
        </p:nvGraphicFramePr>
        <p:xfrm>
          <a:off x="1752600" y="2362200"/>
          <a:ext cx="5535612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Visio" r:id="rId4" imgW="2498628" imgH="1693956" progId="">
                  <p:embed/>
                </p:oleObj>
              </mc:Choice>
              <mc:Fallback>
                <p:oleObj name="Visio" r:id="rId4" imgW="2498628" imgH="16939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5535612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 Signed Numbers: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/>
          </a:bodyPr>
          <a:lstStyle/>
          <a:p>
            <a:pPr marL="263525" indent="-263525" eaLnBrk="1" hangingPunct="1"/>
            <a:r>
              <a:rPr lang="en-US" altLang="zh-TW" dirty="0" smtClean="0"/>
              <a:t>To represent </a:t>
            </a:r>
            <a:r>
              <a:rPr lang="en-US" altLang="zh-TW" dirty="0" smtClean="0">
                <a:solidFill>
                  <a:srgbClr val="FF0000"/>
                </a:solidFill>
              </a:rPr>
              <a:t>negative integers</a:t>
            </a:r>
            <a:r>
              <a:rPr lang="en-US" altLang="zh-TW" dirty="0" smtClean="0"/>
              <a:t>, we need a notation for negative values.</a:t>
            </a:r>
          </a:p>
          <a:p>
            <a:pPr marL="263525" indent="-263525" eaLnBrk="1" hangingPunct="1"/>
            <a:r>
              <a:rPr lang="en-US" altLang="zh-TW" dirty="0" smtClean="0"/>
              <a:t>It is customary to represent the sign with a bit placed in the leftmost position of the number since binary digits.</a:t>
            </a:r>
          </a:p>
          <a:p>
            <a:pPr marL="263525" indent="-263525" eaLnBrk="1" hangingPunct="1"/>
            <a:r>
              <a:rPr lang="en-US" altLang="zh-TW" dirty="0" smtClean="0"/>
              <a:t>The convention is to make the </a:t>
            </a:r>
            <a:r>
              <a:rPr lang="en-US" altLang="zh-TW" dirty="0" smtClean="0">
                <a:solidFill>
                  <a:srgbClr val="00B050"/>
                </a:solidFill>
              </a:rPr>
              <a:t>sign bit 0 for positive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B050"/>
                </a:solidFill>
              </a:rPr>
              <a:t>1 for negative</a:t>
            </a:r>
            <a:r>
              <a:rPr lang="en-US" altLang="zh-TW" dirty="0" smtClean="0"/>
              <a:t>.</a:t>
            </a:r>
          </a:p>
          <a:p>
            <a:pPr marL="263525" indent="-263525" eaLnBrk="1" hangingPunct="1"/>
            <a:r>
              <a:rPr lang="en-US" altLang="zh-TW" dirty="0" smtClean="0"/>
              <a:t>Example:</a:t>
            </a: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1400" dirty="0" smtClean="0">
              <a:sym typeface="Symbol" pitchFamily="18" charset="2"/>
            </a:endParaRPr>
          </a:p>
          <a:p>
            <a:pPr marL="263525" indent="-263525" eaLnBrk="1" hangingPunct="1"/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Table </a:t>
            </a:r>
            <a:r>
              <a:rPr lang="en-US" altLang="zh-TW" dirty="0" smtClean="0">
                <a:sym typeface="Symbol" pitchFamily="18" charset="2"/>
              </a:rPr>
              <a:t>lists all possible four-bit signed binary numbers in the three representations.</a:t>
            </a:r>
            <a:endParaRPr lang="en-US" altLang="zh-TW" dirty="0" smtClean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762000" y="4114800"/>
            <a:ext cx="7391400" cy="138356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Organization: Course 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Lectures + Labs: </a:t>
            </a:r>
          </a:p>
          <a:p>
            <a:pPr lvl="1"/>
            <a:r>
              <a:rPr lang="en-US" dirty="0" smtClean="0"/>
              <a:t> You must attend them.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In-Lecture Quizzes: (Non-graded)</a:t>
            </a:r>
          </a:p>
          <a:p>
            <a:pPr lvl="1"/>
            <a:r>
              <a:rPr lang="en-US" dirty="0" smtClean="0"/>
              <a:t>To encourage class participation.</a:t>
            </a:r>
          </a:p>
          <a:p>
            <a:r>
              <a:rPr lang="en-US" b="1" dirty="0" smtClean="0"/>
              <a:t>Reading Exercises/Tutorials:</a:t>
            </a:r>
          </a:p>
          <a:p>
            <a:pPr lvl="1"/>
            <a:r>
              <a:rPr lang="en-US" dirty="0" smtClean="0"/>
              <a:t>Communicated in class and shared on group.</a:t>
            </a:r>
          </a:p>
          <a:p>
            <a:r>
              <a:rPr lang="en-US" b="1" dirty="0" smtClean="0"/>
              <a:t>Quizzes/assignments:</a:t>
            </a:r>
          </a:p>
          <a:p>
            <a:pPr lvl="1"/>
            <a:r>
              <a:rPr lang="en-US" dirty="0" smtClean="0"/>
              <a:t>Announced + Unannounced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Design Project:</a:t>
            </a:r>
          </a:p>
          <a:p>
            <a:pPr lvl="1"/>
            <a:r>
              <a:rPr lang="en-US" dirty="0" smtClean="0"/>
              <a:t>You must make a design project till end of course.</a:t>
            </a:r>
          </a:p>
          <a:p>
            <a:pPr marL="404813" lvl="1" indent="-404813">
              <a:buFont typeface="Arial" pitchFamily="34" charset="0"/>
              <a:buChar char="•"/>
            </a:pPr>
            <a:r>
              <a:rPr lang="en-US" b="1" dirty="0" smtClean="0"/>
              <a:t>Mid / Final Exam:</a:t>
            </a:r>
          </a:p>
          <a:p>
            <a:pPr marL="404813" lvl="1" indent="-404813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Discussion Topic: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83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work_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33400"/>
            <a:ext cx="2971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Signed Binary Numbers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304800" y="533400"/>
            <a:ext cx="85344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內容版面配置區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Example:</a:t>
            </a:r>
          </a:p>
          <a:p>
            <a:pPr lvl="1" eaLnBrk="1" hangingPunct="1"/>
            <a:r>
              <a:rPr lang="en-US" altLang="zh-TW" dirty="0" smtClean="0"/>
              <a:t>Consider decimal 185 and its corresponding value in BCD and binary: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b="1" u="sng" dirty="0" smtClean="0">
                <a:solidFill>
                  <a:srgbClr val="FF0000"/>
                </a:solidFill>
              </a:rPr>
              <a:t> BCD addition: 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  <a:p>
            <a:pPr eaLnBrk="1" hangingPunct="1"/>
            <a:endParaRPr lang="zh-TW" altLang="en-US" dirty="0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2430464" y="2447927"/>
            <a:ext cx="5119687" cy="3603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1300164" y="253047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1752600" y="4098927"/>
            <a:ext cx="5943600" cy="23780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altLang="zh-TW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Binary Coded</a:t>
            </a:r>
            <a:r>
              <a:rPr kumimoji="0" lang="en-US" altLang="zh-TW" sz="43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decimal</a:t>
            </a:r>
            <a:r>
              <a:rPr kumimoji="0" lang="en-US" altLang="zh-TW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BCD</a:t>
            </a:r>
            <a:endParaRPr kumimoji="0" lang="zh-TW" altLang="en-US" sz="43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Other Decimal Codes 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990600" y="1219202"/>
            <a:ext cx="7010400" cy="5484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Binary Codes: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solidFill>
                  <a:schemeClr val="bg1"/>
                </a:solidFill>
              </a:rPr>
              <a:t>ASCII Character Codes</a:t>
            </a:r>
            <a:endParaRPr lang="zh-TW" altLang="en-US" dirty="0" smtClean="0">
              <a:solidFill>
                <a:schemeClr val="bg1"/>
              </a:solidFill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American Standard Code for Information Interchange </a:t>
            </a:r>
            <a:r>
              <a:rPr lang="en-US" altLang="zh-TW" dirty="0" smtClean="0">
                <a:solidFill>
                  <a:srgbClr val="FF0000"/>
                </a:solidFill>
              </a:rPr>
              <a:t>(Refer to Table)</a:t>
            </a:r>
          </a:p>
          <a:p>
            <a:pPr eaLnBrk="1" hangingPunct="1"/>
            <a:r>
              <a:rPr lang="en-US" altLang="zh-TW" dirty="0" smtClean="0"/>
              <a:t>A popular code used to represent information sent as character-based data.</a:t>
            </a:r>
          </a:p>
          <a:p>
            <a:pPr eaLnBrk="1" hangingPunct="1"/>
            <a:r>
              <a:rPr lang="en-US" altLang="zh-TW" dirty="0" smtClean="0"/>
              <a:t>It uses 7-bits to represent:</a:t>
            </a:r>
          </a:p>
          <a:p>
            <a:pPr lvl="1" eaLnBrk="1" hangingPunct="1"/>
            <a:r>
              <a:rPr lang="en-US" altLang="zh-TW" dirty="0" smtClean="0"/>
              <a:t>94 Graphic printing characters.</a:t>
            </a:r>
          </a:p>
          <a:p>
            <a:pPr lvl="1" eaLnBrk="1" hangingPunct="1"/>
            <a:r>
              <a:rPr lang="en-US" altLang="zh-TW" dirty="0" smtClean="0"/>
              <a:t>34 Non-printing characters.</a:t>
            </a:r>
          </a:p>
          <a:p>
            <a:pPr eaLnBrk="1" hangingPunct="1"/>
            <a:r>
              <a:rPr lang="en-US" altLang="zh-TW" dirty="0" smtClean="0"/>
              <a:t>Some non-printing characters are used for text format (e.g. BS = Backspace, CR = carriage return).</a:t>
            </a:r>
          </a:p>
          <a:p>
            <a:pPr eaLnBrk="1" hangingPunct="1"/>
            <a:r>
              <a:rPr lang="en-US" altLang="zh-TW" dirty="0" smtClean="0"/>
              <a:t>Other non-printing characters are used for record marking and flow control (e.g. STX and ETX start and end text areas).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solidFill>
                  <a:schemeClr val="bg1"/>
                </a:solidFill>
              </a:rPr>
              <a:t>Binary Codes :</a:t>
            </a:r>
            <a:endParaRPr lang="zh-TW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>
          <a:xfrm>
            <a:off x="457200" y="762002"/>
            <a:ext cx="8229600" cy="53641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ASCII Non printing Character codes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lum bright="-12000" contrast="36000"/>
          </a:blip>
          <a:srcRect/>
          <a:stretch>
            <a:fillRect/>
          </a:stretch>
        </p:blipFill>
        <p:spPr bwMode="auto">
          <a:xfrm>
            <a:off x="0" y="1295400"/>
            <a:ext cx="9144000" cy="558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Decoding ASCII </a:t>
            </a:r>
            <a:r>
              <a:rPr lang="en-US" dirty="0">
                <a:solidFill>
                  <a:schemeClr val="bg1"/>
                </a:solidFill>
              </a:rPr>
              <a:t>Code: B</a:t>
            </a:r>
            <a:r>
              <a:rPr lang="en-US" baseline="-25000" dirty="0">
                <a:solidFill>
                  <a:schemeClr val="bg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B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68645" name="Picture 5" descr="Ascii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852488"/>
            <a:ext cx="7848600" cy="5989637"/>
          </a:xfrm>
          <a:prstGeom prst="rect">
            <a:avLst/>
          </a:prstGeom>
          <a:noFill/>
        </p:spPr>
      </p:pic>
      <p:sp>
        <p:nvSpPr>
          <p:cNvPr id="368646" name="Oval 6"/>
          <p:cNvSpPr>
            <a:spLocks noChangeArrowheads="1"/>
          </p:cNvSpPr>
          <p:nvPr/>
        </p:nvSpPr>
        <p:spPr bwMode="auto">
          <a:xfrm>
            <a:off x="4953000" y="4305300"/>
            <a:ext cx="762000" cy="4064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1143000"/>
            <a:ext cx="5118100" cy="3568700"/>
            <a:chOff x="584" y="728"/>
            <a:chExt cx="3224" cy="2248"/>
          </a:xfrm>
        </p:grpSpPr>
        <p:sp>
          <p:nvSpPr>
            <p:cNvPr id="368647" name="Oval 7"/>
            <p:cNvSpPr>
              <a:spLocks noChangeArrowheads="1"/>
            </p:cNvSpPr>
            <p:nvPr/>
          </p:nvSpPr>
          <p:spPr bwMode="auto">
            <a:xfrm>
              <a:off x="3360" y="728"/>
              <a:ext cx="448" cy="256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48" name="Oval 8"/>
            <p:cNvSpPr>
              <a:spLocks noChangeArrowheads="1"/>
            </p:cNvSpPr>
            <p:nvPr/>
          </p:nvSpPr>
          <p:spPr bwMode="auto">
            <a:xfrm>
              <a:off x="584" y="2720"/>
              <a:ext cx="448" cy="256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49" name="Line 9"/>
            <p:cNvSpPr>
              <a:spLocks noChangeShapeType="1"/>
            </p:cNvSpPr>
            <p:nvPr/>
          </p:nvSpPr>
          <p:spPr bwMode="auto">
            <a:xfrm flipV="1">
              <a:off x="3472" y="976"/>
              <a:ext cx="16" cy="175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50" name="Line 10"/>
            <p:cNvSpPr>
              <a:spLocks noChangeShapeType="1"/>
            </p:cNvSpPr>
            <p:nvPr/>
          </p:nvSpPr>
          <p:spPr bwMode="auto">
            <a:xfrm flipH="1">
              <a:off x="1000" y="2904"/>
              <a:ext cx="2416" cy="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 rot="5400000">
            <a:off x="7485175" y="4953002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3333FF"/>
                </a:solidFill>
              </a:rPr>
              <a:t>H=(1001000)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3B4-C245-4B3B-B723-CD4576BF560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44 0.52037 L 1.11111E-6 1.11111E-6 " pathEditMode="relative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2247900"/>
            <a:ext cx="9144000" cy="2362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Decoders !!!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 dirty="0" smtClean="0"/>
              <a:t>Decoder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6096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5050"/>
                </a:solidFill>
              </a:rPr>
              <a:t>decoder</a:t>
            </a:r>
            <a:r>
              <a:rPr lang="en-US" altLang="zh-TW" dirty="0" smtClean="0"/>
              <a:t> is a combinational circuit that </a:t>
            </a:r>
            <a:r>
              <a:rPr lang="en-US" altLang="zh-TW" dirty="0" smtClean="0">
                <a:solidFill>
                  <a:srgbClr val="FF5050"/>
                </a:solidFill>
              </a:rPr>
              <a:t>converts</a:t>
            </a:r>
            <a:r>
              <a:rPr lang="en-US" altLang="zh-TW" dirty="0" smtClean="0"/>
              <a:t> binary information from </a:t>
            </a:r>
            <a:r>
              <a:rPr lang="en-US" altLang="zh-TW" b="1" u="sng" dirty="0" smtClean="0">
                <a:solidFill>
                  <a:srgbClr val="00B050"/>
                </a:solidFill>
              </a:rPr>
              <a:t>n input lines</a:t>
            </a:r>
            <a:r>
              <a:rPr lang="en-US" altLang="zh-TW" u="sng" dirty="0" smtClean="0"/>
              <a:t> </a:t>
            </a:r>
            <a:r>
              <a:rPr lang="en-US" altLang="zh-TW" dirty="0" smtClean="0"/>
              <a:t>to a maximum of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en-US" altLang="zh-TW" b="1" u="sng" baseline="30000" dirty="0" smtClean="0">
                <a:solidFill>
                  <a:srgbClr val="FF0000"/>
                </a:solidFill>
              </a:rPr>
              <a:t>n</a:t>
            </a:r>
            <a:r>
              <a:rPr lang="en-US" altLang="zh-TW" b="1" u="sng" dirty="0" smtClean="0">
                <a:solidFill>
                  <a:srgbClr val="FF0000"/>
                </a:solidFill>
              </a:rPr>
              <a:t> unique output </a:t>
            </a:r>
            <a:r>
              <a:rPr lang="en-US" altLang="zh-TW" dirty="0" smtClean="0"/>
              <a:t> lines. Only one output can be active (high) at any time</a:t>
            </a:r>
          </a:p>
          <a:p>
            <a:pPr algn="just"/>
            <a:r>
              <a:rPr lang="en-US" altLang="zh-TW" dirty="0" smtClean="0"/>
              <a:t>If the n-bit coded information has </a:t>
            </a:r>
            <a:r>
              <a:rPr lang="en-US" altLang="zh-TW" dirty="0" smtClean="0">
                <a:solidFill>
                  <a:srgbClr val="FF5050"/>
                </a:solidFill>
              </a:rPr>
              <a:t>unused</a:t>
            </a:r>
            <a:r>
              <a:rPr lang="en-US" altLang="zh-TW" dirty="0" smtClean="0"/>
              <a:t> combinations, the decoder has </a:t>
            </a:r>
            <a:r>
              <a:rPr lang="en-US" altLang="zh-TW" dirty="0" smtClean="0">
                <a:solidFill>
                  <a:srgbClr val="FF5050"/>
                </a:solidFill>
              </a:rPr>
              <a:t>fewer</a:t>
            </a:r>
            <a:r>
              <a:rPr lang="en-US" altLang="zh-TW" dirty="0" smtClean="0"/>
              <a:t> than 2</a:t>
            </a:r>
            <a:r>
              <a:rPr lang="en-US" altLang="zh-TW" baseline="30000" dirty="0" smtClean="0"/>
              <a:t>n </a:t>
            </a:r>
            <a:r>
              <a:rPr lang="en-US" altLang="zh-TW" dirty="0" smtClean="0"/>
              <a:t>outputs</a:t>
            </a:r>
          </a:p>
        </p:txBody>
      </p:sp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406900"/>
            <a:ext cx="6049108" cy="245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 dirty="0" smtClean="0"/>
              <a:t>Decoder Example (Code Converter)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715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BCD-to-seven-segment display converter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6802315" cy="2627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5257800"/>
            <a:ext cx="3962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Fig. BCD to seven segment decoder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Decoders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89025"/>
            <a:ext cx="8662988" cy="1666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 “</a:t>
            </a:r>
            <a:r>
              <a:rPr lang="en-US" i="1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” from the code</a:t>
            </a:r>
          </a:p>
          <a:p>
            <a:r>
              <a:rPr lang="en-US" dirty="0"/>
              <a:t>Binary Decoder</a:t>
            </a:r>
          </a:p>
          <a:p>
            <a:pPr lvl="1"/>
            <a:r>
              <a:rPr lang="en-US" dirty="0"/>
              <a:t>Example: 2-bit Binary Number</a:t>
            </a:r>
          </a:p>
        </p:txBody>
      </p:sp>
      <p:sp>
        <p:nvSpPr>
          <p:cNvPr id="507942" name="Litebulb"/>
          <p:cNvSpPr>
            <a:spLocks noChangeAspect="1" noEditPoints="1" noChangeArrowheads="1"/>
          </p:cNvSpPr>
          <p:nvPr/>
        </p:nvSpPr>
        <p:spPr bwMode="auto">
          <a:xfrm>
            <a:off x="74517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41" name="Litebulb"/>
          <p:cNvSpPr>
            <a:spLocks noChangeAspect="1" noEditPoints="1" noChangeArrowheads="1"/>
          </p:cNvSpPr>
          <p:nvPr/>
        </p:nvSpPr>
        <p:spPr bwMode="auto">
          <a:xfrm>
            <a:off x="63722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40" name="Litebulb"/>
          <p:cNvSpPr>
            <a:spLocks noChangeAspect="1" noEditPoints="1" noChangeArrowheads="1"/>
          </p:cNvSpPr>
          <p:nvPr/>
        </p:nvSpPr>
        <p:spPr bwMode="auto">
          <a:xfrm>
            <a:off x="52927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14" name="Litebulb"/>
          <p:cNvSpPr>
            <a:spLocks noChangeAspect="1" noEditPoints="1" noChangeArrowheads="1"/>
          </p:cNvSpPr>
          <p:nvPr/>
        </p:nvSpPr>
        <p:spPr bwMode="auto">
          <a:xfrm>
            <a:off x="4211638" y="3911600"/>
            <a:ext cx="436562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832225" y="3068638"/>
            <a:ext cx="1460500" cy="1439862"/>
            <a:chOff x="2414" y="1933"/>
            <a:chExt cx="920" cy="907"/>
          </a:xfrm>
        </p:grpSpPr>
        <p:sp>
          <p:nvSpPr>
            <p:cNvPr id="507934" name="Line 30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23" name="AutoShape 19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43" name="Line 39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60" name="Line 56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66" name="AutoShape 62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3132138" y="4689475"/>
            <a:ext cx="4538662" cy="1079500"/>
            <a:chOff x="1973" y="2954"/>
            <a:chExt cx="2859" cy="680"/>
          </a:xfrm>
        </p:grpSpPr>
        <p:sp>
          <p:nvSpPr>
            <p:cNvPr id="507968" name="Line 64"/>
            <p:cNvSpPr>
              <a:spLocks noChangeShapeType="1"/>
            </p:cNvSpPr>
            <p:nvPr/>
          </p:nvSpPr>
          <p:spPr bwMode="auto">
            <a:xfrm>
              <a:off x="1973" y="2954"/>
              <a:ext cx="81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0" name="Line 66"/>
            <p:cNvSpPr>
              <a:spLocks noChangeShapeType="1"/>
            </p:cNvSpPr>
            <p:nvPr/>
          </p:nvSpPr>
          <p:spPr bwMode="auto">
            <a:xfrm>
              <a:off x="1973" y="3181"/>
              <a:ext cx="149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1" name="Line 67"/>
            <p:cNvSpPr>
              <a:spLocks noChangeShapeType="1"/>
            </p:cNvSpPr>
            <p:nvPr/>
          </p:nvSpPr>
          <p:spPr bwMode="auto">
            <a:xfrm flipV="1">
              <a:off x="1973" y="3407"/>
              <a:ext cx="217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2" name="Line 68"/>
            <p:cNvSpPr>
              <a:spLocks noChangeShapeType="1"/>
            </p:cNvSpPr>
            <p:nvPr/>
          </p:nvSpPr>
          <p:spPr bwMode="auto">
            <a:xfrm flipV="1">
              <a:off x="1973" y="3634"/>
              <a:ext cx="285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4418013" y="4508500"/>
            <a:ext cx="3252787" cy="1260475"/>
            <a:chOff x="2783" y="2840"/>
            <a:chExt cx="2049" cy="794"/>
          </a:xfrm>
        </p:grpSpPr>
        <p:sp>
          <p:nvSpPr>
            <p:cNvPr id="507969" name="Line 65"/>
            <p:cNvSpPr>
              <a:spLocks noChangeShapeType="1"/>
            </p:cNvSpPr>
            <p:nvPr/>
          </p:nvSpPr>
          <p:spPr bwMode="auto">
            <a:xfrm flipH="1">
              <a:off x="2783" y="2840"/>
              <a:ext cx="0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3" name="Line 69"/>
            <p:cNvSpPr>
              <a:spLocks noChangeShapeType="1"/>
            </p:cNvSpPr>
            <p:nvPr/>
          </p:nvSpPr>
          <p:spPr bwMode="auto">
            <a:xfrm>
              <a:off x="4832" y="2840"/>
              <a:ext cx="0" cy="7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4" name="Line 70"/>
            <p:cNvSpPr>
              <a:spLocks noChangeShapeType="1"/>
            </p:cNvSpPr>
            <p:nvPr/>
          </p:nvSpPr>
          <p:spPr bwMode="auto">
            <a:xfrm>
              <a:off x="4151" y="2840"/>
              <a:ext cx="0" cy="56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5" name="Line 71"/>
            <p:cNvSpPr>
              <a:spLocks noChangeShapeType="1"/>
            </p:cNvSpPr>
            <p:nvPr/>
          </p:nvSpPr>
          <p:spPr bwMode="auto">
            <a:xfrm>
              <a:off x="3471" y="2840"/>
              <a:ext cx="0" cy="3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741363" y="4329113"/>
            <a:ext cx="2390775" cy="1800225"/>
            <a:chOff x="467" y="2727"/>
            <a:chExt cx="1506" cy="1134"/>
          </a:xfrm>
        </p:grpSpPr>
        <p:sp>
          <p:nvSpPr>
            <p:cNvPr id="507967" name="AutoShape 63"/>
            <p:cNvSpPr>
              <a:spLocks noChangeArrowheads="1"/>
            </p:cNvSpPr>
            <p:nvPr/>
          </p:nvSpPr>
          <p:spPr bwMode="auto">
            <a:xfrm>
              <a:off x="1066" y="2727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07976" name="Line 72"/>
            <p:cNvSpPr>
              <a:spLocks noChangeShapeType="1"/>
            </p:cNvSpPr>
            <p:nvPr/>
          </p:nvSpPr>
          <p:spPr bwMode="auto">
            <a:xfrm>
              <a:off x="725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7" name="Line 73"/>
            <p:cNvSpPr>
              <a:spLocks noChangeShapeType="1"/>
            </p:cNvSpPr>
            <p:nvPr/>
          </p:nvSpPr>
          <p:spPr bwMode="auto">
            <a:xfrm>
              <a:off x="725" y="352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8" name="Text Box 74"/>
            <p:cNvSpPr txBox="1">
              <a:spLocks noChangeArrowheads="1"/>
            </p:cNvSpPr>
            <p:nvPr/>
          </p:nvSpPr>
          <p:spPr bwMode="auto">
            <a:xfrm>
              <a:off x="467" y="2888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507981" name="AutoShape 77"/>
          <p:cNvSpPr>
            <a:spLocks noChangeArrowheads="1"/>
          </p:cNvSpPr>
          <p:nvPr/>
        </p:nvSpPr>
        <p:spPr bwMode="auto">
          <a:xfrm>
            <a:off x="7010400" y="1268413"/>
            <a:ext cx="1701800" cy="1246187"/>
          </a:xfrm>
          <a:prstGeom prst="wedgeRoundRectCallout">
            <a:avLst>
              <a:gd name="adj1" fmla="val -63568"/>
              <a:gd name="adj2" fmla="val 91116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lamp will turn on</a:t>
            </a:r>
          </a:p>
        </p:txBody>
      </p:sp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1214438" y="4470400"/>
            <a:ext cx="360362" cy="1095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3132138" y="4329113"/>
            <a:ext cx="360362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4911725" y="3068638"/>
            <a:ext cx="1460500" cy="1439862"/>
            <a:chOff x="2414" y="1933"/>
            <a:chExt cx="920" cy="907"/>
          </a:xfrm>
        </p:grpSpPr>
        <p:sp>
          <p:nvSpPr>
            <p:cNvPr id="507990" name="Line 86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1" name="AutoShape 87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92" name="Line 88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3" name="Line 89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4" name="AutoShape 90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28" name="WordArt 24"/>
          <p:cNvSpPr>
            <a:spLocks noChangeArrowheads="1" noChangeShapeType="1" noTextEdit="1"/>
          </p:cNvSpPr>
          <p:nvPr/>
        </p:nvSpPr>
        <p:spPr bwMode="auto">
          <a:xfrm>
            <a:off x="52784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1</a:t>
            </a:r>
          </a:p>
        </p:txBody>
      </p:sp>
      <p:sp>
        <p:nvSpPr>
          <p:cNvPr id="507925" name="WordArt 21"/>
          <p:cNvSpPr>
            <a:spLocks noChangeArrowheads="1" noChangeShapeType="1" noTextEdit="1"/>
          </p:cNvSpPr>
          <p:nvPr/>
        </p:nvSpPr>
        <p:spPr bwMode="auto">
          <a:xfrm>
            <a:off x="4194175" y="3165475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1958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0</a:t>
            </a: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5991225" y="3068638"/>
            <a:ext cx="1460500" cy="1439862"/>
            <a:chOff x="2414" y="1933"/>
            <a:chExt cx="920" cy="907"/>
          </a:xfrm>
        </p:grpSpPr>
        <p:sp>
          <p:nvSpPr>
            <p:cNvPr id="507996" name="Line 92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7" name="AutoShape 93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98" name="Line 94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9" name="Line 95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0" name="AutoShape 96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37" name="WordArt 33"/>
          <p:cNvSpPr>
            <a:spLocks noChangeArrowheads="1" noChangeShapeType="1" noTextEdit="1"/>
          </p:cNvSpPr>
          <p:nvPr/>
        </p:nvSpPr>
        <p:spPr bwMode="auto">
          <a:xfrm>
            <a:off x="63579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2</a:t>
            </a:r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7072313" y="3068638"/>
            <a:ext cx="1460500" cy="1439862"/>
            <a:chOff x="4455" y="1933"/>
            <a:chExt cx="920" cy="907"/>
          </a:xfrm>
        </p:grpSpPr>
        <p:sp>
          <p:nvSpPr>
            <p:cNvPr id="508002" name="Line 98"/>
            <p:cNvSpPr>
              <a:spLocks noChangeShapeType="1"/>
            </p:cNvSpPr>
            <p:nvPr/>
          </p:nvSpPr>
          <p:spPr bwMode="auto">
            <a:xfrm flipH="1">
              <a:off x="5375" y="1933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3" name="AutoShape 99"/>
            <p:cNvSpPr>
              <a:spLocks noChangeArrowheads="1"/>
            </p:cNvSpPr>
            <p:nvPr/>
          </p:nvSpPr>
          <p:spPr bwMode="auto">
            <a:xfrm>
              <a:off x="4468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8004" name="Line 100"/>
            <p:cNvSpPr>
              <a:spLocks noChangeShapeType="1"/>
            </p:cNvSpPr>
            <p:nvPr/>
          </p:nvSpPr>
          <p:spPr bwMode="auto">
            <a:xfrm>
              <a:off x="5006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5" name="Line 101"/>
            <p:cNvSpPr>
              <a:spLocks noChangeShapeType="1"/>
            </p:cNvSpPr>
            <p:nvPr/>
          </p:nvSpPr>
          <p:spPr bwMode="auto">
            <a:xfrm flipH="1">
              <a:off x="5006" y="2273"/>
              <a:ext cx="369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6" name="AutoShape 102"/>
            <p:cNvSpPr>
              <a:spLocks noChangeArrowheads="1"/>
            </p:cNvSpPr>
            <p:nvPr/>
          </p:nvSpPr>
          <p:spPr bwMode="auto">
            <a:xfrm rot="5400000">
              <a:off x="4398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39" name="WordArt 35"/>
          <p:cNvSpPr>
            <a:spLocks noChangeArrowheads="1" noChangeShapeType="1" noTextEdit="1"/>
          </p:cNvSpPr>
          <p:nvPr/>
        </p:nvSpPr>
        <p:spPr bwMode="auto">
          <a:xfrm>
            <a:off x="7439025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42" grpId="0" animBg="1"/>
      <p:bldP spid="507941" grpId="0" animBg="1"/>
      <p:bldP spid="507940" grpId="0" animBg="1"/>
      <p:bldP spid="507914" grpId="0" animBg="1"/>
      <p:bldP spid="507981" grpId="0" animBg="1"/>
      <p:bldP spid="507982" grpId="0"/>
      <p:bldP spid="507983" grpId="0"/>
      <p:bldP spid="507928" grpId="0" animBg="1"/>
      <p:bldP spid="507928" grpId="1" animBg="1"/>
      <p:bldP spid="507925" grpId="0" animBg="1"/>
      <p:bldP spid="507925" grpId="1" animBg="1"/>
      <p:bldP spid="507925" grpId="2" animBg="1"/>
      <p:bldP spid="507937" grpId="0" animBg="1"/>
      <p:bldP spid="507937" grpId="1" animBg="1"/>
      <p:bldP spid="507939" grpId="0" animBg="1"/>
      <p:bldP spid="5079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Course Organization : Policies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3403"/>
            <a:ext cx="9144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/>
          </a:p>
          <a:p>
            <a:r>
              <a:rPr lang="en-US" sz="2800" b="1" u="sng" dirty="0" smtClean="0"/>
              <a:t>Policies: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Assignments: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Class assignments </a:t>
            </a:r>
            <a:r>
              <a:rPr lang="en-US" sz="2400" dirty="0" smtClean="0"/>
              <a:t>will be provided rather than take away home.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Don't miss assignments as they are highly weighted source of learning.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Rules for assignment submissions are very </a:t>
            </a:r>
            <a:r>
              <a:rPr lang="en-US" sz="2400" b="1" dirty="0" smtClean="0"/>
              <a:t>Clear !!! </a:t>
            </a:r>
            <a:r>
              <a:rPr lang="en-US" sz="2400" b="1" dirty="0" smtClean="0">
                <a:solidFill>
                  <a:srgbClr val="FF0000"/>
                </a:solidFill>
              </a:rPr>
              <a:t>(100% your own   work for credits)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Quizzes: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Most of the Quizzes will be </a:t>
            </a:r>
            <a:r>
              <a:rPr lang="en-US" sz="2400" b="1" u="sng" dirty="0" smtClean="0">
                <a:solidFill>
                  <a:srgbClr val="FF0000"/>
                </a:solidFill>
              </a:rPr>
              <a:t>unannounced</a:t>
            </a:r>
            <a:r>
              <a:rPr lang="en-US" sz="2400" dirty="0" smtClean="0"/>
              <a:t> except few.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Mid Term / Final Exam 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Practical: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Lab Simulation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Term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Project / demo presentation …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Final practical exam 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3" descr="D:\UAAR-PMAS-CAR\slides_graphics\sh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4568" y="0"/>
            <a:ext cx="2719432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Decoders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2-to-4 Line Decoder</a:t>
            </a:r>
          </a:p>
        </p:txBody>
      </p:sp>
      <p:graphicFrame>
        <p:nvGraphicFramePr>
          <p:cNvPr id="509988" name="Group 36"/>
          <p:cNvGraphicFramePr>
            <a:graphicFrameLocks noGrp="1"/>
          </p:cNvGraphicFramePr>
          <p:nvPr/>
        </p:nvGraphicFramePr>
        <p:xfrm>
          <a:off x="1150938" y="4149725"/>
          <a:ext cx="2881312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150938" y="1989138"/>
            <a:ext cx="2882900" cy="1800225"/>
            <a:chOff x="725" y="1253"/>
            <a:chExt cx="1816" cy="1134"/>
          </a:xfrm>
        </p:grpSpPr>
        <p:sp>
          <p:nvSpPr>
            <p:cNvPr id="509957" name="AutoShape 5"/>
            <p:cNvSpPr>
              <a:spLocks noChangeArrowheads="1"/>
            </p:cNvSpPr>
            <p:nvPr/>
          </p:nvSpPr>
          <p:spPr bwMode="auto">
            <a:xfrm flipH="1" flipV="1">
              <a:off x="1066" y="1253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09958" name="Line 6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59" name="Line 7"/>
            <p:cNvSpPr>
              <a:spLocks noChangeShapeType="1"/>
            </p:cNvSpPr>
            <p:nvPr/>
          </p:nvSpPr>
          <p:spPr bwMode="auto">
            <a:xfrm>
              <a:off x="725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60" name="Text Box 8"/>
            <p:cNvSpPr txBox="1">
              <a:spLocks noChangeArrowheads="1"/>
            </p:cNvSpPr>
            <p:nvPr/>
          </p:nvSpPr>
          <p:spPr bwMode="auto">
            <a:xfrm>
              <a:off x="1066" y="1470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9989" name="Line 37"/>
            <p:cNvSpPr>
              <a:spLocks noChangeShapeType="1"/>
            </p:cNvSpPr>
            <p:nvPr/>
          </p:nvSpPr>
          <p:spPr bwMode="auto">
            <a:xfrm>
              <a:off x="2200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0" name="Text Box 38"/>
            <p:cNvSpPr txBox="1">
              <a:spLocks noChangeArrowheads="1"/>
            </p:cNvSpPr>
            <p:nvPr/>
          </p:nvSpPr>
          <p:spPr bwMode="auto">
            <a:xfrm>
              <a:off x="1965" y="1313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9991" name="Line 39"/>
            <p:cNvSpPr>
              <a:spLocks noChangeShapeType="1"/>
            </p:cNvSpPr>
            <p:nvPr/>
          </p:nvSpPr>
          <p:spPr bwMode="auto">
            <a:xfrm>
              <a:off x="2200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2" name="Line 40"/>
            <p:cNvSpPr>
              <a:spLocks noChangeShapeType="1"/>
            </p:cNvSpPr>
            <p:nvPr/>
          </p:nvSpPr>
          <p:spPr bwMode="auto">
            <a:xfrm>
              <a:off x="2200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3" name="Line 41"/>
            <p:cNvSpPr>
              <a:spLocks noChangeShapeType="1"/>
            </p:cNvSpPr>
            <p:nvPr/>
          </p:nvSpPr>
          <p:spPr bwMode="auto">
            <a:xfrm>
              <a:off x="2200" y="215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572000" y="1268413"/>
          <a:ext cx="3959225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8" name="Visio" r:id="rId4" imgW="2026798" imgH="1994367" progId="">
                  <p:embed/>
                </p:oleObj>
              </mc:Choice>
              <mc:Fallback>
                <p:oleObj name="Visio" r:id="rId4" imgW="2026798" imgH="19943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3959225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7" name="Object 45"/>
          <p:cNvGraphicFramePr>
            <a:graphicFrameLocks noChangeAspect="1"/>
          </p:cNvGraphicFramePr>
          <p:nvPr/>
        </p:nvGraphicFramePr>
        <p:xfrm>
          <a:off x="4765675" y="5229225"/>
          <a:ext cx="1284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9" name="Equation" r:id="rId6" imgW="571320" imgH="228600" progId="Equation.3">
                  <p:embed/>
                </p:oleObj>
              </mc:Choice>
              <mc:Fallback>
                <p:oleObj name="Equation" r:id="rId6" imgW="571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5229225"/>
                        <a:ext cx="12842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8" name="Object 46"/>
          <p:cNvGraphicFramePr>
            <a:graphicFrameLocks noChangeAspect="1"/>
          </p:cNvGraphicFramePr>
          <p:nvPr/>
        </p:nvGraphicFramePr>
        <p:xfrm>
          <a:off x="7107238" y="521493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0" name="Equation" r:id="rId8" imgW="571320" imgH="241200" progId="Equation.3">
                  <p:embed/>
                </p:oleObj>
              </mc:Choice>
              <mc:Fallback>
                <p:oleObj name="Equation" r:id="rId8" imgW="571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214938"/>
                        <a:ext cx="12842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9" name="Object 47"/>
          <p:cNvGraphicFramePr>
            <a:graphicFrameLocks noChangeAspect="1"/>
          </p:cNvGraphicFramePr>
          <p:nvPr/>
        </p:nvGraphicFramePr>
        <p:xfrm>
          <a:off x="4779963" y="5754688"/>
          <a:ext cx="1255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1" name="Equation" r:id="rId10" imgW="558720" imgH="241200" progId="Equation.3">
                  <p:embed/>
                </p:oleObj>
              </mc:Choice>
              <mc:Fallback>
                <p:oleObj name="Equation" r:id="rId10" imgW="5587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5754688"/>
                        <a:ext cx="12557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0" name="Object 48"/>
          <p:cNvGraphicFramePr>
            <a:graphicFrameLocks noChangeAspect="1"/>
          </p:cNvGraphicFramePr>
          <p:nvPr/>
        </p:nvGraphicFramePr>
        <p:xfrm>
          <a:off x="7107238" y="575468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2" name="Equation" r:id="rId12" imgW="571320" imgH="241200" progId="Equation.3">
                  <p:embed/>
                </p:oleObj>
              </mc:Choice>
              <mc:Fallback>
                <p:oleObj name="Equation" r:id="rId12" imgW="5713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754688"/>
                        <a:ext cx="12842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Decoders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i="1" dirty="0">
                <a:solidFill>
                  <a:srgbClr val="FF0000"/>
                </a:solidFill>
              </a:rPr>
              <a:t>Enable</a:t>
            </a:r>
            <a:r>
              <a:rPr lang="en-US" b="1" dirty="0">
                <a:solidFill>
                  <a:srgbClr val="FF0000"/>
                </a:solidFill>
              </a:rPr>
              <a:t>” Control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150938" y="1706563"/>
            <a:ext cx="2882900" cy="1800225"/>
            <a:chOff x="725" y="1026"/>
            <a:chExt cx="1816" cy="1134"/>
          </a:xfrm>
        </p:grpSpPr>
        <p:sp>
          <p:nvSpPr>
            <p:cNvPr id="512005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2006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07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2011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2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3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2066" name="Group 66"/>
          <p:cNvGraphicFramePr>
            <a:graphicFrameLocks noGrp="1"/>
          </p:cNvGraphicFramePr>
          <p:nvPr/>
        </p:nvGraphicFramePr>
        <p:xfrm>
          <a:off x="971550" y="37893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2068" name="Object 68"/>
          <p:cNvGraphicFramePr>
            <a:graphicFrameLocks noChangeAspect="1"/>
          </p:cNvGraphicFramePr>
          <p:nvPr/>
        </p:nvGraphicFramePr>
        <p:xfrm>
          <a:off x="4667250" y="1195388"/>
          <a:ext cx="4303713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6" name="Visio" r:id="rId4" imgW="2159203" imgH="2149206" progId="">
                  <p:embed/>
                </p:oleObj>
              </mc:Choice>
              <mc:Fallback>
                <p:oleObj name="Visio" r:id="rId4" imgW="2159203" imgH="21492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195388"/>
                        <a:ext cx="4303713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loud Callout 18"/>
          <p:cNvSpPr/>
          <p:nvPr/>
        </p:nvSpPr>
        <p:spPr>
          <a:xfrm>
            <a:off x="6858000" y="5257800"/>
            <a:ext cx="2057400" cy="1295400"/>
          </a:xfrm>
          <a:prstGeom prst="cloudCallout">
            <a:avLst>
              <a:gd name="adj1" fmla="val -136232"/>
              <a:gd name="adj2" fmla="val -451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Active High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Decoders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3-to-8 Line Decoder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92163" y="1989138"/>
            <a:ext cx="2882900" cy="3421062"/>
            <a:chOff x="725" y="1026"/>
            <a:chExt cx="1816" cy="2155"/>
          </a:xfrm>
        </p:grpSpPr>
        <p:sp>
          <p:nvSpPr>
            <p:cNvPr id="511005" name="AutoShape 29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1006" name="Line 30"/>
            <p:cNvSpPr>
              <a:spLocks noChangeShapeType="1"/>
            </p:cNvSpPr>
            <p:nvPr/>
          </p:nvSpPr>
          <p:spPr bwMode="auto">
            <a:xfrm>
              <a:off x="725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07" name="Line 31"/>
            <p:cNvSpPr>
              <a:spLocks noChangeShapeType="1"/>
            </p:cNvSpPr>
            <p:nvPr/>
          </p:nvSpPr>
          <p:spPr bwMode="auto">
            <a:xfrm>
              <a:off x="725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1066" y="1810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09" name="Line 33"/>
            <p:cNvSpPr>
              <a:spLocks noChangeShapeType="1"/>
            </p:cNvSpPr>
            <p:nvPr/>
          </p:nvSpPr>
          <p:spPr bwMode="auto">
            <a:xfrm>
              <a:off x="2200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0" name="Text Box 34"/>
            <p:cNvSpPr txBox="1">
              <a:spLocks noChangeArrowheads="1"/>
            </p:cNvSpPr>
            <p:nvPr/>
          </p:nvSpPr>
          <p:spPr bwMode="auto">
            <a:xfrm>
              <a:off x="1965" y="1139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11" name="Line 35"/>
            <p:cNvSpPr>
              <a:spLocks noChangeShapeType="1"/>
            </p:cNvSpPr>
            <p:nvPr/>
          </p:nvSpPr>
          <p:spPr bwMode="auto">
            <a:xfrm>
              <a:off x="2200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2" name="Line 36"/>
            <p:cNvSpPr>
              <a:spLocks noChangeShapeType="1"/>
            </p:cNvSpPr>
            <p:nvPr/>
          </p:nvSpPr>
          <p:spPr bwMode="auto">
            <a:xfrm>
              <a:off x="220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3" name="Line 37"/>
            <p:cNvSpPr>
              <a:spLocks noChangeShapeType="1"/>
            </p:cNvSpPr>
            <p:nvPr/>
          </p:nvSpPr>
          <p:spPr bwMode="auto">
            <a:xfrm>
              <a:off x="220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6" name="Line 40"/>
            <p:cNvSpPr>
              <a:spLocks noChangeShapeType="1"/>
            </p:cNvSpPr>
            <p:nvPr/>
          </p:nvSpPr>
          <p:spPr bwMode="auto">
            <a:xfrm>
              <a:off x="725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7" name="Line 41"/>
            <p:cNvSpPr>
              <a:spLocks noChangeShapeType="1"/>
            </p:cNvSpPr>
            <p:nvPr/>
          </p:nvSpPr>
          <p:spPr bwMode="auto">
            <a:xfrm>
              <a:off x="2200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2200" y="249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2200" y="272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2200" y="295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1022" name="Object 46"/>
          <p:cNvGraphicFramePr>
            <a:graphicFrameLocks noChangeAspect="1"/>
          </p:cNvGraphicFramePr>
          <p:nvPr/>
        </p:nvGraphicFramePr>
        <p:xfrm>
          <a:off x="3886200" y="1268413"/>
          <a:ext cx="3649663" cy="53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2" name="Visio" r:id="rId4" imgW="2350861" imgH="3561527" progId="">
                  <p:embed/>
                </p:oleObj>
              </mc:Choice>
              <mc:Fallback>
                <p:oleObj name="Visio" r:id="rId4" imgW="2350861" imgH="35615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68413"/>
                        <a:ext cx="3649663" cy="530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7451725" y="1344613"/>
          <a:ext cx="8715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3" name="Equation" r:id="rId6" imgW="558720" imgH="228600" progId="Equation.3">
                  <p:embed/>
                </p:oleObj>
              </mc:Choice>
              <mc:Fallback>
                <p:oleObj name="Equation" r:id="rId6" imgW="5587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344613"/>
                        <a:ext cx="8715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7451725" y="183038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4" name="Equation" r:id="rId8" imgW="558720" imgH="241200" progId="Equation.3">
                  <p:embed/>
                </p:oleObj>
              </mc:Choice>
              <mc:Fallback>
                <p:oleObj name="Equation" r:id="rId8" imgW="5587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830388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7451725" y="235743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5" name="Equation" r:id="rId10" imgW="558720" imgH="241200" progId="Equation.3">
                  <p:embed/>
                </p:oleObj>
              </mc:Choice>
              <mc:Fallback>
                <p:oleObj name="Equation" r:id="rId10" imgW="5587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357438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6" name="Object 50"/>
          <p:cNvGraphicFramePr>
            <a:graphicFrameLocks noChangeAspect="1"/>
          </p:cNvGraphicFramePr>
          <p:nvPr/>
        </p:nvGraphicFramePr>
        <p:xfrm>
          <a:off x="7451725" y="29019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6" name="Equation" r:id="rId12" imgW="558720" imgH="241200" progId="Equation.3">
                  <p:embed/>
                </p:oleObj>
              </mc:Choice>
              <mc:Fallback>
                <p:oleObj name="Equation" r:id="rId12" imgW="5587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0195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7451725" y="3446463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7" name="Equation" r:id="rId14" imgW="558720" imgH="241200" progId="Equation.3">
                  <p:embed/>
                </p:oleObj>
              </mc:Choice>
              <mc:Fallback>
                <p:oleObj name="Equation" r:id="rId14" imgW="5587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46463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8" name="Object 52"/>
          <p:cNvGraphicFramePr>
            <a:graphicFrameLocks noChangeAspect="1"/>
          </p:cNvGraphicFramePr>
          <p:nvPr/>
        </p:nvGraphicFramePr>
        <p:xfrm>
          <a:off x="7451725" y="39433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8" name="Equation" r:id="rId16" imgW="558720" imgH="241200" progId="Equation.3">
                  <p:embed/>
                </p:oleObj>
              </mc:Choice>
              <mc:Fallback>
                <p:oleObj name="Equation" r:id="rId16" imgW="5587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94335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9" name="Object 53"/>
          <p:cNvGraphicFramePr>
            <a:graphicFrameLocks noChangeAspect="1"/>
          </p:cNvGraphicFramePr>
          <p:nvPr/>
        </p:nvGraphicFramePr>
        <p:xfrm>
          <a:off x="7451725" y="448310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9" name="Equation" r:id="rId18" imgW="558720" imgH="241200" progId="Equation.3">
                  <p:embed/>
                </p:oleObj>
              </mc:Choice>
              <mc:Fallback>
                <p:oleObj name="Equation" r:id="rId18" imgW="55872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48310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7451725" y="50101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0" name="Equation" r:id="rId20" imgW="558720" imgH="241200" progId="Equation.3">
                  <p:embed/>
                </p:oleObj>
              </mc:Choice>
              <mc:Fallback>
                <p:oleObj name="Equation" r:id="rId20" imgW="55872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01015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mtClean="0"/>
              <a:t>Decoders with NAND gates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14356"/>
            <a:ext cx="9144000" cy="6143644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endParaRPr lang="en-US" dirty="0" smtClean="0"/>
          </a:p>
        </p:txBody>
      </p:sp>
      <p:pic>
        <p:nvPicPr>
          <p:cNvPr id="81924" name="Picture 4" descr="C:\jobs\Marries\CH04\Tiff\AACFLPC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7629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Summary : Decoders</a:t>
            </a:r>
            <a:endParaRPr lang="en-US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>
            <a:noAutofit/>
          </a:bodyPr>
          <a:lstStyle/>
          <a:p>
            <a:r>
              <a:rPr lang="en-US" dirty="0"/>
              <a:t>Active-High / </a:t>
            </a:r>
            <a:r>
              <a:rPr lang="en-US" b="1" dirty="0">
                <a:solidFill>
                  <a:srgbClr val="FF0000"/>
                </a:solidFill>
              </a:rPr>
              <a:t>Active-Low</a:t>
            </a:r>
          </a:p>
        </p:txBody>
      </p:sp>
      <p:graphicFrame>
        <p:nvGraphicFramePr>
          <p:cNvPr id="514078" name="Group 30"/>
          <p:cNvGraphicFramePr>
            <a:graphicFrameLocks noGrp="1"/>
          </p:cNvGraphicFramePr>
          <p:nvPr/>
        </p:nvGraphicFramePr>
        <p:xfrm>
          <a:off x="792163" y="1808163"/>
          <a:ext cx="2700337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4079" name="Group 31"/>
          <p:cNvGraphicFramePr>
            <a:graphicFrameLocks noGrp="1"/>
          </p:cNvGraphicFramePr>
          <p:nvPr/>
        </p:nvGraphicFramePr>
        <p:xfrm>
          <a:off x="4032250" y="1808163"/>
          <a:ext cx="2700338" cy="2159000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1   1   1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762000" y="4267200"/>
            <a:ext cx="2354262" cy="1800225"/>
            <a:chOff x="499" y="2614"/>
            <a:chExt cx="1483" cy="1134"/>
          </a:xfrm>
        </p:grpSpPr>
        <p:sp>
          <p:nvSpPr>
            <p:cNvPr id="514104" name="AutoShape 56"/>
            <p:cNvSpPr>
              <a:spLocks noChangeArrowheads="1"/>
            </p:cNvSpPr>
            <p:nvPr/>
          </p:nvSpPr>
          <p:spPr bwMode="auto">
            <a:xfrm flipH="1" flipV="1">
              <a:off x="726" y="2614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4105" name="Line 57"/>
            <p:cNvSpPr>
              <a:spLocks noChangeShapeType="1"/>
            </p:cNvSpPr>
            <p:nvPr/>
          </p:nvSpPr>
          <p:spPr bwMode="auto">
            <a:xfrm>
              <a:off x="499" y="295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6" name="Line 58"/>
            <p:cNvSpPr>
              <a:spLocks noChangeShapeType="1"/>
            </p:cNvSpPr>
            <p:nvPr/>
          </p:nvSpPr>
          <p:spPr bwMode="auto">
            <a:xfrm>
              <a:off x="499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7" name="Text Box 59"/>
            <p:cNvSpPr txBox="1">
              <a:spLocks noChangeArrowheads="1"/>
            </p:cNvSpPr>
            <p:nvPr/>
          </p:nvSpPr>
          <p:spPr bwMode="auto">
            <a:xfrm>
              <a:off x="726" y="2831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4108" name="Line 60"/>
            <p:cNvSpPr>
              <a:spLocks noChangeShapeType="1"/>
            </p:cNvSpPr>
            <p:nvPr/>
          </p:nvSpPr>
          <p:spPr bwMode="auto">
            <a:xfrm>
              <a:off x="1641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9" name="Text Box 61"/>
            <p:cNvSpPr txBox="1">
              <a:spLocks noChangeArrowheads="1"/>
            </p:cNvSpPr>
            <p:nvPr/>
          </p:nvSpPr>
          <p:spPr bwMode="auto">
            <a:xfrm>
              <a:off x="1406" y="2674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4110" name="Line 62"/>
            <p:cNvSpPr>
              <a:spLocks noChangeShapeType="1"/>
            </p:cNvSpPr>
            <p:nvPr/>
          </p:nvSpPr>
          <p:spPr bwMode="auto">
            <a:xfrm>
              <a:off x="1641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11" name="Line 63"/>
            <p:cNvSpPr>
              <a:spLocks noChangeShapeType="1"/>
            </p:cNvSpPr>
            <p:nvPr/>
          </p:nvSpPr>
          <p:spPr bwMode="auto">
            <a:xfrm>
              <a:off x="1641" y="32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12" name="Line 64"/>
            <p:cNvSpPr>
              <a:spLocks noChangeShapeType="1"/>
            </p:cNvSpPr>
            <p:nvPr/>
          </p:nvSpPr>
          <p:spPr bwMode="auto">
            <a:xfrm>
              <a:off x="1641" y="35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4114" name="Object 66"/>
          <p:cNvGraphicFramePr>
            <a:graphicFrameLocks noChangeAspect="1"/>
          </p:cNvGraphicFramePr>
          <p:nvPr/>
        </p:nvGraphicFramePr>
        <p:xfrm>
          <a:off x="6192838" y="3429000"/>
          <a:ext cx="269875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4" name="Visio" r:id="rId4" imgW="2026798" imgH="1994367" progId="">
                  <p:embed/>
                </p:oleObj>
              </mc:Choice>
              <mc:Fallback>
                <p:oleObj name="Visio" r:id="rId4" imgW="2026798" imgH="19943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429000"/>
                        <a:ext cx="269875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3671888" y="4329113"/>
            <a:ext cx="2354262" cy="1800225"/>
            <a:chOff x="2313" y="2727"/>
            <a:chExt cx="1483" cy="1134"/>
          </a:xfrm>
        </p:grpSpPr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2313" y="2727"/>
              <a:ext cx="1483" cy="1134"/>
              <a:chOff x="499" y="2614"/>
              <a:chExt cx="1483" cy="1134"/>
            </a:xfrm>
          </p:grpSpPr>
          <p:sp>
            <p:nvSpPr>
              <p:cNvPr id="514116" name="AutoShape 68"/>
              <p:cNvSpPr>
                <a:spLocks noChangeArrowheads="1"/>
              </p:cNvSpPr>
              <p:nvPr/>
            </p:nvSpPr>
            <p:spPr bwMode="auto">
              <a:xfrm flipH="1" flipV="1">
                <a:off x="726" y="2614"/>
                <a:ext cx="907" cy="1134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28575" algn="ctr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Binary</a:t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Decoder</a:t>
                </a:r>
              </a:p>
            </p:txBody>
          </p:sp>
          <p:sp>
            <p:nvSpPr>
              <p:cNvPr id="514117" name="Line 69"/>
              <p:cNvSpPr>
                <a:spLocks noChangeShapeType="1"/>
              </p:cNvSpPr>
              <p:nvPr/>
            </p:nvSpPr>
            <p:spPr bwMode="auto">
              <a:xfrm>
                <a:off x="499" y="2954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18" name="Line 70"/>
              <p:cNvSpPr>
                <a:spLocks noChangeShapeType="1"/>
              </p:cNvSpPr>
              <p:nvPr/>
            </p:nvSpPr>
            <p:spPr bwMode="auto">
              <a:xfrm>
                <a:off x="499" y="3407"/>
                <a:ext cx="227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19" name="Text Box 71"/>
              <p:cNvSpPr txBox="1">
                <a:spLocks noChangeArrowheads="1"/>
              </p:cNvSpPr>
              <p:nvPr/>
            </p:nvSpPr>
            <p:spPr bwMode="auto">
              <a:xfrm>
                <a:off x="726" y="2831"/>
                <a:ext cx="226" cy="69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14120" name="Line 72"/>
              <p:cNvSpPr>
                <a:spLocks noChangeShapeType="1"/>
              </p:cNvSpPr>
              <p:nvPr/>
            </p:nvSpPr>
            <p:spPr bwMode="auto">
              <a:xfrm>
                <a:off x="1641" y="2841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1" name="Text Box 73"/>
              <p:cNvSpPr txBox="1">
                <a:spLocks noChangeArrowheads="1"/>
              </p:cNvSpPr>
              <p:nvPr/>
            </p:nvSpPr>
            <p:spPr bwMode="auto">
              <a:xfrm>
                <a:off x="1406" y="2674"/>
                <a:ext cx="226" cy="92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14122" name="Line 74"/>
              <p:cNvSpPr>
                <a:spLocks noChangeShapeType="1"/>
              </p:cNvSpPr>
              <p:nvPr/>
            </p:nvSpPr>
            <p:spPr bwMode="auto">
              <a:xfrm>
                <a:off x="1641" y="3067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3" name="Line 75"/>
              <p:cNvSpPr>
                <a:spLocks noChangeShapeType="1"/>
              </p:cNvSpPr>
              <p:nvPr/>
            </p:nvSpPr>
            <p:spPr bwMode="auto">
              <a:xfrm>
                <a:off x="1641" y="3293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4" name="Line 76"/>
              <p:cNvSpPr>
                <a:spLocks noChangeShapeType="1"/>
              </p:cNvSpPr>
              <p:nvPr/>
            </p:nvSpPr>
            <p:spPr bwMode="auto">
              <a:xfrm>
                <a:off x="1641" y="3519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4125" name="Oval 77"/>
            <p:cNvSpPr>
              <a:spLocks noChangeAspect="1" noChangeArrowheads="1"/>
            </p:cNvSpPr>
            <p:nvPr/>
          </p:nvSpPr>
          <p:spPr bwMode="auto">
            <a:xfrm>
              <a:off x="3463" y="2920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6" name="Oval 78"/>
            <p:cNvSpPr>
              <a:spLocks noChangeAspect="1" noChangeArrowheads="1"/>
            </p:cNvSpPr>
            <p:nvPr/>
          </p:nvSpPr>
          <p:spPr bwMode="auto">
            <a:xfrm>
              <a:off x="3463" y="3145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7" name="Oval 79"/>
            <p:cNvSpPr>
              <a:spLocks noChangeAspect="1" noChangeArrowheads="1"/>
            </p:cNvSpPr>
            <p:nvPr/>
          </p:nvSpPr>
          <p:spPr bwMode="auto">
            <a:xfrm>
              <a:off x="3463" y="3372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8" name="Oval 80"/>
            <p:cNvSpPr>
              <a:spLocks noChangeAspect="1" noChangeArrowheads="1"/>
            </p:cNvSpPr>
            <p:nvPr/>
          </p:nvSpPr>
          <p:spPr bwMode="auto">
            <a:xfrm>
              <a:off x="3463" y="3597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9" name="Line 81"/>
            <p:cNvSpPr>
              <a:spLocks noChangeShapeType="1"/>
            </p:cNvSpPr>
            <p:nvPr/>
          </p:nvSpPr>
          <p:spPr bwMode="auto">
            <a:xfrm>
              <a:off x="3279" y="281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30" name="Line 82"/>
            <p:cNvSpPr>
              <a:spLocks noChangeShapeType="1"/>
            </p:cNvSpPr>
            <p:nvPr/>
          </p:nvSpPr>
          <p:spPr bwMode="auto">
            <a:xfrm>
              <a:off x="3267" y="3049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31" name="Line 83"/>
            <p:cNvSpPr>
              <a:spLocks noChangeShapeType="1"/>
            </p:cNvSpPr>
            <p:nvPr/>
          </p:nvSpPr>
          <p:spPr bwMode="auto">
            <a:xfrm>
              <a:off x="3279" y="327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32" name="Line 84"/>
            <p:cNvSpPr>
              <a:spLocks noChangeShapeType="1"/>
            </p:cNvSpPr>
            <p:nvPr/>
          </p:nvSpPr>
          <p:spPr bwMode="auto">
            <a:xfrm>
              <a:off x="3261" y="3506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Storage elements : FF’s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most commonly used are: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JK flip flops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 flip flops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D flip flops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1" y="2743200"/>
            <a:ext cx="74295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22194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sz="3600" u="none" dirty="0" smtClean="0">
                <a:solidFill>
                  <a:schemeClr val="bg1"/>
                </a:solidFill>
              </a:rPr>
              <a:t>Registers &amp; Counters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3835" y="571480"/>
            <a:ext cx="8770388" cy="628652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defRPr/>
            </a:pPr>
            <a:r>
              <a:rPr lang="en-US" altLang="zh-TW" sz="2800" u="sng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Register</a:t>
            </a:r>
          </a:p>
          <a:p>
            <a:pPr marL="742950" lvl="1" indent="-285750" algn="just">
              <a:defRPr/>
            </a:pP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register is a group of flip-flops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each flip flop capable of storing one bit of information.</a:t>
            </a:r>
          </a:p>
          <a:p>
            <a:pPr marL="742950" lvl="1" indent="-285750" algn="just"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An </a:t>
            </a:r>
            <a:r>
              <a:rPr lang="en-US" altLang="zh-TW" sz="2400" i="1" dirty="0" smtClean="0">
                <a:solidFill>
                  <a:srgbClr val="000000"/>
                </a:solidFill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</a:rPr>
              <a:t>-bit register consist of a group of </a:t>
            </a:r>
            <a:r>
              <a:rPr lang="en-US" altLang="zh-TW" sz="2400" i="1" dirty="0" smtClean="0">
                <a:solidFill>
                  <a:srgbClr val="000000"/>
                </a:solidFill>
              </a:rPr>
              <a:t>n </a:t>
            </a:r>
            <a:r>
              <a:rPr lang="en-US" altLang="zh-TW" sz="2400" dirty="0" smtClean="0">
                <a:solidFill>
                  <a:srgbClr val="000000"/>
                </a:solidFill>
              </a:rPr>
              <a:t>flip-flops capable of storing </a:t>
            </a:r>
            <a:r>
              <a:rPr lang="en-US" altLang="zh-TW" sz="2400" i="1" dirty="0" smtClean="0">
                <a:solidFill>
                  <a:srgbClr val="000000"/>
                </a:solidFill>
              </a:rPr>
              <a:t>n </a:t>
            </a:r>
            <a:r>
              <a:rPr lang="en-US" altLang="zh-TW" sz="2400" dirty="0" smtClean="0">
                <a:solidFill>
                  <a:srgbClr val="000000"/>
                </a:solidFill>
              </a:rPr>
              <a:t>bits of binary information.</a:t>
            </a:r>
          </a:p>
          <a:p>
            <a:pPr marL="742950" lvl="1" indent="-285750"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Special function registers : Extra logic / data path</a:t>
            </a:r>
            <a:endParaRPr lang="en-US" altLang="zh-TW" sz="2400" dirty="0" smtClean="0">
              <a:solidFill>
                <a:srgbClr val="FF505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just">
              <a:defRPr/>
            </a:pPr>
            <a:r>
              <a:rPr lang="en-US" altLang="zh-TW" sz="2800" u="sng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Counter</a:t>
            </a:r>
          </a:p>
          <a:p>
            <a:pPr marL="742950" lvl="1" indent="-285750" algn="just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counter is a special type of register that 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goes through a predetermined sequence of states.</a:t>
            </a:r>
          </a:p>
          <a:p>
            <a:pPr marL="742950" lvl="1" indent="-285750" algn="just">
              <a:defRPr/>
            </a:pPr>
            <a:r>
              <a:rPr lang="en-US" altLang="zh-TW" dirty="0" smtClean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Synchronous / asynchronous</a:t>
            </a:r>
          </a:p>
          <a:p>
            <a:pPr marL="742950" lvl="1" indent="-285750" algn="just">
              <a:defRPr/>
            </a:pPr>
            <a:r>
              <a:rPr lang="en-US" altLang="zh-TW" dirty="0" smtClean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 / Down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TW" sz="3200" u="none" dirty="0" smtClean="0">
                <a:solidFill>
                  <a:schemeClr val="bg1"/>
                </a:solidFill>
              </a:rPr>
              <a:t>Shift Registers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915400" cy="5867399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TW" dirty="0" smtClean="0">
                <a:solidFill>
                  <a:srgbClr val="FF5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Shift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dirty="0" smtClean="0">
                <a:solidFill>
                  <a:srgbClr val="FF5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register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a register capable of </a:t>
            </a:r>
            <a:r>
              <a:rPr lang="en-US" altLang="zh-TW" dirty="0" smtClean="0">
                <a:solidFill>
                  <a:srgbClr val="FF5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shifting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its binary </a:t>
            </a:r>
            <a:r>
              <a:rPr lang="en-US" altLang="zh-TW" dirty="0" smtClean="0">
                <a:solidFill>
                  <a:srgbClr val="FF5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information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one or both directions.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dirty="0" smtClean="0">
                <a:solidFill>
                  <a:srgbClr val="00B050"/>
                </a:solidFill>
              </a:rPr>
              <a:t>Shift left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dirty="0" smtClean="0">
                <a:solidFill>
                  <a:srgbClr val="00B050"/>
                </a:solidFill>
              </a:rPr>
              <a:t>Shift Right</a:t>
            </a:r>
            <a:endParaRPr lang="en-US" dirty="0" smtClean="0"/>
          </a:p>
        </p:txBody>
      </p:sp>
      <p:pic>
        <p:nvPicPr>
          <p:cNvPr id="9220" name="Picture 15" descr="C:\jobs\Marries\CH06\tiff\AACFLRF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76600"/>
            <a:ext cx="6823091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810000"/>
            <a:ext cx="4585189" cy="401637"/>
            <a:chOff x="1632" y="2208"/>
            <a:chExt cx="3129" cy="253"/>
          </a:xfrm>
        </p:grpSpPr>
        <p:sp>
          <p:nvSpPr>
            <p:cNvPr id="9228" name="Text Box 16"/>
            <p:cNvSpPr txBox="1">
              <a:spLocks noChangeArrowheads="1"/>
            </p:cNvSpPr>
            <p:nvPr/>
          </p:nvSpPr>
          <p:spPr bwMode="auto">
            <a:xfrm>
              <a:off x="1632" y="2228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 dirty="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29" name="Text Box 18"/>
            <p:cNvSpPr txBox="1">
              <a:spLocks noChangeArrowheads="1"/>
            </p:cNvSpPr>
            <p:nvPr/>
          </p:nvSpPr>
          <p:spPr bwMode="auto">
            <a:xfrm>
              <a:off x="2448" y="2217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folHlink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230" name="Text Box 26"/>
            <p:cNvSpPr txBox="1">
              <a:spLocks noChangeArrowheads="1"/>
            </p:cNvSpPr>
            <p:nvPr/>
          </p:nvSpPr>
          <p:spPr bwMode="auto">
            <a:xfrm>
              <a:off x="3157" y="2208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31" name="Text Box 28"/>
            <p:cNvSpPr txBox="1">
              <a:spLocks noChangeArrowheads="1"/>
            </p:cNvSpPr>
            <p:nvPr/>
          </p:nvSpPr>
          <p:spPr bwMode="auto">
            <a:xfrm>
              <a:off x="3925" y="2208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32" name="Text Box 30"/>
            <p:cNvSpPr txBox="1">
              <a:spLocks noChangeArrowheads="1"/>
            </p:cNvSpPr>
            <p:nvPr/>
          </p:nvSpPr>
          <p:spPr bwMode="auto">
            <a:xfrm>
              <a:off x="4549" y="2208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folHlink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057400" y="4038600"/>
            <a:ext cx="4585189" cy="401637"/>
            <a:chOff x="1736" y="2304"/>
            <a:chExt cx="3129" cy="253"/>
          </a:xfrm>
        </p:grpSpPr>
        <p:sp>
          <p:nvSpPr>
            <p:cNvPr id="9223" name="Text Box 17"/>
            <p:cNvSpPr txBox="1">
              <a:spLocks noChangeArrowheads="1"/>
            </p:cNvSpPr>
            <p:nvPr/>
          </p:nvSpPr>
          <p:spPr bwMode="auto">
            <a:xfrm>
              <a:off x="1736" y="2324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24" name="Text Box 19"/>
            <p:cNvSpPr txBox="1">
              <a:spLocks noChangeArrowheads="1"/>
            </p:cNvSpPr>
            <p:nvPr/>
          </p:nvSpPr>
          <p:spPr bwMode="auto">
            <a:xfrm>
              <a:off x="2552" y="2313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25" name="Text Box 27"/>
            <p:cNvSpPr txBox="1">
              <a:spLocks noChangeArrowheads="1"/>
            </p:cNvSpPr>
            <p:nvPr/>
          </p:nvSpPr>
          <p:spPr bwMode="auto">
            <a:xfrm>
              <a:off x="3261" y="2304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hlink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226" name="Text Box 29"/>
            <p:cNvSpPr txBox="1">
              <a:spLocks noChangeArrowheads="1"/>
            </p:cNvSpPr>
            <p:nvPr/>
          </p:nvSpPr>
          <p:spPr bwMode="auto">
            <a:xfrm>
              <a:off x="4029" y="2304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27" name="Text Box 31"/>
            <p:cNvSpPr txBox="1">
              <a:spLocks noChangeArrowheads="1"/>
            </p:cNvSpPr>
            <p:nvPr/>
          </p:nvSpPr>
          <p:spPr bwMode="auto">
            <a:xfrm>
              <a:off x="4653" y="2304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TW" sz="1800" b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Attendance Policy :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Attendance: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70% Univ. Requirement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5361" name="Picture 1" descr="D:\UAAR-PMAS-CAR\slides_graphics\1390643_669232393097191_64501137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096000" cy="515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Course Organization : Grading Policy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Internals and Practical marks are important but hard to earn. </a:t>
            </a:r>
          </a:p>
          <a:p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144531"/>
              </p:ext>
            </p:extLst>
          </p:nvPr>
        </p:nvGraphicFramePr>
        <p:xfrm>
          <a:off x="1066800" y="2514600"/>
          <a:ext cx="6477000" cy="31851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Evaluation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Marks Distribution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11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/>
                        <a:t>Assignment + Quizzes</a:t>
                      </a:r>
                      <a:endParaRPr lang="en-US" sz="2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/>
                        <a:t>12  </a:t>
                      </a:r>
                      <a:r>
                        <a:rPr lang="en-US" sz="2400" b="1" kern="1200" baseline="0" dirty="0" smtClean="0"/>
                        <a:t>( Internals ) 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Mid Term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/>
                        <a:t>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Final Exam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/>
                        <a:t>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 smtClean="0"/>
                        <a:t>Practical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20"/>
                      </a:pPr>
                      <a:r>
                        <a:rPr lang="en-US" sz="2400" b="1" kern="1200" baseline="0" dirty="0" smtClean="0"/>
                        <a:t>(</a:t>
                      </a:r>
                      <a:r>
                        <a:rPr lang="en-US" sz="2400" b="1" kern="1200" baseline="0" dirty="0" err="1" smtClean="0"/>
                        <a:t>Project+Written</a:t>
                      </a:r>
                      <a:r>
                        <a:rPr lang="en-US" sz="2400" b="1" kern="1200" baseline="0" dirty="0" smtClean="0"/>
                        <a:t> Exam)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Total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/>
                        <a:t>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Organization:Correspondance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Group :  </a:t>
            </a:r>
            <a:r>
              <a:rPr lang="en-US" sz="3000" b="1" u="sng" dirty="0" smtClean="0">
                <a:solidFill>
                  <a:srgbClr val="FF0000"/>
                </a:solidFill>
              </a:rPr>
              <a:t>coa4A google classroom/</a:t>
            </a:r>
            <a:r>
              <a:rPr lang="en-US" sz="3000" b="1" u="sng" dirty="0" err="1" smtClean="0">
                <a:solidFill>
                  <a:srgbClr val="FF0000"/>
                </a:solidFill>
              </a:rPr>
              <a:t>gmail</a:t>
            </a:r>
            <a:r>
              <a:rPr lang="en-US" sz="3000" b="1" u="sng" dirty="0" smtClean="0">
                <a:solidFill>
                  <a:srgbClr val="FF0000"/>
                </a:solidFill>
              </a:rPr>
              <a:t>/yahoo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Helpful and mandatory for course.</a:t>
            </a:r>
          </a:p>
          <a:p>
            <a:r>
              <a:rPr lang="en-US" sz="2800" dirty="0" smtClean="0"/>
              <a:t>All softcopies will be uploaded here.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Reading + tutorial Materials.</a:t>
            </a:r>
          </a:p>
          <a:p>
            <a:endParaRPr lang="en-US" sz="2800" dirty="0" smtClean="0"/>
          </a:p>
          <a:p>
            <a:r>
              <a:rPr lang="en-US" sz="2800" b="1" u="sng" dirty="0" smtClean="0"/>
              <a:t>Correspondence:</a:t>
            </a:r>
          </a:p>
          <a:p>
            <a:r>
              <a:rPr lang="en-US" sz="2800" dirty="0" smtClean="0"/>
              <a:t>Extra Time : After Lecture.</a:t>
            </a:r>
          </a:p>
          <a:p>
            <a:r>
              <a:rPr lang="en-US" sz="2800" dirty="0" smtClean="0"/>
              <a:t>Email : Any time prompt reply (I.A</a:t>
            </a:r>
            <a:r>
              <a:rPr lang="en-US" sz="2800" dirty="0" smtClean="0"/>
              <a:t>)</a:t>
            </a:r>
            <a:endParaRPr lang="en-US" sz="2800" b="1" u="sng" dirty="0" smtClean="0">
              <a:solidFill>
                <a:srgbClr val="7030A0"/>
              </a:solidFill>
            </a:endParaRPr>
          </a:p>
          <a:p>
            <a:r>
              <a:rPr lang="en-US" sz="2800" dirty="0" smtClean="0"/>
              <a:t>Class Timings: ???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 rot="21150245">
            <a:off x="4391402" y="2504852"/>
            <a:ext cx="4648200" cy="1905000"/>
          </a:xfrm>
          <a:prstGeom prst="cloudCallout">
            <a:avLst>
              <a:gd name="adj1" fmla="val -47290"/>
              <a:gd name="adj2" fmla="val -1778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Class Rep.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預設簡報設計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3026</Words>
  <Application>Microsoft Office PowerPoint</Application>
  <PresentationFormat>On-screen Show (4:3)</PresentationFormat>
  <Paragraphs>726</Paragraphs>
  <Slides>67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86" baseType="lpstr">
      <vt:lpstr>Aharoni</vt:lpstr>
      <vt:lpstr>Arial</vt:lpstr>
      <vt:lpstr>Arial Black</vt:lpstr>
      <vt:lpstr>Arial Unicode MS</vt:lpstr>
      <vt:lpstr>Calibri</vt:lpstr>
      <vt:lpstr>PMingLiU</vt:lpstr>
      <vt:lpstr>PMingLiU</vt:lpstr>
      <vt:lpstr>Symbol</vt:lpstr>
      <vt:lpstr>Tahoma</vt:lpstr>
      <vt:lpstr>Times New Roman</vt:lpstr>
      <vt:lpstr>Wingdings</vt:lpstr>
      <vt:lpstr>Office Theme</vt:lpstr>
      <vt:lpstr>1_Office Theme</vt:lpstr>
      <vt:lpstr>2_Office Theme</vt:lpstr>
      <vt:lpstr>3_Office Theme</vt:lpstr>
      <vt:lpstr>預設簡報設計</vt:lpstr>
      <vt:lpstr>Document</vt:lpstr>
      <vt:lpstr>Visio</vt:lpstr>
      <vt:lpstr>Equation</vt:lpstr>
      <vt:lpstr>Welcome To Class !!!</vt:lpstr>
      <vt:lpstr>Pre-Requisite :</vt:lpstr>
      <vt:lpstr>Course Organization: Outline</vt:lpstr>
      <vt:lpstr>Course Organization: Literature</vt:lpstr>
      <vt:lpstr>Course Organization: Course Load</vt:lpstr>
      <vt:lpstr>Course Organization : Policies </vt:lpstr>
      <vt:lpstr>Attendance Policy : </vt:lpstr>
      <vt:lpstr>Course Organization : Grading Policy </vt:lpstr>
      <vt:lpstr>Course Organization:Correspondance</vt:lpstr>
      <vt:lpstr>What not to do !!!</vt:lpstr>
      <vt:lpstr>Your Feedback !!!</vt:lpstr>
      <vt:lpstr>Pre-Req. : Quick Revision</vt:lpstr>
      <vt:lpstr>Continuous Vs Discrete:</vt:lpstr>
      <vt:lpstr>Continuous Vs Discrete:</vt:lpstr>
      <vt:lpstr>Digital Signals:</vt:lpstr>
      <vt:lpstr>Analog and Digital:</vt:lpstr>
      <vt:lpstr>Digital Number Systems:</vt:lpstr>
      <vt:lpstr>Number System : Binary</vt:lpstr>
      <vt:lpstr>Base Systems :</vt:lpstr>
      <vt:lpstr>Binary Representation :</vt:lpstr>
      <vt:lpstr>Base-r to Decimal Conversion :</vt:lpstr>
      <vt:lpstr>Binary to Decimal Conversion :</vt:lpstr>
      <vt:lpstr>More Examples : Handling fractions </vt:lpstr>
      <vt:lpstr>Weighting Table for Binary :</vt:lpstr>
      <vt:lpstr>Octal to Decimal Conversion:</vt:lpstr>
      <vt:lpstr>Hexadecimal System : </vt:lpstr>
      <vt:lpstr>Hexadecimal to Decimal Conversion :</vt:lpstr>
      <vt:lpstr>Decimal to Base-r Conversion :</vt:lpstr>
      <vt:lpstr>Decimal to Binary :</vt:lpstr>
      <vt:lpstr>Decimal to Octal :</vt:lpstr>
      <vt:lpstr>Decimal to hexadecimal :</vt:lpstr>
      <vt:lpstr>Mixed Conversions :</vt:lpstr>
      <vt:lpstr>Mixed Conversions : Examples</vt:lpstr>
      <vt:lpstr>Mixed Conversions : </vt:lpstr>
      <vt:lpstr>Mixed Conversions : Examples</vt:lpstr>
      <vt:lpstr>Binary Addition</vt:lpstr>
      <vt:lpstr>PowerPoint Presentation</vt:lpstr>
      <vt:lpstr>PowerPoint Presentation</vt:lpstr>
      <vt:lpstr>PowerPoint Presentation</vt:lpstr>
      <vt:lpstr>PowerPoint Presentation</vt:lpstr>
      <vt:lpstr>Carry Look-ahead Adder (1/2)</vt:lpstr>
      <vt:lpstr>Complements</vt:lpstr>
      <vt:lpstr>DRC : Procedure</vt:lpstr>
      <vt:lpstr>DRC Examples : 1’s complement</vt:lpstr>
      <vt:lpstr>Practice Examples :</vt:lpstr>
      <vt:lpstr>Radix Complements : The Shortcuts …</vt:lpstr>
      <vt:lpstr>Binary Subtraction : 2's complement</vt:lpstr>
      <vt:lpstr>Binary Subtractor :</vt:lpstr>
      <vt:lpstr> Signed Numbers:</vt:lpstr>
      <vt:lpstr>Signed Binary Numbers :</vt:lpstr>
      <vt:lpstr>PowerPoint Presentation</vt:lpstr>
      <vt:lpstr>PowerPoint Presentation</vt:lpstr>
      <vt:lpstr>ASCII Character Codes</vt:lpstr>
      <vt:lpstr>Binary Codes :</vt:lpstr>
      <vt:lpstr>Decoding ASCII Code: B7B6B5 B4B3B2B1</vt:lpstr>
      <vt:lpstr>PowerPoint Presentation</vt:lpstr>
      <vt:lpstr>Decoder</vt:lpstr>
      <vt:lpstr>Decoder Example (Code Converter)</vt:lpstr>
      <vt:lpstr>Decoders</vt:lpstr>
      <vt:lpstr>Decoders</vt:lpstr>
      <vt:lpstr>Decoders</vt:lpstr>
      <vt:lpstr>Decoders</vt:lpstr>
      <vt:lpstr>Decoders with NAND gates</vt:lpstr>
      <vt:lpstr>Summary : Decoders</vt:lpstr>
      <vt:lpstr>Storage elements : FF’s</vt:lpstr>
      <vt:lpstr>Registers &amp; Counters</vt:lpstr>
      <vt:lpstr>Shift Registers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DLD Class !!!</dc:title>
  <dc:creator>Waqas</dc:creator>
  <cp:lastModifiedBy>IT Coord</cp:lastModifiedBy>
  <cp:revision>80</cp:revision>
  <dcterms:created xsi:type="dcterms:W3CDTF">2006-08-16T00:00:00Z</dcterms:created>
  <dcterms:modified xsi:type="dcterms:W3CDTF">2023-02-22T10:44:25Z</dcterms:modified>
</cp:coreProperties>
</file>