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9" r:id="rId25"/>
    <p:sldId id="280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926638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81" d="100"/>
          <a:sy n="81" d="100"/>
        </p:scale>
        <p:origin x="-16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20EC91-A142-4821-919E-6EC54A18D4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244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2BBBD5-A226-419D-9CB0-BAFBDD850B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855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F1103-3F16-4CEF-BF7C-D03D0C81BB48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27E3E-3FB2-4E14-A20E-7007F569D99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50BFB-BD92-44B6-863C-9CCBD3FE1A3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A95A1-F511-417E-8F5B-E44C26FCEBE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4678E-9A45-4299-A3F4-4142067798C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EC0D1-5ADF-47C0-904D-9BD16502980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4EB96-CF6E-4F8D-B6D0-8AA9839A0D1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7E798-11F4-45F4-BE4A-93E470DB802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038B9-7D08-4F57-8219-D5940EABC74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077D3-2AC2-481C-B4DB-9AC7BFD8FB4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66AB5-402B-4C28-A4BD-57EDE139428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044F4-D604-44BA-9EA3-1916479D05B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AC11E-2DD1-4BA1-85E7-93AC44D14A2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C5110-C8EC-438E-A2EF-2CFEBB46743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5BDBA-A9B2-48E2-A6D7-782C247483A0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A7A62-865F-424B-AF3D-1697FB1795B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1F8AB-3E70-4A40-80C0-B6C3274B232D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10D44-705E-4EE3-9DFD-9F07C576B28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52F73-960E-4060-AD07-892DA0B2D94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44DEB-AB0A-4282-B074-95530D7517A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B7C0D-EBD2-4EB3-A8D1-EB91D5E4BA19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AB214-6BDC-4295-825E-508FABEED942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7F323-5791-43F4-9153-64EC8E97737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9D412-4720-445E-BCF7-3C9C1CA815F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74A2B-2C6A-4C3D-B495-41FDDE42AB9E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382C2-FBE6-405C-9F90-CC6F41C6DE85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841BF-D44B-4EA7-9492-70A41C294D1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ACD2A-E7FB-4473-B0D3-F294B707922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1F6C4-7611-41E9-ACB3-B8D271E666D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5B411-DB61-4427-AFA5-D2397F3BF2E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8C9EB-0B25-4DA4-BA78-BF385006C955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7CC3B-57E8-4F1F-BA30-F012E9101500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279A3-45D6-4E29-9889-F0B739C7ADD8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85023-EC5D-4756-9945-D8C19224AE4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5576D-F4BE-417D-80E9-1B2A4069185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EB0D6-1071-45F4-88D9-87F35977BD7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31FE4-7BC3-4B00-8128-C1A5FFB66AF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3DD25-A2C6-4B8F-B5F9-FC0CE7B2F28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4C69F-5BE4-42EF-B811-6F947B8C125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54729-ED1A-43E0-87F6-AA2CDD9567F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4CC1AF8E-DC32-4C62-A3BB-80833D9655C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7047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426B7-5074-481B-879F-FE546C459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6D126-4E1A-44C1-A03D-4CFA60247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56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9C9E3-6F37-46B9-9B70-D25D28AE7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2360D-A97D-411A-B73E-32FE8C03A5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3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A875-2798-44AC-8F3D-2543EE284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2408F-2C60-42F8-BA00-F13349A69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10182-EFCD-45FB-88DE-9E8EDE0B3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1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F396-9C1F-418E-A89E-46937C857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60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5461A-23B1-470B-939C-3EC3F4C2A3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0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6553D-93CC-4A2B-85C8-A50EFB94D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fld id="{468EB2F6-2077-4048-915F-B26D69B9FCD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6023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Inheritance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mechanism by which one class can inherit the properties of another.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It allows a hierarchy of classes to be built, moving from the most general to the most specific.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derived ob;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ob.setx(10);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Error! setx() is private.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ob.sety(20);	</a:t>
            </a:r>
            <a:r>
              <a:rPr lang="en-US" altLang="zh-TW" i="1">
                <a:ea typeface="新細明體" pitchFamily="18" charset="-120"/>
              </a:rPr>
              <a:t>// OK!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ob.showx();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Error! showx() is private.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ob.showy();	</a:t>
            </a:r>
            <a:r>
              <a:rPr lang="en-US" altLang="zh-TW" i="1">
                <a:ea typeface="新細明體" pitchFamily="18" charset="-120"/>
              </a:rPr>
              <a:t>// OK!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85950"/>
            <a:ext cx="8610600" cy="41719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private base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int y;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setx is accessible from within derived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void setxy(int n, int m) {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setx(n);</a:t>
            </a:r>
            <a:r>
              <a:rPr lang="en-US" altLang="zh-TW">
                <a:ea typeface="新細明體" pitchFamily="18" charset="-120"/>
              </a:rPr>
              <a:t> y = m;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showx is also accessible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void showxy() {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showx();</a:t>
            </a:r>
            <a:r>
              <a:rPr lang="en-US" altLang="zh-TW">
                <a:ea typeface="新細明體" pitchFamily="18" charset="-120"/>
              </a:rPr>
              <a:t> cout&lt;&lt;y&lt;&lt; ‘\n’;}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Protected Members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Sometimes you want to do the following: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keep a member of a base class private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allow a derived class access to it </a:t>
            </a:r>
          </a:p>
          <a:p>
            <a:r>
              <a:rPr lang="en-US" altLang="zh-TW" sz="3600">
                <a:ea typeface="新細明體" pitchFamily="18" charset="-120"/>
              </a:rPr>
              <a:t>Use protected members!</a:t>
            </a:r>
          </a:p>
          <a:p>
            <a:r>
              <a:rPr lang="en-US" altLang="zh-TW" sz="3600">
                <a:ea typeface="新細明體" pitchFamily="18" charset="-120"/>
              </a:rPr>
              <a:t>If no derived class, protected members is the same as private members.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Protected Members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The full general form of a class declaration: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class </a:t>
            </a:r>
            <a:r>
              <a:rPr lang="en-US" altLang="zh-TW" i="1">
                <a:ea typeface="新細明體" pitchFamily="18" charset="-120"/>
              </a:rPr>
              <a:t>class-name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ea typeface="新細明體" pitchFamily="18" charset="-120"/>
              </a:rPr>
              <a:t>// private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protected: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protected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ea typeface="新細明體" pitchFamily="18" charset="-120"/>
              </a:rPr>
              <a:t>// public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1:  inherit as private</a:t>
            </a:r>
          </a:p>
          <a:p>
            <a:endParaRPr lang="en-US" altLang="zh-TW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9477" name="Group 21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2:  inherit as protected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3:  inherit as public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Constructor and Destructor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It is possible for both the base class and the derived class to have constructor and/or destructor functions. 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constructor</a:t>
            </a:r>
            <a:r>
              <a:rPr lang="en-US" altLang="zh-TW">
                <a:ea typeface="新細明體" pitchFamily="18" charset="-120"/>
              </a:rPr>
              <a:t> functions are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executed in order of derivation</a:t>
            </a:r>
            <a:r>
              <a:rPr lang="en-US" altLang="zh-TW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i.e.the base class constructor is executed first.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destructor</a:t>
            </a:r>
            <a:r>
              <a:rPr lang="en-US" altLang="zh-TW">
                <a:ea typeface="新細明體" pitchFamily="18" charset="-120"/>
              </a:rPr>
              <a:t> functions are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executed in reverse order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Passing arguments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>
                <a:ea typeface="新細明體" pitchFamily="18" charset="-120"/>
              </a:rPr>
              <a:t>What if the constructor functions of both the base class and derived class take arguments?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Pass all necessary arguments to the derived class’s constructor.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Then pass the appropriate arguments along to the base class.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Constructor of base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int i;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base(int n)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cout &lt;&lt; “constructing base \n”;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i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~base() { cout &lt;&lt; “destructing base \n”;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Base Class, Derived Class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Base Class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Defines all qualities common to any derived classes.</a:t>
            </a:r>
          </a:p>
          <a:p>
            <a:pPr lvl="1"/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Derived Class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Inherits those general properties and adds new properties that are specific to that class.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601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Constructor of derived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int j;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	derived (int n, int m) : base (m)</a:t>
            </a:r>
            <a:r>
              <a:rPr lang="en-US" altLang="zh-TW" sz="2800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cout &lt;&lt; “constructing derived\n”;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j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~derived() { cout &lt;&lt; “destructing derived\n”;}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  <a:p>
            <a:pPr>
              <a:buFont typeface="Monotype Sorts" pitchFamily="2" charset="2"/>
              <a:buNone/>
            </a:pPr>
            <a:endParaRPr lang="en-US" altLang="zh-TW" sz="28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9175" y="1885950"/>
            <a:ext cx="7375525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derived o(10,20);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</a:t>
            </a:r>
            <a:endParaRPr lang="en-US" altLang="zh-TW" sz="2800">
              <a:latin typeface="Courier New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constructing base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constructing derived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destructing derived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destructing base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Multilevel Inheritance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Type 1: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86200" y="24384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 1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733800" y="38100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1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657600" y="51054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2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44196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44196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4400">
                <a:solidFill>
                  <a:schemeClr val="tx2"/>
                </a:solidFill>
              </a:rPr>
              <a:t>Multiple Inheritance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/>
              <a:t>Type 2: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133600" y="32004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 1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943600" y="32004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/>
              <a:t>base 2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62400" y="51816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25908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590800" y="4572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64770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V="1">
            <a:off x="4572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Type 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85950"/>
            <a:ext cx="74168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ea typeface="新細明體" pitchFamily="18" charset="-120"/>
              </a:rPr>
              <a:t>// Create first base class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B1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a;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B1(int x) { a = x;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geta() { return a;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Type 2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85950"/>
            <a:ext cx="73406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ea typeface="新細明體" pitchFamily="18" charset="-120"/>
              </a:rPr>
              <a:t>// Create second base class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B2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B2(int x) { b = x;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getb() { return b;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i="1">
                <a:ea typeface="新細明體" pitchFamily="18" charset="-120"/>
              </a:rPr>
              <a:t>// Directly inherit two base classes.</a:t>
            </a:r>
            <a:endParaRPr lang="en-US" altLang="zh-TW" sz="2800" i="1">
              <a:solidFill>
                <a:srgbClr val="FF0000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class D : public B1, public B2</a:t>
            </a:r>
            <a:r>
              <a:rPr lang="en-US" altLang="zh-TW" sz="2800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int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	D(int x, int y, int z) : B1(z), B2(y)</a:t>
            </a:r>
            <a:r>
              <a:rPr lang="en-US" altLang="zh-TW" sz="2800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c = x;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void show()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cout &lt;&lt; geta() &lt;&lt; getb() &lt;&lt; c;}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 ;</a:t>
            </a:r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Type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Potential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257800"/>
            <a:ext cx="7772400" cy="685800"/>
          </a:xfrm>
        </p:spPr>
        <p:txBody>
          <a:bodyPr/>
          <a:lstStyle/>
          <a:p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 is inherited twice by Derived 3!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676400" y="19812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791200" y="19050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447800" y="29718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1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410200" y="28956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2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429000" y="44196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3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24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2133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V="1">
            <a:off x="6248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133600" y="3962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4191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Base Class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To resolve this problem, virtual base class can be used.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	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};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Base Class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 i="1">
                <a:solidFill>
                  <a:srgbClr val="0000FF"/>
                </a:solidFill>
                <a:ea typeface="新細明體" pitchFamily="18" charset="-120"/>
              </a:rPr>
              <a:t>// Inherit base as virtual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class D1 : 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virtual</a:t>
            </a:r>
            <a:r>
              <a:rPr lang="en-US" altLang="zh-TW" sz="3000">
                <a:ea typeface="新細明體" pitchFamily="18" charset="-120"/>
              </a:rPr>
              <a:t> public base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int j;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class D2 : 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virtual</a:t>
            </a:r>
            <a:r>
              <a:rPr lang="en-US" altLang="zh-TW" sz="3000">
                <a:ea typeface="新細明體" pitchFamily="18" charset="-120"/>
              </a:rPr>
              <a:t> public base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int k;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Base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x;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setx(int n) { x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showx() { cout &lt;&lt; x &lt;&lt; ‘\n’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Base Class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/* Here, D3 inherits both D1 and D2. </a:t>
            </a:r>
          </a:p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    However, only one copy of base is present */</a:t>
            </a:r>
          </a:p>
          <a:p>
            <a:pPr>
              <a:buFont typeface="Monotype Sorts" pitchFamily="2" charset="2"/>
              <a:buNone/>
            </a:pPr>
            <a:endParaRPr lang="en-US" altLang="zh-TW" i="1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D3 : public D1, public D2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product () { return i * j * k;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Pointers to Derived Classes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pointer declared as a pointer to base class can also be used to point to any class derived from that base.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However, only those members of the derived object that were inherited from the base can be accessed.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base *p; 	 </a:t>
            </a:r>
            <a:r>
              <a:rPr lang="en-US" altLang="zh-TW" i="1">
                <a:ea typeface="新細明體" pitchFamily="18" charset="-120"/>
              </a:rPr>
              <a:t>// base class pointer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base B_obj;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derived D_obj;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 = &amp;B_obj;   </a:t>
            </a:r>
            <a:r>
              <a:rPr lang="en-US" altLang="zh-TW" i="1">
                <a:ea typeface="新細明體" pitchFamily="18" charset="-120"/>
              </a:rPr>
              <a:t>// p can point to base object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 = &amp;D_obj;   </a:t>
            </a:r>
            <a:r>
              <a:rPr lang="en-US" altLang="zh-TW" i="1">
                <a:ea typeface="新細明體" pitchFamily="18" charset="-120"/>
              </a:rPr>
              <a:t>// p can also point to derived 		      // object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Function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virtual function is a member function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declared within a base class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redefined by a derived class (i.e.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overriding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It can be used to support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run-time polymorphism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85950"/>
            <a:ext cx="75692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i;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base (int x) { i = x;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virtual void func() {cout &lt;&lt; i;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derived (int x) : base (x) {}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The keyword </a:t>
            </a:r>
            <a:r>
              <a:rPr lang="en-US" altLang="zh-TW" b="1">
                <a:solidFill>
                  <a:srgbClr val="0000FF"/>
                </a:solidFill>
                <a:ea typeface="新細明體" pitchFamily="18" charset="-120"/>
              </a:rPr>
              <a:t>virtual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 is not needed.</a:t>
            </a:r>
            <a:endParaRPr lang="en-US" altLang="zh-TW" i="1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void func() {cout &lt;&lt; i * i;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int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base ob(10), *p;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derived d_ob(10);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300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p = &amp;ob;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	p-&gt;func();</a:t>
            </a:r>
            <a:r>
              <a:rPr lang="en-US" altLang="zh-TW" sz="3000">
                <a:ea typeface="新細明體" pitchFamily="18" charset="-120"/>
              </a:rPr>
              <a:t> 		</a:t>
            </a:r>
            <a:r>
              <a:rPr lang="en-US" altLang="zh-TW" sz="3000" i="1">
                <a:ea typeface="新細明體" pitchFamily="18" charset="-120"/>
              </a:rPr>
              <a:t>// use base’s func()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p = &amp;d_ob;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	p-&gt;func();	</a:t>
            </a: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 i="1">
                <a:ea typeface="新細明體" pitchFamily="18" charset="-120"/>
              </a:rPr>
              <a:t>// use derived’s func()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Pure Virtual Functions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pure virtual function has no definition relative to the base class. </a:t>
            </a:r>
          </a:p>
          <a:p>
            <a:r>
              <a:rPr lang="en-US" altLang="zh-TW">
                <a:ea typeface="新細明體" pitchFamily="18" charset="-120"/>
              </a:rPr>
              <a:t>Only the function’s prototype is included.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General form: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virtual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type func-name(paremeter-list)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 =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area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area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double  dim1, dim2; 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area(double x, double y)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{dim1 = x; dim2 = y;}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pure virtual function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virtual double getarea() = 0;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rectangle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85950"/>
            <a:ext cx="75692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rectangle : public area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function overriding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double getarea()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return dim1 * dim2;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	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 dirty="0">
                <a:solidFill>
                  <a:schemeClr val="accent2"/>
                </a:solidFill>
                <a:ea typeface="新細明體" pitchFamily="18" charset="-120"/>
              </a:rPr>
              <a:t>// Inherit as public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class derived :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public base</a:t>
            </a:r>
            <a:r>
              <a:rPr lang="en-US" altLang="zh-TW" dirty="0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y;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void </a:t>
            </a:r>
            <a:r>
              <a:rPr lang="en-US" altLang="zh-TW" dirty="0" err="1">
                <a:ea typeface="新細明體" pitchFamily="18" charset="-120"/>
              </a:rPr>
              <a:t>sety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void showy() {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y &lt;&lt; ‘\n’;}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triangle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85950"/>
            <a:ext cx="76454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triangle : public area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function overriding</a:t>
            </a: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double getarea()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return 0.5 * dim1 * dim2;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	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Access Specifier: public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keyword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public</a:t>
            </a:r>
            <a:r>
              <a:rPr lang="en-US" altLang="zh-TW">
                <a:ea typeface="新細明體" pitchFamily="18" charset="-120"/>
              </a:rPr>
              <a:t> tells the compiler that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</a:t>
            </a:r>
            <a:r>
              <a:rPr lang="en-US" altLang="zh-TW">
                <a:ea typeface="新細明體" pitchFamily="18" charset="-120"/>
              </a:rPr>
              <a:t> will be inherited such that:</a:t>
            </a:r>
          </a:p>
          <a:p>
            <a:pPr lvl="1">
              <a:lnSpc>
                <a:spcPct val="90000"/>
              </a:lnSpc>
            </a:pPr>
            <a:r>
              <a:rPr lang="en-US" altLang="zh-TW" sz="3200">
                <a:ea typeface="新細明體" pitchFamily="18" charset="-120"/>
              </a:rPr>
              <a:t>all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the base class will also be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 i="1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zh-TW" sz="32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However, all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private</a:t>
            </a:r>
            <a:r>
              <a:rPr lang="en-US" altLang="zh-TW">
                <a:ea typeface="新細明體" pitchFamily="18" charset="-120"/>
              </a:rPr>
              <a:t> elements of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</a:t>
            </a:r>
            <a:r>
              <a:rPr lang="en-US" altLang="zh-TW">
                <a:ea typeface="新細明體" pitchFamily="18" charset="-120"/>
              </a:rPr>
              <a:t> will remain private to it and are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not directly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accessible</a:t>
            </a:r>
            <a:r>
              <a:rPr lang="en-US" altLang="zh-TW">
                <a:ea typeface="新細明體" pitchFamily="18" charset="-120"/>
              </a:rPr>
              <a:t> by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derived ob;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ob.setx(10);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ob.sety(20);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ob.showx();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ob.showy();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 incorrect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int y;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void sety(int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</a:t>
            </a:r>
            <a:r>
              <a:rPr lang="en-US" altLang="zh-TW" sz="2800" i="1">
                <a:ea typeface="新細明體" pitchFamily="18" charset="-120"/>
              </a:rPr>
              <a:t>/* Error ! Cannot access x, which is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i="1">
                <a:ea typeface="新細明體" pitchFamily="18" charset="-120"/>
              </a:rPr>
              <a:t>		    private member of base.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	void show_sum() {cout &lt;&lt; x+y;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Access Specifier: private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If the access specifier is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private</a:t>
            </a:r>
            <a:r>
              <a:rPr lang="en-US" altLang="zh-TW">
                <a:ea typeface="新細明體" pitchFamily="18" charset="-120"/>
              </a:rPr>
              <a:t>:</a:t>
            </a:r>
          </a:p>
          <a:p>
            <a:pPr lvl="1"/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base </a:t>
            </a:r>
            <a:r>
              <a:rPr lang="en-US" altLang="zh-TW" sz="3200">
                <a:ea typeface="新細明體" pitchFamily="18" charset="-120"/>
              </a:rPr>
              <a:t>become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private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these members are still accessible by member functions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>
                <a:ea typeface="新細明體" pitchFamily="18" charset="-120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320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Inherit as private</a:t>
            </a:r>
            <a:endParaRPr lang="en-US" altLang="zh-TW" i="1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private base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y;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sety(int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showy() { cout &lt;&lt; y &lt;&lt; ‘\n’;}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375</TotalTime>
  <Words>814</Words>
  <Application>Microsoft Office PowerPoint</Application>
  <PresentationFormat>On-screen Show (4:3)</PresentationFormat>
  <Paragraphs>339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Times New Roman</vt:lpstr>
      <vt:lpstr>新細明體</vt:lpstr>
      <vt:lpstr>Arial Black</vt:lpstr>
      <vt:lpstr>Tahoma</vt:lpstr>
      <vt:lpstr>Monotype Sorts</vt:lpstr>
      <vt:lpstr>Arial</vt:lpstr>
      <vt:lpstr>Courier New</vt:lpstr>
      <vt:lpstr>Contemporary Portrait</vt:lpstr>
      <vt:lpstr>Inheritance</vt:lpstr>
      <vt:lpstr>Base Class, Derived Class</vt:lpstr>
      <vt:lpstr>Example: Base Class</vt:lpstr>
      <vt:lpstr>Example: Derived Class</vt:lpstr>
      <vt:lpstr>Access Specifier: public</vt:lpstr>
      <vt:lpstr>Example: main()</vt:lpstr>
      <vt:lpstr>An incorrect example</vt:lpstr>
      <vt:lpstr>Access Specifier: private</vt:lpstr>
      <vt:lpstr>Example: Derived Class </vt:lpstr>
      <vt:lpstr>Example: main()</vt:lpstr>
      <vt:lpstr>Example: Derived Class</vt:lpstr>
      <vt:lpstr>Protected Members</vt:lpstr>
      <vt:lpstr>Protected Members</vt:lpstr>
      <vt:lpstr>3 Types of Access Specifiers</vt:lpstr>
      <vt:lpstr>3 Types of Access Specifiers</vt:lpstr>
      <vt:lpstr>3 Types of Access Specifiers</vt:lpstr>
      <vt:lpstr>Constructor and Destructor</vt:lpstr>
      <vt:lpstr>Passing arguments</vt:lpstr>
      <vt:lpstr>Example: Constructor of base</vt:lpstr>
      <vt:lpstr>Example: Constructor of derived</vt:lpstr>
      <vt:lpstr>Example: main()</vt:lpstr>
      <vt:lpstr>Multilevel Inheritance</vt:lpstr>
      <vt:lpstr>PowerPoint Presentation</vt:lpstr>
      <vt:lpstr>Example: Type 2</vt:lpstr>
      <vt:lpstr>Example: Type 2</vt:lpstr>
      <vt:lpstr>Example: Type 2</vt:lpstr>
      <vt:lpstr>Potential Problem</vt:lpstr>
      <vt:lpstr>Virtual Base Class</vt:lpstr>
      <vt:lpstr>Virtual Base Class</vt:lpstr>
      <vt:lpstr>Virtual Base Class</vt:lpstr>
      <vt:lpstr>Pointers to Derived Classes</vt:lpstr>
      <vt:lpstr>Example</vt:lpstr>
      <vt:lpstr>Virtual Function</vt:lpstr>
      <vt:lpstr>Example</vt:lpstr>
      <vt:lpstr>Example</vt:lpstr>
      <vt:lpstr>Example</vt:lpstr>
      <vt:lpstr>Pure Virtual Functions</vt:lpstr>
      <vt:lpstr>Example: area</vt:lpstr>
      <vt:lpstr>Example: rectangle</vt:lpstr>
      <vt:lpstr>Example: triangle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Albert Sung</dc:creator>
  <cp:lastModifiedBy>Alind</cp:lastModifiedBy>
  <cp:revision>19</cp:revision>
  <dcterms:created xsi:type="dcterms:W3CDTF">2000-10-21T08:40:56Z</dcterms:created>
  <dcterms:modified xsi:type="dcterms:W3CDTF">2017-02-10T09:38:44Z</dcterms:modified>
</cp:coreProperties>
</file>