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70" h="6858000">
                <a:moveTo>
                  <a:pt x="0" y="0"/>
                </a:moveTo>
                <a:lnTo>
                  <a:pt x="1270" y="6858000"/>
                </a:lnTo>
              </a:path>
            </a:pathLst>
          </a:custGeom>
          <a:ln w="38097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2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2AD">
              <a:alpha val="8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9154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70" h="6858000">
                <a:moveTo>
                  <a:pt x="0" y="0"/>
                </a:moveTo>
                <a:lnTo>
                  <a:pt x="1270" y="6858000"/>
                </a:lnTo>
              </a:path>
            </a:pathLst>
          </a:custGeom>
          <a:ln w="9344">
            <a:solidFill>
              <a:srgbClr val="FD85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155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09" h="549910">
                <a:moveTo>
                  <a:pt x="275589" y="0"/>
                </a:moveTo>
                <a:lnTo>
                  <a:pt x="224997" y="4306"/>
                </a:lnTo>
                <a:lnTo>
                  <a:pt x="177812" y="16766"/>
                </a:lnTo>
                <a:lnTo>
                  <a:pt x="134714" y="36688"/>
                </a:lnTo>
                <a:lnTo>
                  <a:pt x="96382" y="63385"/>
                </a:lnTo>
                <a:lnTo>
                  <a:pt x="63496" y="96164"/>
                </a:lnTo>
                <a:lnTo>
                  <a:pt x="36735" y="134337"/>
                </a:lnTo>
                <a:lnTo>
                  <a:pt x="16780" y="177214"/>
                </a:lnTo>
                <a:lnTo>
                  <a:pt x="4308" y="224105"/>
                </a:lnTo>
                <a:lnTo>
                  <a:pt x="0" y="274319"/>
                </a:lnTo>
                <a:lnTo>
                  <a:pt x="4308" y="324912"/>
                </a:lnTo>
                <a:lnTo>
                  <a:pt x="16780" y="372097"/>
                </a:lnTo>
                <a:lnTo>
                  <a:pt x="36735" y="415195"/>
                </a:lnTo>
                <a:lnTo>
                  <a:pt x="63496" y="453527"/>
                </a:lnTo>
                <a:lnTo>
                  <a:pt x="96382" y="486413"/>
                </a:lnTo>
                <a:lnTo>
                  <a:pt x="134714" y="513174"/>
                </a:lnTo>
                <a:lnTo>
                  <a:pt x="177812" y="533129"/>
                </a:lnTo>
                <a:lnTo>
                  <a:pt x="224997" y="545601"/>
                </a:lnTo>
                <a:lnTo>
                  <a:pt x="275589" y="549910"/>
                </a:lnTo>
                <a:lnTo>
                  <a:pt x="325804" y="545601"/>
                </a:lnTo>
                <a:lnTo>
                  <a:pt x="372695" y="533129"/>
                </a:lnTo>
                <a:lnTo>
                  <a:pt x="415572" y="513174"/>
                </a:lnTo>
                <a:lnTo>
                  <a:pt x="453745" y="486413"/>
                </a:lnTo>
                <a:lnTo>
                  <a:pt x="486524" y="453527"/>
                </a:lnTo>
                <a:lnTo>
                  <a:pt x="513221" y="415195"/>
                </a:lnTo>
                <a:lnTo>
                  <a:pt x="533143" y="372097"/>
                </a:lnTo>
                <a:lnTo>
                  <a:pt x="545603" y="324912"/>
                </a:lnTo>
                <a:lnTo>
                  <a:pt x="549909" y="274319"/>
                </a:lnTo>
                <a:lnTo>
                  <a:pt x="545603" y="224105"/>
                </a:lnTo>
                <a:lnTo>
                  <a:pt x="533143" y="177214"/>
                </a:lnTo>
                <a:lnTo>
                  <a:pt x="513221" y="134337"/>
                </a:lnTo>
                <a:lnTo>
                  <a:pt x="486524" y="96164"/>
                </a:lnTo>
                <a:lnTo>
                  <a:pt x="453745" y="63385"/>
                </a:lnTo>
                <a:lnTo>
                  <a:pt x="415572" y="36688"/>
                </a:lnTo>
                <a:lnTo>
                  <a:pt x="372695" y="16766"/>
                </a:lnTo>
                <a:lnTo>
                  <a:pt x="325804" y="4306"/>
                </a:lnTo>
                <a:lnTo>
                  <a:pt x="275589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269" y="109219"/>
            <a:ext cx="3522345" cy="61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745" y="1193165"/>
            <a:ext cx="7636509" cy="300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18500" y="5894380"/>
            <a:ext cx="229870" cy="22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243" y="0"/>
            <a:ext cx="46990" cy="6858000"/>
          </a:xfrm>
          <a:custGeom>
            <a:avLst/>
            <a:gdLst/>
            <a:ahLst/>
            <a:cxnLst/>
            <a:rect l="l" t="t" r="r" b="b"/>
            <a:pathLst>
              <a:path w="46990" h="6858000">
                <a:moveTo>
                  <a:pt x="0" y="6858000"/>
                </a:moveTo>
                <a:lnTo>
                  <a:pt x="46356" y="6858000"/>
                </a:lnTo>
                <a:lnTo>
                  <a:pt x="463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4552" y="0"/>
            <a:ext cx="1905" cy="6858000"/>
          </a:xfrm>
          <a:custGeom>
            <a:avLst/>
            <a:gdLst/>
            <a:ahLst/>
            <a:cxnLst/>
            <a:rect l="l" t="t" r="r" b="b"/>
            <a:pathLst>
              <a:path w="1905" h="6858000">
                <a:moveTo>
                  <a:pt x="0" y="6858000"/>
                </a:moveTo>
                <a:lnTo>
                  <a:pt x="1273" y="6858000"/>
                </a:lnTo>
                <a:lnTo>
                  <a:pt x="127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3866" y="6858000"/>
                </a:lnTo>
                <a:lnTo>
                  <a:pt x="44386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590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410" y="0"/>
                </a:moveTo>
                <a:lnTo>
                  <a:pt x="0" y="0"/>
                </a:lnTo>
                <a:lnTo>
                  <a:pt x="0" y="6858000"/>
                </a:lnTo>
                <a:lnTo>
                  <a:pt x="105410" y="6858000"/>
                </a:lnTo>
                <a:lnTo>
                  <a:pt x="105410" y="0"/>
                </a:lnTo>
                <a:close/>
              </a:path>
            </a:pathLst>
          </a:custGeom>
          <a:solidFill>
            <a:srgbClr val="FFD8CD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1130" y="6858000"/>
                </a:lnTo>
                <a:lnTo>
                  <a:pt x="15113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8CD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7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1730" y="0"/>
            <a:ext cx="77470" cy="6858000"/>
          </a:xfrm>
          <a:custGeom>
            <a:avLst/>
            <a:gdLst/>
            <a:ahLst/>
            <a:cxnLst/>
            <a:rect l="l" t="t" r="r" b="b"/>
            <a:pathLst>
              <a:path w="77469" h="6858000">
                <a:moveTo>
                  <a:pt x="0" y="6858000"/>
                </a:moveTo>
                <a:lnTo>
                  <a:pt x="77469" y="6858000"/>
                </a:lnTo>
                <a:lnTo>
                  <a:pt x="774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7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679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57146">
            <a:solidFill>
              <a:srgbClr val="FFEC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343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0"/>
                </a:moveTo>
                <a:lnTo>
                  <a:pt x="254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272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28393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68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9344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1351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0"/>
                </a:moveTo>
                <a:lnTo>
                  <a:pt x="2539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8046" y="1721"/>
                </a:lnTo>
                <a:lnTo>
                  <a:pt x="549601" y="6812"/>
                </a:lnTo>
                <a:lnTo>
                  <a:pt x="502474" y="15164"/>
                </a:lnTo>
                <a:lnTo>
                  <a:pt x="456770" y="26667"/>
                </a:lnTo>
                <a:lnTo>
                  <a:pt x="412598" y="41211"/>
                </a:lnTo>
                <a:lnTo>
                  <a:pt x="370065" y="58687"/>
                </a:lnTo>
                <a:lnTo>
                  <a:pt x="329278" y="78985"/>
                </a:lnTo>
                <a:lnTo>
                  <a:pt x="290344" y="101996"/>
                </a:lnTo>
                <a:lnTo>
                  <a:pt x="253371" y="127611"/>
                </a:lnTo>
                <a:lnTo>
                  <a:pt x="218466" y="155720"/>
                </a:lnTo>
                <a:lnTo>
                  <a:pt x="185737" y="186213"/>
                </a:lnTo>
                <a:lnTo>
                  <a:pt x="155291" y="218981"/>
                </a:lnTo>
                <a:lnTo>
                  <a:pt x="127234" y="253915"/>
                </a:lnTo>
                <a:lnTo>
                  <a:pt x="101676" y="290905"/>
                </a:lnTo>
                <a:lnTo>
                  <a:pt x="78722" y="329841"/>
                </a:lnTo>
                <a:lnTo>
                  <a:pt x="58481" y="370614"/>
                </a:lnTo>
                <a:lnTo>
                  <a:pt x="41059" y="413115"/>
                </a:lnTo>
                <a:lnTo>
                  <a:pt x="26564" y="457234"/>
                </a:lnTo>
                <a:lnTo>
                  <a:pt x="15103" y="502861"/>
                </a:lnTo>
                <a:lnTo>
                  <a:pt x="6784" y="549888"/>
                </a:lnTo>
                <a:lnTo>
                  <a:pt x="1713" y="598203"/>
                </a:lnTo>
                <a:lnTo>
                  <a:pt x="0" y="647700"/>
                </a:lnTo>
                <a:lnTo>
                  <a:pt x="1713" y="697196"/>
                </a:lnTo>
                <a:lnTo>
                  <a:pt x="6784" y="745511"/>
                </a:lnTo>
                <a:lnTo>
                  <a:pt x="15103" y="792538"/>
                </a:lnTo>
                <a:lnTo>
                  <a:pt x="26564" y="838165"/>
                </a:lnTo>
                <a:lnTo>
                  <a:pt x="41059" y="882284"/>
                </a:lnTo>
                <a:lnTo>
                  <a:pt x="58481" y="924785"/>
                </a:lnTo>
                <a:lnTo>
                  <a:pt x="78722" y="965558"/>
                </a:lnTo>
                <a:lnTo>
                  <a:pt x="101676" y="1004494"/>
                </a:lnTo>
                <a:lnTo>
                  <a:pt x="127234" y="1041484"/>
                </a:lnTo>
                <a:lnTo>
                  <a:pt x="155291" y="1076418"/>
                </a:lnTo>
                <a:lnTo>
                  <a:pt x="185737" y="1109186"/>
                </a:lnTo>
                <a:lnTo>
                  <a:pt x="218466" y="1139679"/>
                </a:lnTo>
                <a:lnTo>
                  <a:pt x="253371" y="1167788"/>
                </a:lnTo>
                <a:lnTo>
                  <a:pt x="290344" y="1193403"/>
                </a:lnTo>
                <a:lnTo>
                  <a:pt x="329278" y="1216414"/>
                </a:lnTo>
                <a:lnTo>
                  <a:pt x="370065" y="1236712"/>
                </a:lnTo>
                <a:lnTo>
                  <a:pt x="412598" y="1254188"/>
                </a:lnTo>
                <a:lnTo>
                  <a:pt x="456770" y="1268732"/>
                </a:lnTo>
                <a:lnTo>
                  <a:pt x="502474" y="1280235"/>
                </a:lnTo>
                <a:lnTo>
                  <a:pt x="549601" y="1288587"/>
                </a:lnTo>
                <a:lnTo>
                  <a:pt x="598046" y="1293678"/>
                </a:lnTo>
                <a:lnTo>
                  <a:pt x="647700" y="1295400"/>
                </a:lnTo>
                <a:lnTo>
                  <a:pt x="697196" y="1293678"/>
                </a:lnTo>
                <a:lnTo>
                  <a:pt x="745511" y="1288587"/>
                </a:lnTo>
                <a:lnTo>
                  <a:pt x="792538" y="1280235"/>
                </a:lnTo>
                <a:lnTo>
                  <a:pt x="838165" y="1268732"/>
                </a:lnTo>
                <a:lnTo>
                  <a:pt x="882284" y="1254188"/>
                </a:lnTo>
                <a:lnTo>
                  <a:pt x="924785" y="1236712"/>
                </a:lnTo>
                <a:lnTo>
                  <a:pt x="965558" y="1216414"/>
                </a:lnTo>
                <a:lnTo>
                  <a:pt x="1004494" y="1193403"/>
                </a:lnTo>
                <a:lnTo>
                  <a:pt x="1041484" y="1167788"/>
                </a:lnTo>
                <a:lnTo>
                  <a:pt x="1076418" y="1139679"/>
                </a:lnTo>
                <a:lnTo>
                  <a:pt x="1109186" y="1109186"/>
                </a:lnTo>
                <a:lnTo>
                  <a:pt x="1139679" y="1076418"/>
                </a:lnTo>
                <a:lnTo>
                  <a:pt x="1167788" y="1041484"/>
                </a:lnTo>
                <a:lnTo>
                  <a:pt x="1193403" y="1004494"/>
                </a:lnTo>
                <a:lnTo>
                  <a:pt x="1216414" y="965558"/>
                </a:lnTo>
                <a:lnTo>
                  <a:pt x="1236712" y="924785"/>
                </a:lnTo>
                <a:lnTo>
                  <a:pt x="1254188" y="882284"/>
                </a:lnTo>
                <a:lnTo>
                  <a:pt x="1268732" y="838165"/>
                </a:lnTo>
                <a:lnTo>
                  <a:pt x="1280235" y="792538"/>
                </a:lnTo>
                <a:lnTo>
                  <a:pt x="1288587" y="745511"/>
                </a:lnTo>
                <a:lnTo>
                  <a:pt x="1293678" y="697196"/>
                </a:lnTo>
                <a:lnTo>
                  <a:pt x="1295400" y="647700"/>
                </a:lnTo>
                <a:lnTo>
                  <a:pt x="1293678" y="598203"/>
                </a:lnTo>
                <a:lnTo>
                  <a:pt x="1288587" y="549888"/>
                </a:lnTo>
                <a:lnTo>
                  <a:pt x="1280235" y="502861"/>
                </a:lnTo>
                <a:lnTo>
                  <a:pt x="1268732" y="457234"/>
                </a:lnTo>
                <a:lnTo>
                  <a:pt x="1254188" y="413115"/>
                </a:lnTo>
                <a:lnTo>
                  <a:pt x="1236712" y="370614"/>
                </a:lnTo>
                <a:lnTo>
                  <a:pt x="1216414" y="329841"/>
                </a:lnTo>
                <a:lnTo>
                  <a:pt x="1193403" y="290905"/>
                </a:lnTo>
                <a:lnTo>
                  <a:pt x="1167788" y="253915"/>
                </a:lnTo>
                <a:lnTo>
                  <a:pt x="1139679" y="218981"/>
                </a:lnTo>
                <a:lnTo>
                  <a:pt x="1109186" y="186213"/>
                </a:lnTo>
                <a:lnTo>
                  <a:pt x="1076418" y="155720"/>
                </a:lnTo>
                <a:lnTo>
                  <a:pt x="1041484" y="127611"/>
                </a:lnTo>
                <a:lnTo>
                  <a:pt x="1004494" y="101996"/>
                </a:lnTo>
                <a:lnTo>
                  <a:pt x="965558" y="78985"/>
                </a:lnTo>
                <a:lnTo>
                  <a:pt x="924785" y="58687"/>
                </a:lnTo>
                <a:lnTo>
                  <a:pt x="882284" y="41211"/>
                </a:lnTo>
                <a:lnTo>
                  <a:pt x="838165" y="26667"/>
                </a:lnTo>
                <a:lnTo>
                  <a:pt x="792538" y="15164"/>
                </a:lnTo>
                <a:lnTo>
                  <a:pt x="745511" y="6812"/>
                </a:lnTo>
                <a:lnTo>
                  <a:pt x="697196" y="1721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09369" y="4866640"/>
            <a:ext cx="641350" cy="642620"/>
          </a:xfrm>
          <a:custGeom>
            <a:avLst/>
            <a:gdLst/>
            <a:ahLst/>
            <a:cxnLst/>
            <a:rect l="l" t="t" r="r" b="b"/>
            <a:pathLst>
              <a:path w="641350" h="642620">
                <a:moveTo>
                  <a:pt x="321310" y="0"/>
                </a:moveTo>
                <a:lnTo>
                  <a:pt x="272892" y="3390"/>
                </a:lnTo>
                <a:lnTo>
                  <a:pt x="226994" y="13266"/>
                </a:lnTo>
                <a:lnTo>
                  <a:pt x="184055" y="29189"/>
                </a:lnTo>
                <a:lnTo>
                  <a:pt x="144517" y="50716"/>
                </a:lnTo>
                <a:lnTo>
                  <a:pt x="108821" y="77407"/>
                </a:lnTo>
                <a:lnTo>
                  <a:pt x="77407" y="108821"/>
                </a:lnTo>
                <a:lnTo>
                  <a:pt x="50716" y="144517"/>
                </a:lnTo>
                <a:lnTo>
                  <a:pt x="29189" y="184055"/>
                </a:lnTo>
                <a:lnTo>
                  <a:pt x="13266" y="226994"/>
                </a:lnTo>
                <a:lnTo>
                  <a:pt x="3390" y="272892"/>
                </a:lnTo>
                <a:lnTo>
                  <a:pt x="0" y="321310"/>
                </a:lnTo>
                <a:lnTo>
                  <a:pt x="3390" y="369727"/>
                </a:lnTo>
                <a:lnTo>
                  <a:pt x="13266" y="415625"/>
                </a:lnTo>
                <a:lnTo>
                  <a:pt x="29189" y="458564"/>
                </a:lnTo>
                <a:lnTo>
                  <a:pt x="50716" y="498102"/>
                </a:lnTo>
                <a:lnTo>
                  <a:pt x="77407" y="533798"/>
                </a:lnTo>
                <a:lnTo>
                  <a:pt x="108821" y="565212"/>
                </a:lnTo>
                <a:lnTo>
                  <a:pt x="144517" y="591903"/>
                </a:lnTo>
                <a:lnTo>
                  <a:pt x="184055" y="613430"/>
                </a:lnTo>
                <a:lnTo>
                  <a:pt x="226994" y="629353"/>
                </a:lnTo>
                <a:lnTo>
                  <a:pt x="272892" y="639229"/>
                </a:lnTo>
                <a:lnTo>
                  <a:pt x="321310" y="642620"/>
                </a:lnTo>
                <a:lnTo>
                  <a:pt x="369697" y="639229"/>
                </a:lnTo>
                <a:lnTo>
                  <a:pt x="415515" y="629353"/>
                </a:lnTo>
                <a:lnTo>
                  <a:pt x="458332" y="613430"/>
                </a:lnTo>
                <a:lnTo>
                  <a:pt x="497720" y="591903"/>
                </a:lnTo>
                <a:lnTo>
                  <a:pt x="533250" y="565212"/>
                </a:lnTo>
                <a:lnTo>
                  <a:pt x="564491" y="533798"/>
                </a:lnTo>
                <a:lnTo>
                  <a:pt x="591015" y="498102"/>
                </a:lnTo>
                <a:lnTo>
                  <a:pt x="612392" y="458564"/>
                </a:lnTo>
                <a:lnTo>
                  <a:pt x="628193" y="415625"/>
                </a:lnTo>
                <a:lnTo>
                  <a:pt x="637989" y="369727"/>
                </a:lnTo>
                <a:lnTo>
                  <a:pt x="641350" y="321310"/>
                </a:lnTo>
                <a:lnTo>
                  <a:pt x="637989" y="272892"/>
                </a:lnTo>
                <a:lnTo>
                  <a:pt x="628193" y="226994"/>
                </a:lnTo>
                <a:lnTo>
                  <a:pt x="612392" y="184055"/>
                </a:lnTo>
                <a:lnTo>
                  <a:pt x="591015" y="144517"/>
                </a:lnTo>
                <a:lnTo>
                  <a:pt x="564491" y="108821"/>
                </a:lnTo>
                <a:lnTo>
                  <a:pt x="533250" y="77407"/>
                </a:lnTo>
                <a:lnTo>
                  <a:pt x="497720" y="50716"/>
                </a:lnTo>
                <a:lnTo>
                  <a:pt x="458332" y="29189"/>
                </a:lnTo>
                <a:lnTo>
                  <a:pt x="415515" y="13266"/>
                </a:lnTo>
                <a:lnTo>
                  <a:pt x="369697" y="3390"/>
                </a:lnTo>
                <a:lnTo>
                  <a:pt x="32131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0930" y="5500370"/>
            <a:ext cx="137159" cy="135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3700" y="5787390"/>
            <a:ext cx="274320" cy="275590"/>
          </a:xfrm>
          <a:custGeom>
            <a:avLst/>
            <a:gdLst/>
            <a:ahLst/>
            <a:cxnLst/>
            <a:rect l="l" t="t" r="r" b="b"/>
            <a:pathLst>
              <a:path w="274319" h="275589">
                <a:moveTo>
                  <a:pt x="137160" y="0"/>
                </a:moveTo>
                <a:lnTo>
                  <a:pt x="92659" y="6827"/>
                </a:lnTo>
                <a:lnTo>
                  <a:pt x="54863" y="25968"/>
                </a:lnTo>
                <a:lnTo>
                  <a:pt x="25603" y="55412"/>
                </a:lnTo>
                <a:lnTo>
                  <a:pt x="6705" y="93146"/>
                </a:lnTo>
                <a:lnTo>
                  <a:pt x="0" y="137160"/>
                </a:lnTo>
                <a:lnTo>
                  <a:pt x="6705" y="181305"/>
                </a:lnTo>
                <a:lnTo>
                  <a:pt x="25603" y="219354"/>
                </a:lnTo>
                <a:lnTo>
                  <a:pt x="54863" y="249174"/>
                </a:lnTo>
                <a:lnTo>
                  <a:pt x="92659" y="268630"/>
                </a:lnTo>
                <a:lnTo>
                  <a:pt x="137160" y="275590"/>
                </a:lnTo>
                <a:lnTo>
                  <a:pt x="181173" y="268630"/>
                </a:lnTo>
                <a:lnTo>
                  <a:pt x="218907" y="249174"/>
                </a:lnTo>
                <a:lnTo>
                  <a:pt x="248351" y="219354"/>
                </a:lnTo>
                <a:lnTo>
                  <a:pt x="267492" y="181305"/>
                </a:lnTo>
                <a:lnTo>
                  <a:pt x="274319" y="137160"/>
                </a:lnTo>
                <a:lnTo>
                  <a:pt x="267492" y="93146"/>
                </a:lnTo>
                <a:lnTo>
                  <a:pt x="248351" y="55412"/>
                </a:lnTo>
                <a:lnTo>
                  <a:pt x="218907" y="25968"/>
                </a:lnTo>
                <a:lnTo>
                  <a:pt x="181173" y="6827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05000" y="4495800"/>
            <a:ext cx="365760" cy="364490"/>
          </a:xfrm>
          <a:custGeom>
            <a:avLst/>
            <a:gdLst/>
            <a:ahLst/>
            <a:cxnLst/>
            <a:rect l="l" t="t" r="r" b="b"/>
            <a:pathLst>
              <a:path w="365760" h="364489">
                <a:moveTo>
                  <a:pt x="182880" y="0"/>
                </a:moveTo>
                <a:lnTo>
                  <a:pt x="133173" y="6308"/>
                </a:lnTo>
                <a:lnTo>
                  <a:pt x="89182" y="24224"/>
                </a:lnTo>
                <a:lnTo>
                  <a:pt x="52387" y="52228"/>
                </a:lnTo>
                <a:lnTo>
                  <a:pt x="24271" y="88805"/>
                </a:lnTo>
                <a:lnTo>
                  <a:pt x="6314" y="132438"/>
                </a:lnTo>
                <a:lnTo>
                  <a:pt x="0" y="181610"/>
                </a:lnTo>
                <a:lnTo>
                  <a:pt x="6314" y="231316"/>
                </a:lnTo>
                <a:lnTo>
                  <a:pt x="24271" y="275307"/>
                </a:lnTo>
                <a:lnTo>
                  <a:pt x="52387" y="312102"/>
                </a:lnTo>
                <a:lnTo>
                  <a:pt x="89182" y="340218"/>
                </a:lnTo>
                <a:lnTo>
                  <a:pt x="133173" y="358175"/>
                </a:lnTo>
                <a:lnTo>
                  <a:pt x="182880" y="364489"/>
                </a:lnTo>
                <a:lnTo>
                  <a:pt x="232145" y="358175"/>
                </a:lnTo>
                <a:lnTo>
                  <a:pt x="276013" y="340218"/>
                </a:lnTo>
                <a:lnTo>
                  <a:pt x="312896" y="312102"/>
                </a:lnTo>
                <a:lnTo>
                  <a:pt x="341206" y="275307"/>
                </a:lnTo>
                <a:lnTo>
                  <a:pt x="359357" y="231316"/>
                </a:lnTo>
                <a:lnTo>
                  <a:pt x="365760" y="181610"/>
                </a:lnTo>
                <a:lnTo>
                  <a:pt x="359357" y="132438"/>
                </a:lnTo>
                <a:lnTo>
                  <a:pt x="341206" y="88805"/>
                </a:lnTo>
                <a:lnTo>
                  <a:pt x="312896" y="52228"/>
                </a:lnTo>
                <a:lnTo>
                  <a:pt x="276013" y="24224"/>
                </a:lnTo>
                <a:lnTo>
                  <a:pt x="232145" y="6308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23640" y="3225800"/>
            <a:ext cx="3221355" cy="1083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5125"/>
              </a:lnSpc>
              <a:spcBef>
                <a:spcPts val="100"/>
              </a:spcBef>
              <a:tabLst>
                <a:tab pos="1012825" algn="l"/>
              </a:tabLst>
            </a:pPr>
            <a:r>
              <a:rPr dirty="0" sz="4300" b="1">
                <a:solidFill>
                  <a:srgbClr val="565E6C"/>
                </a:solidFill>
                <a:latin typeface="Times New Roman"/>
                <a:cs typeface="Times New Roman"/>
              </a:rPr>
              <a:t>F</a:t>
            </a:r>
            <a:r>
              <a:rPr dirty="0" sz="4300" spc="-5" b="1">
                <a:solidFill>
                  <a:srgbClr val="565E6C"/>
                </a:solidFill>
                <a:latin typeface="Times New Roman"/>
                <a:cs typeface="Times New Roman"/>
              </a:rPr>
              <a:t>i</a:t>
            </a:r>
            <a:r>
              <a:rPr dirty="0" sz="4300" spc="-20" b="1">
                <a:solidFill>
                  <a:srgbClr val="565E6C"/>
                </a:solidFill>
                <a:latin typeface="Times New Roman"/>
                <a:cs typeface="Times New Roman"/>
              </a:rPr>
              <a:t>l</a:t>
            </a:r>
            <a:r>
              <a:rPr dirty="0" sz="4300" b="1">
                <a:solidFill>
                  <a:srgbClr val="565E6C"/>
                </a:solidFill>
                <a:latin typeface="Times New Roman"/>
                <a:cs typeface="Times New Roman"/>
              </a:rPr>
              <a:t>e	</a:t>
            </a:r>
            <a:r>
              <a:rPr dirty="0" sz="4300" spc="-5" b="1">
                <a:solidFill>
                  <a:srgbClr val="565E6C"/>
                </a:solidFill>
                <a:latin typeface="Times New Roman"/>
                <a:cs typeface="Times New Roman"/>
              </a:rPr>
              <a:t>H</a:t>
            </a:r>
            <a:r>
              <a:rPr dirty="0" sz="4300" b="1">
                <a:solidFill>
                  <a:srgbClr val="565E6C"/>
                </a:solidFill>
                <a:latin typeface="Times New Roman"/>
                <a:cs typeface="Times New Roman"/>
              </a:rPr>
              <a:t>a</a:t>
            </a:r>
            <a:r>
              <a:rPr dirty="0" sz="4300" spc="-15" b="1">
                <a:solidFill>
                  <a:srgbClr val="565E6C"/>
                </a:solidFill>
                <a:latin typeface="Times New Roman"/>
                <a:cs typeface="Times New Roman"/>
              </a:rPr>
              <a:t>n</a:t>
            </a:r>
            <a:r>
              <a:rPr dirty="0" sz="4300" b="1">
                <a:solidFill>
                  <a:srgbClr val="565E6C"/>
                </a:solidFill>
                <a:latin typeface="Times New Roman"/>
                <a:cs typeface="Times New Roman"/>
              </a:rPr>
              <a:t>d</a:t>
            </a:r>
            <a:r>
              <a:rPr dirty="0" sz="4300" spc="-5" b="1">
                <a:solidFill>
                  <a:srgbClr val="565E6C"/>
                </a:solidFill>
                <a:latin typeface="Times New Roman"/>
                <a:cs typeface="Times New Roman"/>
              </a:rPr>
              <a:t>li</a:t>
            </a:r>
            <a:r>
              <a:rPr dirty="0" sz="4300" b="1">
                <a:solidFill>
                  <a:srgbClr val="565E6C"/>
                </a:solidFill>
                <a:latin typeface="Times New Roman"/>
                <a:cs typeface="Times New Roman"/>
              </a:rPr>
              <a:t>ng</a:t>
            </a:r>
            <a:endParaRPr sz="4300">
              <a:latin typeface="Times New Roman"/>
              <a:cs typeface="Times New Roman"/>
            </a:endParaRPr>
          </a:p>
          <a:p>
            <a:pPr algn="ctr">
              <a:lnSpc>
                <a:spcPts val="3204"/>
              </a:lnSpc>
            </a:pPr>
            <a:r>
              <a:rPr dirty="0" sz="2700" spc="-5" b="1">
                <a:solidFill>
                  <a:srgbClr val="565E6C"/>
                </a:solidFill>
                <a:latin typeface="Times New Roman"/>
                <a:cs typeface="Times New Roman"/>
              </a:rPr>
              <a:t>LECTURE-32,</a:t>
            </a:r>
            <a:r>
              <a:rPr dirty="0" sz="2700" spc="-30" b="1">
                <a:solidFill>
                  <a:srgbClr val="565E6C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565E6C"/>
                </a:solidFill>
                <a:latin typeface="Times New Roman"/>
                <a:cs typeface="Times New Roman"/>
              </a:rPr>
              <a:t>33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37260" y="769620"/>
            <a:ext cx="7410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  <a:tab pos="4044315" algn="l"/>
              </a:tabLst>
            </a:pPr>
            <a:r>
              <a:rPr dirty="0" sz="4400" spc="-5">
                <a:solidFill>
                  <a:srgbClr val="000000"/>
                </a:solidFill>
                <a:latin typeface="Times New Roman"/>
                <a:cs typeface="Times New Roman"/>
              </a:rPr>
              <a:t>Object	Oriented	Programming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2260" y="5071109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458470"/>
            <a:ext cx="4370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General File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I/O</a:t>
            </a:r>
            <a:r>
              <a:rPr dirty="0" sz="36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Steps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3269" y="1381760"/>
            <a:ext cx="6316980" cy="4217670"/>
          </a:xfrm>
          <a:prstGeom prst="rect">
            <a:avLst/>
          </a:prstGeom>
        </p:spPr>
        <p:txBody>
          <a:bodyPr wrap="square" lIns="0" tIns="26543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2090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3200" spc="-5">
                <a:latin typeface="Times New Roman"/>
                <a:cs typeface="Times New Roman"/>
              </a:rPr>
              <a:t>Declare </a:t>
            </a:r>
            <a:r>
              <a:rPr dirty="0" sz="3200">
                <a:latin typeface="Times New Roman"/>
                <a:cs typeface="Times New Roman"/>
              </a:rPr>
              <a:t>a </a:t>
            </a:r>
            <a:r>
              <a:rPr dirty="0" sz="3200" spc="-5">
                <a:latin typeface="Times New Roman"/>
                <a:cs typeface="Times New Roman"/>
              </a:rPr>
              <a:t>file </a:t>
            </a:r>
            <a:r>
              <a:rPr dirty="0" sz="3200">
                <a:latin typeface="Times New Roman"/>
                <a:cs typeface="Times New Roman"/>
              </a:rPr>
              <a:t>name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variable</a:t>
            </a:r>
            <a:endParaRPr sz="3200">
              <a:latin typeface="Times New Roman"/>
              <a:cs typeface="Times New Roman"/>
            </a:endParaRPr>
          </a:p>
          <a:p>
            <a:pPr marL="318135" marR="5080" indent="-305435">
              <a:lnSpc>
                <a:spcPct val="100000"/>
              </a:lnSpc>
              <a:spcBef>
                <a:spcPts val="1990"/>
              </a:spcBef>
              <a:buChar char="•"/>
              <a:tabLst>
                <a:tab pos="256540" algn="l"/>
              </a:tabLst>
            </a:pPr>
            <a:r>
              <a:rPr dirty="0" sz="3200" spc="-5">
                <a:latin typeface="Times New Roman"/>
                <a:cs typeface="Times New Roman"/>
              </a:rPr>
              <a:t>Associate </a:t>
            </a:r>
            <a:r>
              <a:rPr dirty="0" sz="3200">
                <a:latin typeface="Times New Roman"/>
                <a:cs typeface="Times New Roman"/>
              </a:rPr>
              <a:t>the </a:t>
            </a:r>
            <a:r>
              <a:rPr dirty="0" sz="3200" spc="-5">
                <a:latin typeface="Times New Roman"/>
                <a:cs typeface="Times New Roman"/>
              </a:rPr>
              <a:t>file </a:t>
            </a:r>
            <a:r>
              <a:rPr dirty="0" sz="3200">
                <a:latin typeface="Times New Roman"/>
                <a:cs typeface="Times New Roman"/>
              </a:rPr>
              <a:t>name </a:t>
            </a:r>
            <a:r>
              <a:rPr dirty="0" sz="3200" spc="-5">
                <a:latin typeface="Times New Roman"/>
                <a:cs typeface="Times New Roman"/>
              </a:rPr>
              <a:t>variable </a:t>
            </a:r>
            <a:r>
              <a:rPr dirty="0" sz="3200">
                <a:latin typeface="Times New Roman"/>
                <a:cs typeface="Times New Roman"/>
              </a:rPr>
              <a:t>with  the </a:t>
            </a:r>
            <a:r>
              <a:rPr dirty="0" sz="3200" spc="-5">
                <a:latin typeface="Times New Roman"/>
                <a:cs typeface="Times New Roman"/>
              </a:rPr>
              <a:t>disk file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name</a:t>
            </a:r>
            <a:endParaRPr sz="3200">
              <a:latin typeface="Times New Roman"/>
              <a:cs typeface="Times New Roman"/>
            </a:endParaRPr>
          </a:p>
          <a:p>
            <a:pPr marL="318135" indent="-305435">
              <a:lnSpc>
                <a:spcPct val="100000"/>
              </a:lnSpc>
              <a:spcBef>
                <a:spcPts val="2000"/>
              </a:spcBef>
              <a:buChar char="•"/>
              <a:tabLst>
                <a:tab pos="256540" algn="l"/>
              </a:tabLst>
            </a:pPr>
            <a:r>
              <a:rPr dirty="0" sz="3200">
                <a:latin typeface="Times New Roman"/>
                <a:cs typeface="Times New Roman"/>
              </a:rPr>
              <a:t>Open the</a:t>
            </a:r>
            <a:r>
              <a:rPr dirty="0" sz="3200" spc="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file</a:t>
            </a:r>
            <a:endParaRPr sz="3200">
              <a:latin typeface="Times New Roman"/>
              <a:cs typeface="Times New Roman"/>
            </a:endParaRPr>
          </a:p>
          <a:p>
            <a:pPr marL="318135" indent="-305435">
              <a:lnSpc>
                <a:spcPct val="100000"/>
              </a:lnSpc>
              <a:spcBef>
                <a:spcPts val="1990"/>
              </a:spcBef>
              <a:buChar char="•"/>
              <a:tabLst>
                <a:tab pos="256540" algn="l"/>
              </a:tabLst>
            </a:pPr>
            <a:r>
              <a:rPr dirty="0" sz="3200">
                <a:latin typeface="Times New Roman"/>
                <a:cs typeface="Times New Roman"/>
              </a:rPr>
              <a:t>Use the</a:t>
            </a:r>
            <a:r>
              <a:rPr dirty="0" sz="3200" spc="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file</a:t>
            </a:r>
            <a:endParaRPr sz="3200">
              <a:latin typeface="Times New Roman"/>
              <a:cs typeface="Times New Roman"/>
            </a:endParaRPr>
          </a:p>
          <a:p>
            <a:pPr marL="318135" indent="-305435">
              <a:lnSpc>
                <a:spcPct val="100000"/>
              </a:lnSpc>
              <a:spcBef>
                <a:spcPts val="2000"/>
              </a:spcBef>
              <a:buChar char="•"/>
              <a:tabLst>
                <a:tab pos="256540" algn="l"/>
              </a:tabLst>
            </a:pPr>
            <a:r>
              <a:rPr dirty="0" sz="3200" spc="-5">
                <a:latin typeface="Times New Roman"/>
                <a:cs typeface="Times New Roman"/>
              </a:rPr>
              <a:t>Close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file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58470"/>
            <a:ext cx="3502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Files 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36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Streams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178015"/>
            <a:ext cx="4757420" cy="85280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42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C++ views file </a:t>
            </a:r>
            <a:r>
              <a:rPr dirty="0" sz="2400">
                <a:latin typeface="Times New Roman"/>
                <a:cs typeface="Times New Roman"/>
              </a:rPr>
              <a:t>as </a:t>
            </a:r>
            <a:r>
              <a:rPr dirty="0" sz="2400" spc="-5">
                <a:latin typeface="Times New Roman"/>
                <a:cs typeface="Times New Roman"/>
              </a:rPr>
              <a:t>sequence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0"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  <a:p>
            <a:pPr marL="679450" indent="-32512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Ends with </a:t>
            </a:r>
            <a:r>
              <a:rPr dirty="0" sz="2100" spc="-5" i="1">
                <a:latin typeface="Times New Roman"/>
                <a:cs typeface="Times New Roman"/>
              </a:rPr>
              <a:t>end-of-file</a:t>
            </a:r>
            <a:r>
              <a:rPr dirty="0" sz="2100" spc="30" i="1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marker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231389"/>
            <a:ext cx="6678930" cy="739140"/>
          </a:xfrm>
          <a:custGeom>
            <a:avLst/>
            <a:gdLst/>
            <a:ahLst/>
            <a:cxnLst/>
            <a:rect l="l" t="t" r="r" b="b"/>
            <a:pathLst>
              <a:path w="6678930" h="739139">
                <a:moveTo>
                  <a:pt x="6678930" y="0"/>
                </a:moveTo>
                <a:lnTo>
                  <a:pt x="0" y="0"/>
                </a:lnTo>
                <a:lnTo>
                  <a:pt x="0" y="739139"/>
                </a:lnTo>
                <a:lnTo>
                  <a:pt x="6678930" y="739139"/>
                </a:lnTo>
                <a:lnTo>
                  <a:pt x="6678930" y="0"/>
                </a:lnTo>
                <a:close/>
              </a:path>
            </a:pathLst>
          </a:custGeom>
          <a:solidFill>
            <a:srgbClr val="FFE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45050" y="2205990"/>
            <a:ext cx="299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886435" y="2534920"/>
            <a:ext cx="1579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nd-of-file</a:t>
            </a:r>
            <a:r>
              <a:rPr dirty="0" sz="1200" spc="-8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marker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53472" y="2511712"/>
          <a:ext cx="4563745" cy="32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/>
                <a:gridCol w="332740"/>
                <a:gridCol w="334644"/>
                <a:gridCol w="334644"/>
                <a:gridCol w="332739"/>
                <a:gridCol w="333375"/>
                <a:gridCol w="334010"/>
                <a:gridCol w="333375"/>
                <a:gridCol w="334644"/>
                <a:gridCol w="334009"/>
                <a:gridCol w="668020"/>
                <a:gridCol w="332104"/>
                <a:gridCol w="223520"/>
              </a:tblGrid>
              <a:tr h="318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5" b="1">
                          <a:latin typeface="Courier New"/>
                          <a:cs typeface="Courier New"/>
                        </a:rPr>
                        <a:t>...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CB2E5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5">
                          <a:latin typeface="Courier New"/>
                          <a:cs typeface="Courier New"/>
                        </a:rPr>
                        <a:t>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3429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40180" y="2251709"/>
            <a:ext cx="4206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  <a:tab pos="678815" algn="l"/>
                <a:tab pos="1015365" algn="l"/>
                <a:tab pos="1346835" algn="l"/>
                <a:tab pos="1679575" algn="l"/>
                <a:tab pos="2014855" algn="l"/>
                <a:tab pos="2347595" algn="l"/>
                <a:tab pos="2681605" algn="l"/>
                <a:tab pos="3016885" algn="l"/>
                <a:tab pos="3918585" algn="l"/>
              </a:tabLst>
            </a:pPr>
            <a:r>
              <a:rPr dirty="0" sz="1200" b="1">
                <a:latin typeface="Courier New"/>
                <a:cs typeface="Courier New"/>
              </a:rPr>
              <a:t>0	1	2	3	4	5	6	7	8	9	</a:t>
            </a:r>
            <a:r>
              <a:rPr dirty="0" sz="1200" spc="-5" b="1">
                <a:latin typeface="Courier New"/>
                <a:cs typeface="Courier New"/>
              </a:rPr>
              <a:t>n-1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319" y="458470"/>
            <a:ext cx="65601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Creating 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Sequential-Access</a:t>
            </a:r>
            <a:r>
              <a:rPr dirty="0" sz="36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4669" y="1190658"/>
            <a:ext cx="7496809" cy="451802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baseline="5555" sz="3000" spc="192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555" sz="3000" spc="60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C++ imposes </a:t>
            </a: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5">
                <a:latin typeface="Times New Roman"/>
                <a:cs typeface="Times New Roman"/>
              </a:rPr>
              <a:t>structure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Concept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"record" </a:t>
            </a:r>
            <a:r>
              <a:rPr dirty="0" sz="1900" spc="-10">
                <a:latin typeface="Times New Roman"/>
                <a:cs typeface="Times New Roman"/>
              </a:rPr>
              <a:t>must </a:t>
            </a:r>
            <a:r>
              <a:rPr dirty="0" sz="1900" spc="-5">
                <a:latin typeface="Times New Roman"/>
                <a:cs typeface="Times New Roman"/>
              </a:rPr>
              <a:t>be </a:t>
            </a:r>
            <a:r>
              <a:rPr dirty="0" sz="1900" spc="-10">
                <a:latin typeface="Times New Roman"/>
                <a:cs typeface="Times New Roman"/>
              </a:rPr>
              <a:t>implemented </a:t>
            </a:r>
            <a:r>
              <a:rPr dirty="0" sz="1900" spc="-5">
                <a:latin typeface="Times New Roman"/>
                <a:cs typeface="Times New Roman"/>
              </a:rPr>
              <a:t>by</a:t>
            </a:r>
            <a:r>
              <a:rPr dirty="0" sz="1900" spc="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programmer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5555" sz="3000" spc="192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555" sz="3000" spc="60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open </a:t>
            </a:r>
            <a:r>
              <a:rPr dirty="0" sz="2000" spc="-5">
                <a:latin typeface="Times New Roman"/>
                <a:cs typeface="Times New Roman"/>
              </a:rPr>
              <a:t>file, create objects</a:t>
            </a:r>
            <a:endParaRPr sz="20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Creates "line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10">
                <a:latin typeface="Times New Roman"/>
                <a:cs typeface="Times New Roman"/>
              </a:rPr>
              <a:t>communication" </a:t>
            </a:r>
            <a:r>
              <a:rPr dirty="0" sz="1900" spc="-5">
                <a:latin typeface="Times New Roman"/>
                <a:cs typeface="Times New Roman"/>
              </a:rPr>
              <a:t>from object </a:t>
            </a:r>
            <a:r>
              <a:rPr dirty="0" sz="1900">
                <a:latin typeface="Times New Roman"/>
                <a:cs typeface="Times New Roman"/>
              </a:rPr>
              <a:t>to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file</a:t>
            </a:r>
            <a:endParaRPr sz="19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10">
                <a:latin typeface="Times New Roman"/>
                <a:cs typeface="Times New Roman"/>
              </a:rPr>
              <a:t>Classes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2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50" b="1">
                <a:latin typeface="Courier New"/>
                <a:cs typeface="Courier New"/>
              </a:rPr>
              <a:t>ifstream</a:t>
            </a:r>
            <a:r>
              <a:rPr dirty="0" sz="2200" spc="-78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(input </a:t>
            </a:r>
            <a:r>
              <a:rPr dirty="0" sz="2200">
                <a:latin typeface="Times New Roman"/>
                <a:cs typeface="Times New Roman"/>
              </a:rPr>
              <a:t>only)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2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50" b="1">
                <a:latin typeface="Courier New"/>
                <a:cs typeface="Courier New"/>
              </a:rPr>
              <a:t>ofstream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(output </a:t>
            </a:r>
            <a:r>
              <a:rPr dirty="0" sz="2200">
                <a:latin typeface="Times New Roman"/>
                <a:cs typeface="Times New Roman"/>
              </a:rPr>
              <a:t>only)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47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65" b="1">
                <a:latin typeface="Courier New"/>
                <a:cs typeface="Courier New"/>
              </a:rPr>
              <a:t>fstream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(I/O)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Constructors take </a:t>
            </a:r>
            <a:r>
              <a:rPr dirty="0" sz="1900" spc="-5" i="1">
                <a:latin typeface="Times New Roman"/>
                <a:cs typeface="Times New Roman"/>
              </a:rPr>
              <a:t>file name </a:t>
            </a:r>
            <a:r>
              <a:rPr dirty="0" sz="1900" spc="-5">
                <a:latin typeface="Times New Roman"/>
                <a:cs typeface="Times New Roman"/>
              </a:rPr>
              <a:t>and </a:t>
            </a:r>
            <a:r>
              <a:rPr dirty="0" sz="1900" spc="-5" i="1">
                <a:latin typeface="Times New Roman"/>
                <a:cs typeface="Times New Roman"/>
              </a:rPr>
              <a:t>file-open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Times New Roman"/>
                <a:cs typeface="Times New Roman"/>
              </a:rPr>
              <a:t>mode</a:t>
            </a:r>
            <a:endParaRPr sz="190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spcBef>
                <a:spcPts val="400"/>
              </a:spcBef>
            </a:pPr>
            <a:r>
              <a:rPr dirty="0" sz="1600" spc="-5" b="1">
                <a:latin typeface="Courier New"/>
                <a:cs typeface="Courier New"/>
              </a:rPr>
              <a:t>ofstream outClientFile( "filename", </a:t>
            </a:r>
            <a:r>
              <a:rPr dirty="0" sz="1600" spc="-5" b="1" i="1">
                <a:latin typeface="Courier New"/>
                <a:cs typeface="Courier New"/>
              </a:rPr>
              <a:t>fileOpenMode</a:t>
            </a:r>
            <a:r>
              <a:rPr dirty="0" sz="1600" spc="-75" b="1" i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>
                <a:latin typeface="Times New Roman"/>
                <a:cs typeface="Times New Roman"/>
              </a:rPr>
              <a:t>To </a:t>
            </a:r>
            <a:r>
              <a:rPr dirty="0" sz="1900" spc="-5">
                <a:latin typeface="Times New Roman"/>
                <a:cs typeface="Times New Roman"/>
              </a:rPr>
              <a:t>attach </a:t>
            </a:r>
            <a:r>
              <a:rPr dirty="0" sz="1900">
                <a:latin typeface="Times New Roman"/>
                <a:cs typeface="Times New Roman"/>
              </a:rPr>
              <a:t>a </a:t>
            </a:r>
            <a:r>
              <a:rPr dirty="0" sz="1900" spc="-5">
                <a:latin typeface="Times New Roman"/>
                <a:cs typeface="Times New Roman"/>
              </a:rPr>
              <a:t>file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later</a:t>
            </a:r>
            <a:endParaRPr sz="190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ofstream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outClientFile;</a:t>
            </a:r>
            <a:endParaRPr sz="1600">
              <a:latin typeface="Courier New"/>
              <a:cs typeface="Courier New"/>
            </a:endParaRPr>
          </a:p>
          <a:p>
            <a:pPr marL="126619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outClientFile.open( "filename",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fileOpenMode</a:t>
            </a:r>
            <a:r>
              <a:rPr dirty="0" sz="1600" spc="-5" b="1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319" y="534670"/>
            <a:ext cx="65601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Creating 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Sequential-Access</a:t>
            </a:r>
            <a:r>
              <a:rPr dirty="0" sz="36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97659"/>
            <a:ext cx="2402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5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File-open </a:t>
            </a:r>
            <a:r>
              <a:rPr dirty="0" sz="2400" spc="-10">
                <a:latin typeface="Times New Roman"/>
                <a:cs typeface="Times New Roman"/>
              </a:rPr>
              <a:t>modes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839" y="2453216"/>
            <a:ext cx="8132280" cy="306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319" y="382270"/>
            <a:ext cx="65601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Creating 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Sequential-Access</a:t>
            </a:r>
            <a:r>
              <a:rPr dirty="0" sz="36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4669" y="1178015"/>
            <a:ext cx="8044180" cy="458152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12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5291" sz="3150" spc="337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225">
                <a:latin typeface="Times New Roman"/>
                <a:cs typeface="Times New Roman"/>
              </a:rPr>
              <a:t>Overloaded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Courier New"/>
                <a:cs typeface="Courier New"/>
              </a:rPr>
              <a:t>operator!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dirty="0" baseline="5341" sz="3900" spc="15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600" spc="100" b="1">
                <a:latin typeface="Courier New"/>
                <a:cs typeface="Courier New"/>
              </a:rPr>
              <a:t>!outClientFile</a:t>
            </a:r>
            <a:endParaRPr sz="2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dirty="0" baseline="5341" sz="3900" spc="30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600" spc="200">
                <a:latin typeface="Times New Roman"/>
                <a:cs typeface="Times New Roman"/>
              </a:rPr>
              <a:t>Returns </a:t>
            </a:r>
            <a:r>
              <a:rPr dirty="0" sz="2600" spc="-5">
                <a:latin typeface="Times New Roman"/>
                <a:cs typeface="Times New Roman"/>
              </a:rPr>
              <a:t>nonzero (true) if some</a:t>
            </a:r>
            <a:r>
              <a:rPr dirty="0" sz="2600" spc="-2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error</a:t>
            </a:r>
            <a:endParaRPr sz="2600">
              <a:latin typeface="Times New Roman"/>
              <a:cs typeface="Times New Roman"/>
            </a:endParaRPr>
          </a:p>
          <a:p>
            <a:pPr marL="1609090" marR="5080" indent="-224790">
              <a:lnSpc>
                <a:spcPct val="100000"/>
              </a:lnSpc>
              <a:spcBef>
                <a:spcPts val="500"/>
              </a:spcBef>
            </a:pPr>
            <a:r>
              <a:rPr dirty="0" baseline="5555" sz="3000" spc="225">
                <a:solidFill>
                  <a:srgbClr val="FDC2AD"/>
                </a:solidFill>
                <a:latin typeface="Symbol"/>
                <a:cs typeface="Symbol"/>
              </a:rPr>
              <a:t></a:t>
            </a:r>
            <a:r>
              <a:rPr dirty="0" sz="2000" spc="150">
                <a:latin typeface="Times New Roman"/>
                <a:cs typeface="Times New Roman"/>
              </a:rPr>
              <a:t>Opening </a:t>
            </a:r>
            <a:r>
              <a:rPr dirty="0" sz="2000" spc="-5">
                <a:latin typeface="Times New Roman"/>
                <a:cs typeface="Times New Roman"/>
              </a:rPr>
              <a:t>non-existent file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reading, </a:t>
            </a: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5">
                <a:latin typeface="Times New Roman"/>
                <a:cs typeface="Times New Roman"/>
              </a:rPr>
              <a:t>permissions, disk full  etc.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5291" sz="3150" spc="472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315">
                <a:latin typeface="Times New Roman"/>
                <a:cs typeface="Times New Roman"/>
              </a:rPr>
              <a:t>Writing </a:t>
            </a:r>
            <a:r>
              <a:rPr dirty="0" sz="2100">
                <a:latin typeface="Times New Roman"/>
                <a:cs typeface="Times New Roman"/>
              </a:rPr>
              <a:t>to </a:t>
            </a:r>
            <a:r>
              <a:rPr dirty="0" sz="2100" spc="-5">
                <a:latin typeface="Times New Roman"/>
                <a:cs typeface="Times New Roman"/>
              </a:rPr>
              <a:t>file (just </a:t>
            </a:r>
            <a:r>
              <a:rPr dirty="0" sz="2100">
                <a:latin typeface="Times New Roman"/>
                <a:cs typeface="Times New Roman"/>
              </a:rPr>
              <a:t>like</a:t>
            </a:r>
            <a:r>
              <a:rPr dirty="0" sz="2100" spc="-260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Courier New"/>
                <a:cs typeface="Courier New"/>
              </a:rPr>
              <a:t>cout</a:t>
            </a:r>
            <a:r>
              <a:rPr dirty="0" sz="2100" spc="-5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15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100" b="1">
                <a:latin typeface="Courier New"/>
                <a:cs typeface="Courier New"/>
              </a:rPr>
              <a:t>outClientFile </a:t>
            </a:r>
            <a:r>
              <a:rPr dirty="0" sz="2400" spc="-5" b="1">
                <a:latin typeface="Courier New"/>
                <a:cs typeface="Courier New"/>
              </a:rPr>
              <a:t>&lt;&lt;</a:t>
            </a:r>
            <a:r>
              <a:rPr dirty="0" sz="2400" spc="-1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myVariable</a:t>
            </a:r>
            <a:endParaRPr sz="2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dirty="0" baseline="5291" sz="3150" spc="472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315">
                <a:latin typeface="Times New Roman"/>
                <a:cs typeface="Times New Roman"/>
              </a:rPr>
              <a:t>Closing</a:t>
            </a:r>
            <a:r>
              <a:rPr dirty="0" sz="2100" spc="-5">
                <a:latin typeface="Times New Roman"/>
                <a:cs typeface="Times New Roman"/>
              </a:rPr>
              <a:t> file</a:t>
            </a: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89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60" b="1">
                <a:latin typeface="Courier New"/>
                <a:cs typeface="Courier New"/>
              </a:rPr>
              <a:t>outClientFile.close()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dirty="0" baseline="5787" sz="3600" spc="15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100">
                <a:latin typeface="Times New Roman"/>
                <a:cs typeface="Times New Roman"/>
              </a:rPr>
              <a:t>Automatically </a:t>
            </a:r>
            <a:r>
              <a:rPr dirty="0" sz="2400" spc="-5">
                <a:latin typeface="Times New Roman"/>
                <a:cs typeface="Times New Roman"/>
              </a:rPr>
              <a:t>closed when destructor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069" y="415290"/>
            <a:ext cx="5000625" cy="52819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// Create </a:t>
            </a:r>
            <a:r>
              <a:rPr dirty="0" sz="2000">
                <a:solidFill>
                  <a:srgbClr val="007F00"/>
                </a:solidFill>
                <a:latin typeface="Times New Roman"/>
                <a:cs typeface="Times New Roman"/>
              </a:rPr>
              <a:t>a </a:t>
            </a: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sequential file.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#include</a:t>
            </a:r>
            <a:r>
              <a:rPr dirty="0" sz="2000" spc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&lt;iostream&gt;</a:t>
            </a:r>
            <a:endParaRPr sz="2000">
              <a:latin typeface="Times New Roman"/>
              <a:cs typeface="Times New Roman"/>
            </a:endParaRPr>
          </a:p>
          <a:p>
            <a:pPr marL="12700" marR="2819400">
              <a:lnSpc>
                <a:spcPct val="125000"/>
              </a:lnSpc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#include </a:t>
            </a:r>
            <a:r>
              <a:rPr dirty="0" sz="2000" spc="-5">
                <a:latin typeface="Times New Roman"/>
                <a:cs typeface="Times New Roman"/>
              </a:rPr>
              <a:t>&lt;fstream&gt;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using </a:t>
            </a:r>
            <a:r>
              <a:rPr dirty="0" sz="2000" spc="-5">
                <a:latin typeface="Times New Roman"/>
                <a:cs typeface="Times New Roman"/>
              </a:rPr>
              <a:t>namespace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std;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01115" algn="l"/>
              </a:tabLst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int </a:t>
            </a:r>
            <a:r>
              <a:rPr dirty="0" sz="2000" spc="-5">
                <a:latin typeface="Times New Roman"/>
                <a:cs typeface="Times New Roman"/>
              </a:rPr>
              <a:t>main()	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44170" marR="939800">
              <a:lnSpc>
                <a:spcPts val="3000"/>
              </a:lnSpc>
              <a:spcBef>
                <a:spcPts val="190"/>
              </a:spcBef>
            </a:pP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// ofstream constructor opens file  </a:t>
            </a:r>
            <a:r>
              <a:rPr dirty="0" sz="2000" spc="-5">
                <a:latin typeface="Times New Roman"/>
                <a:cs typeface="Times New Roman"/>
              </a:rPr>
              <a:t>ofstream outClientFile(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A40020"/>
                </a:solidFill>
                <a:latin typeface="Times New Roman"/>
                <a:cs typeface="Times New Roman"/>
              </a:rPr>
              <a:t>"clients.txt"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00"/>
              </a:lnSpc>
            </a:pPr>
            <a:r>
              <a:rPr dirty="0" sz="2000" spc="-5">
                <a:solidFill>
                  <a:srgbClr val="A40020"/>
                </a:solidFill>
                <a:latin typeface="Times New Roman"/>
                <a:cs typeface="Times New Roman"/>
              </a:rPr>
              <a:t>ios::out </a:t>
            </a:r>
            <a:r>
              <a:rPr dirty="0" sz="200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// exit </a:t>
            </a:r>
            <a:r>
              <a:rPr dirty="0" sz="2000">
                <a:solidFill>
                  <a:srgbClr val="007F00"/>
                </a:solidFill>
                <a:latin typeface="Times New Roman"/>
                <a:cs typeface="Times New Roman"/>
              </a:rPr>
              <a:t>program if </a:t>
            </a: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unable to create</a:t>
            </a:r>
            <a:r>
              <a:rPr dirty="0" sz="2000" spc="-15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332105" marR="5080">
              <a:lnSpc>
                <a:spcPct val="125000"/>
              </a:lnSpc>
              <a:tabLst>
                <a:tab pos="2590165" algn="l"/>
              </a:tabLst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if </a:t>
            </a:r>
            <a:r>
              <a:rPr dirty="0" sz="2000">
                <a:latin typeface="Times New Roman"/>
                <a:cs typeface="Times New Roman"/>
              </a:rPr>
              <a:t>( </a:t>
            </a:r>
            <a:r>
              <a:rPr dirty="0" sz="2000" spc="-5">
                <a:latin typeface="Times New Roman"/>
                <a:cs typeface="Times New Roman"/>
              </a:rPr>
              <a:t>!outClientFile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	</a:t>
            </a:r>
            <a:r>
              <a:rPr dirty="0" sz="2000">
                <a:solidFill>
                  <a:srgbClr val="007F00"/>
                </a:solidFill>
                <a:latin typeface="Times New Roman"/>
                <a:cs typeface="Times New Roman"/>
              </a:rPr>
              <a:t>// </a:t>
            </a: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overloaded </a:t>
            </a:r>
            <a:r>
              <a:rPr dirty="0" sz="2000">
                <a:solidFill>
                  <a:srgbClr val="007F00"/>
                </a:solidFill>
                <a:latin typeface="Times New Roman"/>
                <a:cs typeface="Times New Roman"/>
              </a:rPr>
              <a:t>! </a:t>
            </a: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operator  </a:t>
            </a:r>
            <a:r>
              <a:rPr dirty="0" sz="2000" spc="-5">
                <a:latin typeface="Times New Roman"/>
                <a:cs typeface="Times New Roman"/>
              </a:rPr>
              <a:t>cout </a:t>
            </a:r>
            <a:r>
              <a:rPr dirty="0" sz="2000">
                <a:latin typeface="Times New Roman"/>
                <a:cs typeface="Times New Roman"/>
              </a:rPr>
              <a:t>&lt;&lt; </a:t>
            </a:r>
            <a:r>
              <a:rPr dirty="0" sz="2000" spc="-5">
                <a:solidFill>
                  <a:srgbClr val="0099FF"/>
                </a:solidFill>
                <a:latin typeface="Times New Roman"/>
                <a:cs typeface="Times New Roman"/>
              </a:rPr>
              <a:t>"File could </a:t>
            </a:r>
            <a:r>
              <a:rPr dirty="0" sz="2000">
                <a:solidFill>
                  <a:srgbClr val="0099FF"/>
                </a:solidFill>
                <a:latin typeface="Times New Roman"/>
                <a:cs typeface="Times New Roman"/>
              </a:rPr>
              <a:t>not be opened" </a:t>
            </a:r>
            <a:r>
              <a:rPr dirty="0" sz="2000" spc="-5">
                <a:latin typeface="Times New Roman"/>
                <a:cs typeface="Times New Roman"/>
              </a:rPr>
              <a:t>&lt;&lt; endl;  exit( </a:t>
            </a:r>
            <a:r>
              <a:rPr dirty="0" sz="2000">
                <a:solidFill>
                  <a:srgbClr val="0099FF"/>
                </a:solidFill>
                <a:latin typeface="Times New Roman"/>
                <a:cs typeface="Times New Roman"/>
              </a:rPr>
              <a:t>1</a:t>
            </a:r>
            <a:r>
              <a:rPr dirty="0" sz="2000" spc="1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} </a:t>
            </a: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// </a:t>
            </a:r>
            <a:r>
              <a:rPr dirty="0" sz="2000">
                <a:solidFill>
                  <a:srgbClr val="007F00"/>
                </a:solidFill>
                <a:latin typeface="Times New Roman"/>
                <a:cs typeface="Times New Roman"/>
              </a:rPr>
              <a:t>end</a:t>
            </a:r>
            <a:r>
              <a:rPr dirty="0" sz="2000" spc="1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7F00"/>
                </a:solidFill>
                <a:latin typeface="Times New Roman"/>
                <a:cs typeface="Times New Roman"/>
              </a:rPr>
              <a:t>if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200" y="587502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488950"/>
            <a:ext cx="523049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cout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&lt;&lt; </a:t>
            </a:r>
            <a:r>
              <a:rPr dirty="0" spc="-5" b="0">
                <a:solidFill>
                  <a:srgbClr val="0099FF"/>
                </a:solidFill>
                <a:latin typeface="Times New Roman"/>
                <a:cs typeface="Times New Roman"/>
              </a:rPr>
              <a:t>"Enter </a:t>
            </a:r>
            <a:r>
              <a:rPr dirty="0" b="0">
                <a:solidFill>
                  <a:srgbClr val="0099FF"/>
                </a:solidFill>
                <a:latin typeface="Times New Roman"/>
                <a:cs typeface="Times New Roman"/>
              </a:rPr>
              <a:t>the account, </a:t>
            </a:r>
            <a:r>
              <a:rPr dirty="0" spc="-5" b="0">
                <a:solidFill>
                  <a:srgbClr val="0099FF"/>
                </a:solidFill>
                <a:latin typeface="Times New Roman"/>
                <a:cs typeface="Times New Roman"/>
              </a:rPr>
              <a:t>name, </a:t>
            </a:r>
            <a:r>
              <a:rPr dirty="0" b="0">
                <a:solidFill>
                  <a:srgbClr val="0099FF"/>
                </a:solidFill>
                <a:latin typeface="Times New Roman"/>
                <a:cs typeface="Times New Roman"/>
              </a:rPr>
              <a:t>and balance."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&lt;&lt;</a:t>
            </a:r>
            <a:r>
              <a:rPr dirty="0" spc="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endl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839470"/>
            <a:ext cx="5622925" cy="485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&lt;&lt; </a:t>
            </a:r>
            <a:r>
              <a:rPr dirty="0" sz="1800" spc="-5">
                <a:solidFill>
                  <a:srgbClr val="0099FF"/>
                </a:solidFill>
                <a:latin typeface="Times New Roman"/>
                <a:cs typeface="Times New Roman"/>
              </a:rPr>
              <a:t>"Enter </a:t>
            </a:r>
            <a:r>
              <a:rPr dirty="0" sz="1800">
                <a:solidFill>
                  <a:srgbClr val="0099FF"/>
                </a:solidFill>
                <a:latin typeface="Times New Roman"/>
                <a:cs typeface="Times New Roman"/>
              </a:rPr>
              <a:t>\’N\’ to end </a:t>
            </a:r>
            <a:r>
              <a:rPr dirty="0" sz="1800" spc="-5">
                <a:solidFill>
                  <a:srgbClr val="0099FF"/>
                </a:solidFill>
                <a:latin typeface="Times New Roman"/>
                <a:cs typeface="Times New Roman"/>
              </a:rPr>
              <a:t>input.\n?</a:t>
            </a:r>
            <a:r>
              <a:rPr dirty="0" sz="1800" spc="6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dirty="0" sz="180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int </a:t>
            </a:r>
            <a:r>
              <a:rPr dirty="0" sz="1800">
                <a:latin typeface="Times New Roman"/>
                <a:cs typeface="Times New Roman"/>
              </a:rPr>
              <a:t>account;</a:t>
            </a:r>
            <a:endParaRPr sz="1800">
              <a:latin typeface="Times New Roman"/>
              <a:cs typeface="Times New Roman"/>
            </a:endParaRPr>
          </a:p>
          <a:p>
            <a:pPr marL="12700" marR="3365500">
              <a:lnSpc>
                <a:spcPct val="127299"/>
              </a:lnSpc>
              <a:spcBef>
                <a:spcPts val="10"/>
              </a:spcBef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char </a:t>
            </a:r>
            <a:r>
              <a:rPr dirty="0" sz="1800" spc="-5">
                <a:latin typeface="Times New Roman"/>
                <a:cs typeface="Times New Roman"/>
              </a:rPr>
              <a:t>name[ </a:t>
            </a:r>
            <a:r>
              <a:rPr dirty="0" sz="1800">
                <a:solidFill>
                  <a:srgbClr val="0099FF"/>
                </a:solidFill>
                <a:latin typeface="Times New Roman"/>
                <a:cs typeface="Times New Roman"/>
              </a:rPr>
              <a:t>30 </a:t>
            </a:r>
            <a:r>
              <a:rPr dirty="0" sz="1800" spc="-5">
                <a:latin typeface="Times New Roman"/>
                <a:cs typeface="Times New Roman"/>
              </a:rPr>
              <a:t>], </a:t>
            </a:r>
            <a:r>
              <a:rPr dirty="0" sz="1800">
                <a:latin typeface="Times New Roman"/>
                <a:cs typeface="Times New Roman"/>
              </a:rPr>
              <a:t>ch=‘y’;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double </a:t>
            </a:r>
            <a:r>
              <a:rPr dirty="0" sz="1800">
                <a:latin typeface="Times New Roman"/>
                <a:cs typeface="Times New Roman"/>
              </a:rPr>
              <a:t>balance;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7800"/>
              </a:lnSpc>
            </a:pPr>
            <a:r>
              <a:rPr dirty="0" sz="1800">
                <a:solidFill>
                  <a:srgbClr val="007F00"/>
                </a:solidFill>
                <a:latin typeface="Times New Roman"/>
                <a:cs typeface="Times New Roman"/>
              </a:rPr>
              <a:t>// read account, </a:t>
            </a:r>
            <a:r>
              <a:rPr dirty="0" sz="1800" spc="-5">
                <a:solidFill>
                  <a:srgbClr val="007F00"/>
                </a:solidFill>
                <a:latin typeface="Times New Roman"/>
                <a:cs typeface="Times New Roman"/>
              </a:rPr>
              <a:t>name </a:t>
            </a:r>
            <a:r>
              <a:rPr dirty="0" sz="1800">
                <a:solidFill>
                  <a:srgbClr val="007F00"/>
                </a:solidFill>
                <a:latin typeface="Times New Roman"/>
                <a:cs typeface="Times New Roman"/>
              </a:rPr>
              <a:t>and balance from cin, then place in file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while </a:t>
            </a:r>
            <a:r>
              <a:rPr dirty="0" sz="1800">
                <a:latin typeface="Times New Roman"/>
                <a:cs typeface="Times New Roman"/>
              </a:rPr>
              <a:t>(ch </a:t>
            </a:r>
            <a:r>
              <a:rPr dirty="0" sz="1800" spc="-5">
                <a:latin typeface="Times New Roman"/>
                <a:cs typeface="Times New Roman"/>
              </a:rPr>
              <a:t>== </a:t>
            </a:r>
            <a:r>
              <a:rPr dirty="0" sz="1800">
                <a:latin typeface="Times New Roman"/>
                <a:cs typeface="Times New Roman"/>
              </a:rPr>
              <a:t>‘y’)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Times New Roman"/>
                <a:cs typeface="Times New Roman"/>
              </a:rPr>
              <a:t>cin &gt;&gt; account &gt;&gt; </a:t>
            </a:r>
            <a:r>
              <a:rPr dirty="0" sz="1800" spc="-5">
                <a:latin typeface="Times New Roman"/>
                <a:cs typeface="Times New Roman"/>
              </a:rPr>
              <a:t>name </a:t>
            </a:r>
            <a:r>
              <a:rPr dirty="0" sz="1800">
                <a:latin typeface="Times New Roman"/>
                <a:cs typeface="Times New Roman"/>
              </a:rPr>
              <a:t>&gt;&gt;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balance;</a:t>
            </a:r>
            <a:endParaRPr sz="18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Times New Roman"/>
                <a:cs typeface="Times New Roman"/>
              </a:rPr>
              <a:t>outClientFile </a:t>
            </a:r>
            <a:r>
              <a:rPr dirty="0" sz="1800">
                <a:latin typeface="Times New Roman"/>
                <a:cs typeface="Times New Roman"/>
              </a:rPr>
              <a:t>&lt;&lt; account &lt;&lt; </a:t>
            </a:r>
            <a:r>
              <a:rPr dirty="0" sz="1800">
                <a:solidFill>
                  <a:srgbClr val="0099FF"/>
                </a:solidFill>
                <a:latin typeface="Times New Roman"/>
                <a:cs typeface="Times New Roman"/>
              </a:rPr>
              <a:t>' ' </a:t>
            </a:r>
            <a:r>
              <a:rPr dirty="0" sz="1800">
                <a:latin typeface="Times New Roman"/>
                <a:cs typeface="Times New Roman"/>
              </a:rPr>
              <a:t>&lt;&lt; </a:t>
            </a:r>
            <a:r>
              <a:rPr dirty="0" sz="1800" spc="-5">
                <a:latin typeface="Times New Roman"/>
                <a:cs typeface="Times New Roman"/>
              </a:rPr>
              <a:t>name </a:t>
            </a:r>
            <a:r>
              <a:rPr dirty="0" sz="1800">
                <a:latin typeface="Times New Roman"/>
                <a:cs typeface="Times New Roman"/>
              </a:rPr>
              <a:t>&lt;&lt; </a:t>
            </a:r>
            <a:r>
              <a:rPr dirty="0" sz="1800">
                <a:solidFill>
                  <a:srgbClr val="0099FF"/>
                </a:solidFill>
                <a:latin typeface="Times New Roman"/>
                <a:cs typeface="Times New Roman"/>
              </a:rPr>
              <a:t>' ' </a:t>
            </a:r>
            <a:r>
              <a:rPr dirty="0" sz="1800">
                <a:latin typeface="Times New Roman"/>
                <a:cs typeface="Times New Roman"/>
              </a:rPr>
              <a:t>&lt;&lt;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balance</a:t>
            </a:r>
            <a:endParaRPr sz="1800">
              <a:latin typeface="Times New Roman"/>
              <a:cs typeface="Times New Roman"/>
            </a:endParaRPr>
          </a:p>
          <a:p>
            <a:pPr marL="244475" marR="3785235" indent="810260">
              <a:lnSpc>
                <a:spcPct val="127299"/>
              </a:lnSpc>
              <a:spcBef>
                <a:spcPts val="10"/>
              </a:spcBef>
            </a:pPr>
            <a:r>
              <a:rPr dirty="0" sz="1800">
                <a:latin typeface="Times New Roman"/>
                <a:cs typeface="Times New Roman"/>
              </a:rPr>
              <a:t>&lt;&lt;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endl;  cout &lt;&lt; </a:t>
            </a:r>
            <a:r>
              <a:rPr dirty="0" sz="1800" spc="-5">
                <a:solidFill>
                  <a:srgbClr val="0099FF"/>
                </a:solidFill>
                <a:latin typeface="Times New Roman"/>
                <a:cs typeface="Times New Roman"/>
              </a:rPr>
              <a:t>"?</a:t>
            </a:r>
            <a:r>
              <a:rPr dirty="0" sz="1800" spc="1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dirty="0" sz="1800" spc="-5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67056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Times New Roman"/>
                <a:cs typeface="Times New Roman"/>
              </a:rPr>
              <a:t>cin&gt;&gt;ch;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 </a:t>
            </a:r>
            <a:r>
              <a:rPr dirty="0" sz="1800">
                <a:solidFill>
                  <a:srgbClr val="007F00"/>
                </a:solidFill>
                <a:latin typeface="Times New Roman"/>
                <a:cs typeface="Times New Roman"/>
              </a:rPr>
              <a:t>// end</a:t>
            </a:r>
            <a:r>
              <a:rPr dirty="0" sz="1800" spc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7F00"/>
                </a:solidFill>
                <a:latin typeface="Times New Roman"/>
                <a:cs typeface="Times New Roman"/>
              </a:rPr>
              <a:t>while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340" y="5669279"/>
            <a:ext cx="4095115" cy="72390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69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return </a:t>
            </a:r>
            <a:r>
              <a:rPr dirty="0" sz="1800">
                <a:solidFill>
                  <a:srgbClr val="0099FF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; </a:t>
            </a:r>
            <a:r>
              <a:rPr dirty="0" sz="1800">
                <a:solidFill>
                  <a:srgbClr val="007F00"/>
                </a:solidFill>
                <a:latin typeface="Times New Roman"/>
                <a:cs typeface="Times New Roman"/>
              </a:rPr>
              <a:t>// ofstream destructor closes</a:t>
            </a:r>
            <a:r>
              <a:rPr dirty="0" sz="1800" spc="-5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7F00"/>
                </a:solidFill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800">
                <a:latin typeface="Times New Roman"/>
                <a:cs typeface="Times New Roman"/>
              </a:rPr>
              <a:t>} </a:t>
            </a:r>
            <a:r>
              <a:rPr dirty="0" sz="1800">
                <a:solidFill>
                  <a:srgbClr val="007F00"/>
                </a:solidFill>
                <a:latin typeface="Times New Roman"/>
                <a:cs typeface="Times New Roman"/>
              </a:rPr>
              <a:t>// end</a:t>
            </a:r>
            <a:r>
              <a:rPr dirty="0" sz="1800" spc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7F00"/>
                </a:solidFill>
                <a:latin typeface="Times New Roman"/>
                <a:cs typeface="Times New Roman"/>
              </a:rPr>
              <a:t>main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7419340" cy="5410200"/>
          </a:xfrm>
          <a:custGeom>
            <a:avLst/>
            <a:gdLst/>
            <a:ahLst/>
            <a:cxnLst/>
            <a:rect l="l" t="t" r="r" b="b"/>
            <a:pathLst>
              <a:path w="7419340" h="5410200">
                <a:moveTo>
                  <a:pt x="0" y="0"/>
                </a:moveTo>
                <a:lnTo>
                  <a:pt x="7419340" y="0"/>
                </a:lnTo>
                <a:lnTo>
                  <a:pt x="7419340" y="5410200"/>
                </a:lnTo>
                <a:lnTo>
                  <a:pt x="0" y="5410200"/>
                </a:lnTo>
                <a:lnTo>
                  <a:pt x="0" y="0"/>
                </a:lnTo>
                <a:close/>
              </a:path>
            </a:pathLst>
          </a:custGeom>
          <a:solidFill>
            <a:srgbClr val="D160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4669" y="415290"/>
            <a:ext cx="6791325" cy="532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Enter the account, name, and balance.  Enter ‘N’ to end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input.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100 Jones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24.98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200 Doe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345.67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300 White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0.00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400 Stone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-42.16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500 Rich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224.62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83540"/>
            <a:ext cx="6902450" cy="999490"/>
          </a:xfrm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Reading Data from </a:t>
            </a:r>
            <a:r>
              <a:rPr dirty="0" sz="32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Sequential-Access  </a:t>
            </a:r>
            <a:r>
              <a:rPr dirty="0" sz="32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4669" y="1559186"/>
            <a:ext cx="6520180" cy="31883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217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Reading </a:t>
            </a:r>
            <a:r>
              <a:rPr dirty="0" sz="240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679450" indent="-326390">
              <a:lnSpc>
                <a:spcPct val="100000"/>
              </a:lnSpc>
              <a:spcBef>
                <a:spcPts val="4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1700" spc="-5" b="1">
                <a:latin typeface="Courier New"/>
                <a:cs typeface="Courier New"/>
              </a:rPr>
              <a:t>ifstream </a:t>
            </a:r>
            <a:r>
              <a:rPr dirty="0" sz="1700" spc="-10" b="1">
                <a:latin typeface="Courier New"/>
                <a:cs typeface="Courier New"/>
              </a:rPr>
              <a:t>inClientFile( </a:t>
            </a:r>
            <a:r>
              <a:rPr dirty="0" sz="1700" spc="-5" b="1">
                <a:latin typeface="Courier New"/>
                <a:cs typeface="Courier New"/>
              </a:rPr>
              <a:t>"filename", ios::in</a:t>
            </a:r>
            <a:r>
              <a:rPr dirty="0" sz="1700" spc="-15" b="1">
                <a:latin typeface="Courier New"/>
                <a:cs typeface="Courier New"/>
              </a:rPr>
              <a:t> </a:t>
            </a:r>
            <a:r>
              <a:rPr dirty="0" sz="1700" spc="-5" b="1"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679450" indent="-32639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  <a:tab pos="2085975" algn="l"/>
              </a:tabLst>
            </a:pPr>
            <a:r>
              <a:rPr dirty="0" sz="2100" spc="-5">
                <a:latin typeface="Times New Roman"/>
                <a:cs typeface="Times New Roman"/>
              </a:rPr>
              <a:t>Overloaded	</a:t>
            </a:r>
            <a:r>
              <a:rPr dirty="0" sz="2100" b="1">
                <a:latin typeface="Courier New"/>
                <a:cs typeface="Courier New"/>
              </a:rPr>
              <a:t>!</a:t>
            </a:r>
            <a:endParaRPr sz="2100">
              <a:latin typeface="Courier New"/>
              <a:cs typeface="Courier New"/>
            </a:endParaRPr>
          </a:p>
          <a:p>
            <a:pPr marL="1030605" marR="234950" indent="-34798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31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787" sz="3600" spc="-15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!inClientFile</a:t>
            </a:r>
            <a:r>
              <a:rPr dirty="0" sz="2400" spc="-855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opened  properly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12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Upcoming example</a:t>
            </a:r>
            <a:endParaRPr sz="2400">
              <a:latin typeface="Times New Roman"/>
              <a:cs typeface="Times New Roman"/>
            </a:endParaRPr>
          </a:p>
          <a:p>
            <a:pPr marL="679450" indent="-32639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Credit manager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program</a:t>
            </a:r>
            <a:endParaRPr sz="2100">
              <a:latin typeface="Times New Roman"/>
              <a:cs typeface="Times New Roman"/>
            </a:endParaRPr>
          </a:p>
          <a:p>
            <a:pPr marL="679450" indent="-32639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List accounts with zero balance, credit, and</a:t>
            </a:r>
            <a:r>
              <a:rPr dirty="0" sz="2100" spc="6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debit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200" y="587502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5269" y="461009"/>
            <a:ext cx="57658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0930" algn="l"/>
              </a:tabLst>
            </a:pPr>
            <a:r>
              <a:rPr dirty="0" spc="-5">
                <a:solidFill>
                  <a:srgbClr val="000000"/>
                </a:solidFill>
              </a:rPr>
              <a:t>const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int	ZERO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 spc="-10">
                <a:solidFill>
                  <a:srgbClr val="000000"/>
                </a:solidFill>
              </a:rPr>
              <a:t>0, </a:t>
            </a:r>
            <a:r>
              <a:rPr dirty="0" spc="-5">
                <a:solidFill>
                  <a:srgbClr val="000000"/>
                </a:solidFill>
              </a:rPr>
              <a:t>CREDIT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 spc="-5">
                <a:solidFill>
                  <a:srgbClr val="000000"/>
                </a:solidFill>
              </a:rPr>
              <a:t>1, DEBIT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 spc="-5">
                <a:solidFill>
                  <a:srgbClr val="000000"/>
                </a:solidFill>
              </a:rPr>
              <a:t>2, END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3;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5269" y="1009650"/>
            <a:ext cx="488950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int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main()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</a:pPr>
            <a:r>
              <a:rPr dirty="0" sz="1800">
                <a:solidFill>
                  <a:srgbClr val="00AF4F"/>
                </a:solidFill>
                <a:latin typeface="Arial"/>
                <a:cs typeface="Arial"/>
              </a:rPr>
              <a:t>// </a:t>
            </a:r>
            <a:r>
              <a:rPr dirty="0" sz="1800" spc="-5">
                <a:solidFill>
                  <a:srgbClr val="00AF4F"/>
                </a:solidFill>
                <a:latin typeface="Arial"/>
                <a:cs typeface="Arial"/>
              </a:rPr>
              <a:t>ifstream constructor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opens </a:t>
            </a:r>
            <a:r>
              <a:rPr dirty="0" sz="1800" spc="-5">
                <a:solidFill>
                  <a:srgbClr val="00AF4F"/>
                </a:solidFill>
                <a:latin typeface="Arial"/>
                <a:cs typeface="Arial"/>
              </a:rPr>
              <a:t>the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ifstream </a:t>
            </a:r>
            <a:r>
              <a:rPr dirty="0" sz="1800" spc="-5" b="1">
                <a:latin typeface="Arial"/>
                <a:cs typeface="Arial"/>
              </a:rPr>
              <a:t>inClientFile( </a:t>
            </a:r>
            <a:r>
              <a:rPr dirty="0" sz="1800" spc="-5">
                <a:latin typeface="Arial"/>
                <a:cs typeface="Arial"/>
              </a:rPr>
              <a:t>"clients.txt"</a:t>
            </a:r>
            <a:r>
              <a:rPr dirty="0" sz="1800" spc="-5" b="1">
                <a:latin typeface="Arial"/>
                <a:cs typeface="Arial"/>
              </a:rPr>
              <a:t>, </a:t>
            </a:r>
            <a:r>
              <a:rPr dirty="0" sz="1800" spc="-5">
                <a:latin typeface="Arial"/>
                <a:cs typeface="Arial"/>
              </a:rPr>
              <a:t>ios::in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03835" marR="252729">
              <a:lnSpc>
                <a:spcPct val="100000"/>
              </a:lnSpc>
            </a:pPr>
            <a:r>
              <a:rPr dirty="0" sz="1800">
                <a:solidFill>
                  <a:srgbClr val="00AF4F"/>
                </a:solidFill>
                <a:latin typeface="Arial"/>
                <a:cs typeface="Arial"/>
              </a:rPr>
              <a:t>//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exit program </a:t>
            </a:r>
            <a:r>
              <a:rPr dirty="0" sz="1800" spc="-5">
                <a:solidFill>
                  <a:srgbClr val="00AF4F"/>
                </a:solidFill>
                <a:latin typeface="Arial"/>
                <a:cs typeface="Arial"/>
              </a:rPr>
              <a:t>if ifstream could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not open file 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b="1">
                <a:latin typeface="Arial"/>
                <a:cs typeface="Arial"/>
              </a:rPr>
              <a:t>( </a:t>
            </a:r>
            <a:r>
              <a:rPr dirty="0" sz="1800" spc="-10" b="1">
                <a:latin typeface="Arial"/>
                <a:cs typeface="Arial"/>
              </a:rPr>
              <a:t>!inClientFile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6240" marR="508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cout </a:t>
            </a:r>
            <a:r>
              <a:rPr dirty="0" sz="1800" b="1">
                <a:latin typeface="Arial"/>
                <a:cs typeface="Arial"/>
              </a:rPr>
              <a:t>&lt;&lt; </a:t>
            </a:r>
            <a:r>
              <a:rPr dirty="0" sz="1800" spc="-5">
                <a:latin typeface="Arial"/>
                <a:cs typeface="Arial"/>
              </a:rPr>
              <a:t>"File could </a:t>
            </a:r>
            <a:r>
              <a:rPr dirty="0" sz="1800" spc="-10">
                <a:latin typeface="Arial"/>
                <a:cs typeface="Arial"/>
              </a:rPr>
              <a:t>not be opened" </a:t>
            </a:r>
            <a:r>
              <a:rPr dirty="0" sz="1800" b="1">
                <a:latin typeface="Arial"/>
                <a:cs typeface="Arial"/>
              </a:rPr>
              <a:t>&lt;&lt; </a:t>
            </a:r>
            <a:r>
              <a:rPr dirty="0" sz="1800" spc="-5" b="1">
                <a:latin typeface="Arial"/>
                <a:cs typeface="Arial"/>
              </a:rPr>
              <a:t>endl;  exit( </a:t>
            </a: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 </a:t>
            </a:r>
            <a:r>
              <a:rPr dirty="0" sz="1800" spc="-5">
                <a:solidFill>
                  <a:srgbClr val="00AF4F"/>
                </a:solidFill>
                <a:latin typeface="Arial"/>
                <a:cs typeface="Arial"/>
              </a:rPr>
              <a:t>//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end</a:t>
            </a:r>
            <a:r>
              <a:rPr dirty="0" sz="1800" spc="-5">
                <a:solidFill>
                  <a:srgbClr val="00AF4F"/>
                </a:solidFill>
                <a:latin typeface="Arial"/>
                <a:cs typeface="Arial"/>
              </a:rPr>
              <a:t> if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int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request;</a:t>
            </a:r>
            <a:endParaRPr sz="1800">
              <a:latin typeface="Arial"/>
              <a:cs typeface="Arial"/>
            </a:endParaRPr>
          </a:p>
          <a:p>
            <a:pPr marL="203835" marR="296354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int </a:t>
            </a:r>
            <a:r>
              <a:rPr dirty="0" sz="1800" spc="-5" b="1">
                <a:latin typeface="Arial"/>
                <a:cs typeface="Arial"/>
              </a:rPr>
              <a:t>account;  </a:t>
            </a:r>
            <a:r>
              <a:rPr dirty="0" sz="1800" spc="-5">
                <a:latin typeface="Arial"/>
                <a:cs typeface="Arial"/>
              </a:rPr>
              <a:t>char </a:t>
            </a:r>
            <a:r>
              <a:rPr dirty="0" sz="1800" spc="-10" b="1">
                <a:latin typeface="Arial"/>
                <a:cs typeface="Arial"/>
              </a:rPr>
              <a:t>name[ </a:t>
            </a:r>
            <a:r>
              <a:rPr dirty="0" sz="1800" spc="-5">
                <a:latin typeface="Arial"/>
                <a:cs typeface="Arial"/>
              </a:rPr>
              <a:t>30 </a:t>
            </a:r>
            <a:r>
              <a:rPr dirty="0" sz="1800" spc="-5" b="1">
                <a:latin typeface="Arial"/>
                <a:cs typeface="Arial"/>
              </a:rPr>
              <a:t>];  </a:t>
            </a:r>
            <a:r>
              <a:rPr dirty="0" sz="1800" spc="-10">
                <a:latin typeface="Arial"/>
                <a:cs typeface="Arial"/>
              </a:rPr>
              <a:t>double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balance;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039" y="5673090"/>
            <a:ext cx="5561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4F"/>
                </a:solidFill>
                <a:latin typeface="Arial"/>
                <a:cs typeface="Arial"/>
              </a:rPr>
              <a:t>//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get </a:t>
            </a:r>
            <a:r>
              <a:rPr dirty="0" sz="1800" spc="-5">
                <a:solidFill>
                  <a:srgbClr val="00AF4F"/>
                </a:solidFill>
                <a:latin typeface="Arial"/>
                <a:cs typeface="Arial"/>
              </a:rPr>
              <a:t>user's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request (e.g., </a:t>
            </a:r>
            <a:r>
              <a:rPr dirty="0" sz="1800" spc="-5">
                <a:solidFill>
                  <a:srgbClr val="00AF4F"/>
                </a:solidFill>
                <a:latin typeface="Arial"/>
                <a:cs typeface="Arial"/>
              </a:rPr>
              <a:t>zero, credit or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debit</a:t>
            </a:r>
            <a:r>
              <a:rPr dirty="0" sz="1800" spc="75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AF4F"/>
                </a:solidFill>
                <a:latin typeface="Arial"/>
                <a:cs typeface="Arial"/>
              </a:rPr>
              <a:t>balance)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request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getRequest();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243" y="0"/>
            <a:ext cx="46990" cy="6858000"/>
          </a:xfrm>
          <a:custGeom>
            <a:avLst/>
            <a:gdLst/>
            <a:ahLst/>
            <a:cxnLst/>
            <a:rect l="l" t="t" r="r" b="b"/>
            <a:pathLst>
              <a:path w="46990" h="6858000">
                <a:moveTo>
                  <a:pt x="0" y="6858000"/>
                </a:moveTo>
                <a:lnTo>
                  <a:pt x="46356" y="6858000"/>
                </a:lnTo>
                <a:lnTo>
                  <a:pt x="463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4552" y="0"/>
            <a:ext cx="1905" cy="6858000"/>
          </a:xfrm>
          <a:custGeom>
            <a:avLst/>
            <a:gdLst/>
            <a:ahLst/>
            <a:cxnLst/>
            <a:rect l="l" t="t" r="r" b="b"/>
            <a:pathLst>
              <a:path w="1905" h="6858000">
                <a:moveTo>
                  <a:pt x="0" y="6858000"/>
                </a:moveTo>
                <a:lnTo>
                  <a:pt x="1273" y="6858000"/>
                </a:lnTo>
                <a:lnTo>
                  <a:pt x="127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3866" y="6858000"/>
                </a:lnTo>
                <a:lnTo>
                  <a:pt x="44386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590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410" y="0"/>
                </a:moveTo>
                <a:lnTo>
                  <a:pt x="0" y="0"/>
                </a:lnTo>
                <a:lnTo>
                  <a:pt x="0" y="6858000"/>
                </a:lnTo>
                <a:lnTo>
                  <a:pt x="105410" y="6858000"/>
                </a:lnTo>
                <a:lnTo>
                  <a:pt x="105410" y="0"/>
                </a:lnTo>
                <a:close/>
              </a:path>
            </a:pathLst>
          </a:custGeom>
          <a:solidFill>
            <a:srgbClr val="FFD8CD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1130" y="6858000"/>
                </a:lnTo>
                <a:lnTo>
                  <a:pt x="15113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8CD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7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1730" y="0"/>
            <a:ext cx="77470" cy="6858000"/>
          </a:xfrm>
          <a:custGeom>
            <a:avLst/>
            <a:gdLst/>
            <a:ahLst/>
            <a:cxnLst/>
            <a:rect l="l" t="t" r="r" b="b"/>
            <a:pathLst>
              <a:path w="77469" h="6858000">
                <a:moveTo>
                  <a:pt x="0" y="6858000"/>
                </a:moveTo>
                <a:lnTo>
                  <a:pt x="77469" y="6858000"/>
                </a:lnTo>
                <a:lnTo>
                  <a:pt x="774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7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679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57146">
            <a:solidFill>
              <a:srgbClr val="FFEC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343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0"/>
                </a:moveTo>
                <a:lnTo>
                  <a:pt x="254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272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28393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6800" y="0"/>
            <a:ext cx="1270" cy="6858000"/>
          </a:xfrm>
          <a:custGeom>
            <a:avLst/>
            <a:gdLst/>
            <a:ahLst/>
            <a:cxnLst/>
            <a:rect l="l" t="t" r="r" b="b"/>
            <a:pathLst>
              <a:path w="1269" h="6858000">
                <a:moveTo>
                  <a:pt x="0" y="0"/>
                </a:moveTo>
                <a:lnTo>
                  <a:pt x="1269" y="6858000"/>
                </a:lnTo>
              </a:path>
            </a:pathLst>
          </a:custGeom>
          <a:ln w="9344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1351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0"/>
                </a:moveTo>
                <a:lnTo>
                  <a:pt x="2539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8046" y="1721"/>
                </a:lnTo>
                <a:lnTo>
                  <a:pt x="549601" y="6812"/>
                </a:lnTo>
                <a:lnTo>
                  <a:pt x="502474" y="15164"/>
                </a:lnTo>
                <a:lnTo>
                  <a:pt x="456770" y="26667"/>
                </a:lnTo>
                <a:lnTo>
                  <a:pt x="412598" y="41211"/>
                </a:lnTo>
                <a:lnTo>
                  <a:pt x="370065" y="58687"/>
                </a:lnTo>
                <a:lnTo>
                  <a:pt x="329278" y="78985"/>
                </a:lnTo>
                <a:lnTo>
                  <a:pt x="290344" y="101996"/>
                </a:lnTo>
                <a:lnTo>
                  <a:pt x="253371" y="127611"/>
                </a:lnTo>
                <a:lnTo>
                  <a:pt x="218466" y="155720"/>
                </a:lnTo>
                <a:lnTo>
                  <a:pt x="185737" y="186213"/>
                </a:lnTo>
                <a:lnTo>
                  <a:pt x="155291" y="218981"/>
                </a:lnTo>
                <a:lnTo>
                  <a:pt x="127234" y="253915"/>
                </a:lnTo>
                <a:lnTo>
                  <a:pt x="101676" y="290905"/>
                </a:lnTo>
                <a:lnTo>
                  <a:pt x="78722" y="329841"/>
                </a:lnTo>
                <a:lnTo>
                  <a:pt x="58481" y="370614"/>
                </a:lnTo>
                <a:lnTo>
                  <a:pt x="41059" y="413115"/>
                </a:lnTo>
                <a:lnTo>
                  <a:pt x="26564" y="457234"/>
                </a:lnTo>
                <a:lnTo>
                  <a:pt x="15103" y="502861"/>
                </a:lnTo>
                <a:lnTo>
                  <a:pt x="6784" y="549888"/>
                </a:lnTo>
                <a:lnTo>
                  <a:pt x="1713" y="598203"/>
                </a:lnTo>
                <a:lnTo>
                  <a:pt x="0" y="647700"/>
                </a:lnTo>
                <a:lnTo>
                  <a:pt x="1713" y="697196"/>
                </a:lnTo>
                <a:lnTo>
                  <a:pt x="6784" y="745511"/>
                </a:lnTo>
                <a:lnTo>
                  <a:pt x="15103" y="792538"/>
                </a:lnTo>
                <a:lnTo>
                  <a:pt x="26564" y="838165"/>
                </a:lnTo>
                <a:lnTo>
                  <a:pt x="41059" y="882284"/>
                </a:lnTo>
                <a:lnTo>
                  <a:pt x="58481" y="924785"/>
                </a:lnTo>
                <a:lnTo>
                  <a:pt x="78722" y="965558"/>
                </a:lnTo>
                <a:lnTo>
                  <a:pt x="101676" y="1004494"/>
                </a:lnTo>
                <a:lnTo>
                  <a:pt x="127234" y="1041484"/>
                </a:lnTo>
                <a:lnTo>
                  <a:pt x="155291" y="1076418"/>
                </a:lnTo>
                <a:lnTo>
                  <a:pt x="185737" y="1109186"/>
                </a:lnTo>
                <a:lnTo>
                  <a:pt x="218466" y="1139679"/>
                </a:lnTo>
                <a:lnTo>
                  <a:pt x="253371" y="1167788"/>
                </a:lnTo>
                <a:lnTo>
                  <a:pt x="290344" y="1193403"/>
                </a:lnTo>
                <a:lnTo>
                  <a:pt x="329278" y="1216414"/>
                </a:lnTo>
                <a:lnTo>
                  <a:pt x="370065" y="1236712"/>
                </a:lnTo>
                <a:lnTo>
                  <a:pt x="412598" y="1254188"/>
                </a:lnTo>
                <a:lnTo>
                  <a:pt x="456770" y="1268732"/>
                </a:lnTo>
                <a:lnTo>
                  <a:pt x="502474" y="1280235"/>
                </a:lnTo>
                <a:lnTo>
                  <a:pt x="549601" y="1288587"/>
                </a:lnTo>
                <a:lnTo>
                  <a:pt x="598046" y="1293678"/>
                </a:lnTo>
                <a:lnTo>
                  <a:pt x="647700" y="1295400"/>
                </a:lnTo>
                <a:lnTo>
                  <a:pt x="697196" y="1293678"/>
                </a:lnTo>
                <a:lnTo>
                  <a:pt x="745511" y="1288587"/>
                </a:lnTo>
                <a:lnTo>
                  <a:pt x="792538" y="1280235"/>
                </a:lnTo>
                <a:lnTo>
                  <a:pt x="838165" y="1268732"/>
                </a:lnTo>
                <a:lnTo>
                  <a:pt x="882284" y="1254188"/>
                </a:lnTo>
                <a:lnTo>
                  <a:pt x="924785" y="1236712"/>
                </a:lnTo>
                <a:lnTo>
                  <a:pt x="965558" y="1216414"/>
                </a:lnTo>
                <a:lnTo>
                  <a:pt x="1004494" y="1193403"/>
                </a:lnTo>
                <a:lnTo>
                  <a:pt x="1041484" y="1167788"/>
                </a:lnTo>
                <a:lnTo>
                  <a:pt x="1076418" y="1139679"/>
                </a:lnTo>
                <a:lnTo>
                  <a:pt x="1109186" y="1109186"/>
                </a:lnTo>
                <a:lnTo>
                  <a:pt x="1139679" y="1076418"/>
                </a:lnTo>
                <a:lnTo>
                  <a:pt x="1167788" y="1041484"/>
                </a:lnTo>
                <a:lnTo>
                  <a:pt x="1193403" y="1004494"/>
                </a:lnTo>
                <a:lnTo>
                  <a:pt x="1216414" y="965558"/>
                </a:lnTo>
                <a:lnTo>
                  <a:pt x="1236712" y="924785"/>
                </a:lnTo>
                <a:lnTo>
                  <a:pt x="1254188" y="882284"/>
                </a:lnTo>
                <a:lnTo>
                  <a:pt x="1268732" y="838165"/>
                </a:lnTo>
                <a:lnTo>
                  <a:pt x="1280235" y="792538"/>
                </a:lnTo>
                <a:lnTo>
                  <a:pt x="1288587" y="745511"/>
                </a:lnTo>
                <a:lnTo>
                  <a:pt x="1293678" y="697196"/>
                </a:lnTo>
                <a:lnTo>
                  <a:pt x="1295400" y="647700"/>
                </a:lnTo>
                <a:lnTo>
                  <a:pt x="1293678" y="598203"/>
                </a:lnTo>
                <a:lnTo>
                  <a:pt x="1288587" y="549888"/>
                </a:lnTo>
                <a:lnTo>
                  <a:pt x="1280235" y="502861"/>
                </a:lnTo>
                <a:lnTo>
                  <a:pt x="1268732" y="457234"/>
                </a:lnTo>
                <a:lnTo>
                  <a:pt x="1254188" y="413115"/>
                </a:lnTo>
                <a:lnTo>
                  <a:pt x="1236712" y="370614"/>
                </a:lnTo>
                <a:lnTo>
                  <a:pt x="1216414" y="329841"/>
                </a:lnTo>
                <a:lnTo>
                  <a:pt x="1193403" y="290905"/>
                </a:lnTo>
                <a:lnTo>
                  <a:pt x="1167788" y="253915"/>
                </a:lnTo>
                <a:lnTo>
                  <a:pt x="1139679" y="218981"/>
                </a:lnTo>
                <a:lnTo>
                  <a:pt x="1109186" y="186213"/>
                </a:lnTo>
                <a:lnTo>
                  <a:pt x="1076418" y="155720"/>
                </a:lnTo>
                <a:lnTo>
                  <a:pt x="1041484" y="127611"/>
                </a:lnTo>
                <a:lnTo>
                  <a:pt x="1004494" y="101996"/>
                </a:lnTo>
                <a:lnTo>
                  <a:pt x="965558" y="78985"/>
                </a:lnTo>
                <a:lnTo>
                  <a:pt x="924785" y="58687"/>
                </a:lnTo>
                <a:lnTo>
                  <a:pt x="882284" y="41211"/>
                </a:lnTo>
                <a:lnTo>
                  <a:pt x="838165" y="26667"/>
                </a:lnTo>
                <a:lnTo>
                  <a:pt x="792538" y="15164"/>
                </a:lnTo>
                <a:lnTo>
                  <a:pt x="745511" y="6812"/>
                </a:lnTo>
                <a:lnTo>
                  <a:pt x="697196" y="1721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09369" y="4866640"/>
            <a:ext cx="641350" cy="642620"/>
          </a:xfrm>
          <a:custGeom>
            <a:avLst/>
            <a:gdLst/>
            <a:ahLst/>
            <a:cxnLst/>
            <a:rect l="l" t="t" r="r" b="b"/>
            <a:pathLst>
              <a:path w="641350" h="642620">
                <a:moveTo>
                  <a:pt x="321310" y="0"/>
                </a:moveTo>
                <a:lnTo>
                  <a:pt x="272892" y="3390"/>
                </a:lnTo>
                <a:lnTo>
                  <a:pt x="226994" y="13266"/>
                </a:lnTo>
                <a:lnTo>
                  <a:pt x="184055" y="29189"/>
                </a:lnTo>
                <a:lnTo>
                  <a:pt x="144517" y="50716"/>
                </a:lnTo>
                <a:lnTo>
                  <a:pt x="108821" y="77407"/>
                </a:lnTo>
                <a:lnTo>
                  <a:pt x="77407" y="108821"/>
                </a:lnTo>
                <a:lnTo>
                  <a:pt x="50716" y="144517"/>
                </a:lnTo>
                <a:lnTo>
                  <a:pt x="29189" y="184055"/>
                </a:lnTo>
                <a:lnTo>
                  <a:pt x="13266" y="226994"/>
                </a:lnTo>
                <a:lnTo>
                  <a:pt x="3390" y="272892"/>
                </a:lnTo>
                <a:lnTo>
                  <a:pt x="0" y="321310"/>
                </a:lnTo>
                <a:lnTo>
                  <a:pt x="3390" y="369727"/>
                </a:lnTo>
                <a:lnTo>
                  <a:pt x="13266" y="415625"/>
                </a:lnTo>
                <a:lnTo>
                  <a:pt x="29189" y="458564"/>
                </a:lnTo>
                <a:lnTo>
                  <a:pt x="50716" y="498102"/>
                </a:lnTo>
                <a:lnTo>
                  <a:pt x="77407" y="533798"/>
                </a:lnTo>
                <a:lnTo>
                  <a:pt x="108821" y="565212"/>
                </a:lnTo>
                <a:lnTo>
                  <a:pt x="144517" y="591903"/>
                </a:lnTo>
                <a:lnTo>
                  <a:pt x="184055" y="613430"/>
                </a:lnTo>
                <a:lnTo>
                  <a:pt x="226994" y="629353"/>
                </a:lnTo>
                <a:lnTo>
                  <a:pt x="272892" y="639229"/>
                </a:lnTo>
                <a:lnTo>
                  <a:pt x="321310" y="642620"/>
                </a:lnTo>
                <a:lnTo>
                  <a:pt x="369697" y="639229"/>
                </a:lnTo>
                <a:lnTo>
                  <a:pt x="415515" y="629353"/>
                </a:lnTo>
                <a:lnTo>
                  <a:pt x="458332" y="613430"/>
                </a:lnTo>
                <a:lnTo>
                  <a:pt x="497720" y="591903"/>
                </a:lnTo>
                <a:lnTo>
                  <a:pt x="533250" y="565212"/>
                </a:lnTo>
                <a:lnTo>
                  <a:pt x="564491" y="533798"/>
                </a:lnTo>
                <a:lnTo>
                  <a:pt x="591015" y="498102"/>
                </a:lnTo>
                <a:lnTo>
                  <a:pt x="612392" y="458564"/>
                </a:lnTo>
                <a:lnTo>
                  <a:pt x="628193" y="415625"/>
                </a:lnTo>
                <a:lnTo>
                  <a:pt x="637989" y="369727"/>
                </a:lnTo>
                <a:lnTo>
                  <a:pt x="641350" y="321310"/>
                </a:lnTo>
                <a:lnTo>
                  <a:pt x="637989" y="272892"/>
                </a:lnTo>
                <a:lnTo>
                  <a:pt x="628193" y="226994"/>
                </a:lnTo>
                <a:lnTo>
                  <a:pt x="612392" y="184055"/>
                </a:lnTo>
                <a:lnTo>
                  <a:pt x="591015" y="144517"/>
                </a:lnTo>
                <a:lnTo>
                  <a:pt x="564491" y="108821"/>
                </a:lnTo>
                <a:lnTo>
                  <a:pt x="533250" y="77407"/>
                </a:lnTo>
                <a:lnTo>
                  <a:pt x="497720" y="50716"/>
                </a:lnTo>
                <a:lnTo>
                  <a:pt x="458332" y="29189"/>
                </a:lnTo>
                <a:lnTo>
                  <a:pt x="415515" y="13266"/>
                </a:lnTo>
                <a:lnTo>
                  <a:pt x="369697" y="3390"/>
                </a:lnTo>
                <a:lnTo>
                  <a:pt x="32131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0930" y="5500370"/>
            <a:ext cx="137159" cy="135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3700" y="5787390"/>
            <a:ext cx="274320" cy="275590"/>
          </a:xfrm>
          <a:custGeom>
            <a:avLst/>
            <a:gdLst/>
            <a:ahLst/>
            <a:cxnLst/>
            <a:rect l="l" t="t" r="r" b="b"/>
            <a:pathLst>
              <a:path w="274319" h="275589">
                <a:moveTo>
                  <a:pt x="137160" y="0"/>
                </a:moveTo>
                <a:lnTo>
                  <a:pt x="92659" y="6827"/>
                </a:lnTo>
                <a:lnTo>
                  <a:pt x="54863" y="25968"/>
                </a:lnTo>
                <a:lnTo>
                  <a:pt x="25603" y="55412"/>
                </a:lnTo>
                <a:lnTo>
                  <a:pt x="6705" y="93146"/>
                </a:lnTo>
                <a:lnTo>
                  <a:pt x="0" y="137160"/>
                </a:lnTo>
                <a:lnTo>
                  <a:pt x="6705" y="181305"/>
                </a:lnTo>
                <a:lnTo>
                  <a:pt x="25603" y="219354"/>
                </a:lnTo>
                <a:lnTo>
                  <a:pt x="54863" y="249174"/>
                </a:lnTo>
                <a:lnTo>
                  <a:pt x="92659" y="268630"/>
                </a:lnTo>
                <a:lnTo>
                  <a:pt x="137160" y="275590"/>
                </a:lnTo>
                <a:lnTo>
                  <a:pt x="181173" y="268630"/>
                </a:lnTo>
                <a:lnTo>
                  <a:pt x="218907" y="249174"/>
                </a:lnTo>
                <a:lnTo>
                  <a:pt x="248351" y="219354"/>
                </a:lnTo>
                <a:lnTo>
                  <a:pt x="267492" y="181305"/>
                </a:lnTo>
                <a:lnTo>
                  <a:pt x="274319" y="137160"/>
                </a:lnTo>
                <a:lnTo>
                  <a:pt x="267492" y="93146"/>
                </a:lnTo>
                <a:lnTo>
                  <a:pt x="248351" y="55412"/>
                </a:lnTo>
                <a:lnTo>
                  <a:pt x="218907" y="25968"/>
                </a:lnTo>
                <a:lnTo>
                  <a:pt x="181173" y="6827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05000" y="4495800"/>
            <a:ext cx="365760" cy="364490"/>
          </a:xfrm>
          <a:custGeom>
            <a:avLst/>
            <a:gdLst/>
            <a:ahLst/>
            <a:cxnLst/>
            <a:rect l="l" t="t" r="r" b="b"/>
            <a:pathLst>
              <a:path w="365760" h="364489">
                <a:moveTo>
                  <a:pt x="182880" y="0"/>
                </a:moveTo>
                <a:lnTo>
                  <a:pt x="133173" y="6308"/>
                </a:lnTo>
                <a:lnTo>
                  <a:pt x="89182" y="24224"/>
                </a:lnTo>
                <a:lnTo>
                  <a:pt x="52387" y="52228"/>
                </a:lnTo>
                <a:lnTo>
                  <a:pt x="24271" y="88805"/>
                </a:lnTo>
                <a:lnTo>
                  <a:pt x="6314" y="132438"/>
                </a:lnTo>
                <a:lnTo>
                  <a:pt x="0" y="181610"/>
                </a:lnTo>
                <a:lnTo>
                  <a:pt x="6314" y="231316"/>
                </a:lnTo>
                <a:lnTo>
                  <a:pt x="24271" y="275307"/>
                </a:lnTo>
                <a:lnTo>
                  <a:pt x="52387" y="312102"/>
                </a:lnTo>
                <a:lnTo>
                  <a:pt x="89182" y="340218"/>
                </a:lnTo>
                <a:lnTo>
                  <a:pt x="133173" y="358175"/>
                </a:lnTo>
                <a:lnTo>
                  <a:pt x="182880" y="364489"/>
                </a:lnTo>
                <a:lnTo>
                  <a:pt x="232145" y="358175"/>
                </a:lnTo>
                <a:lnTo>
                  <a:pt x="276013" y="340218"/>
                </a:lnTo>
                <a:lnTo>
                  <a:pt x="312896" y="312102"/>
                </a:lnTo>
                <a:lnTo>
                  <a:pt x="341206" y="275307"/>
                </a:lnTo>
                <a:lnTo>
                  <a:pt x="359357" y="231316"/>
                </a:lnTo>
                <a:lnTo>
                  <a:pt x="365760" y="181610"/>
                </a:lnTo>
                <a:lnTo>
                  <a:pt x="359357" y="132438"/>
                </a:lnTo>
                <a:lnTo>
                  <a:pt x="341206" y="88805"/>
                </a:lnTo>
                <a:lnTo>
                  <a:pt x="312896" y="52228"/>
                </a:lnTo>
                <a:lnTo>
                  <a:pt x="276013" y="24224"/>
                </a:lnTo>
                <a:lnTo>
                  <a:pt x="232145" y="6308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72260" y="506857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906270" y="2672079"/>
            <a:ext cx="497268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565E6C"/>
                </a:solidFill>
                <a:latin typeface="Times New Roman"/>
                <a:cs typeface="Times New Roman"/>
              </a:rPr>
              <a:t>F</a:t>
            </a:r>
            <a:r>
              <a:rPr dirty="0" sz="4600" spc="-10">
                <a:solidFill>
                  <a:srgbClr val="565E6C"/>
                </a:solidFill>
                <a:latin typeface="Times New Roman"/>
                <a:cs typeface="Times New Roman"/>
              </a:rPr>
              <a:t>ILE</a:t>
            </a:r>
            <a:r>
              <a:rPr dirty="0" sz="4600" spc="330">
                <a:solidFill>
                  <a:srgbClr val="565E6C"/>
                </a:solidFill>
                <a:latin typeface="Times New Roman"/>
                <a:cs typeface="Times New Roman"/>
              </a:rPr>
              <a:t> </a:t>
            </a:r>
            <a:r>
              <a:rPr dirty="0" sz="5600" spc="-5">
                <a:solidFill>
                  <a:srgbClr val="565E6C"/>
                </a:solidFill>
                <a:latin typeface="Times New Roman"/>
                <a:cs typeface="Times New Roman"/>
              </a:rPr>
              <a:t>H</a:t>
            </a:r>
            <a:r>
              <a:rPr dirty="0" sz="4600" spc="-5">
                <a:solidFill>
                  <a:srgbClr val="565E6C"/>
                </a:solidFill>
                <a:latin typeface="Times New Roman"/>
                <a:cs typeface="Times New Roman"/>
              </a:rPr>
              <a:t>ANDLING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200" y="587502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0130" y="262890"/>
            <a:ext cx="2551430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dirty="0">
                <a:solidFill>
                  <a:srgbClr val="007F00"/>
                </a:solidFill>
                <a:latin typeface="Times New Roman"/>
                <a:cs typeface="Times New Roman"/>
              </a:rPr>
              <a:t>// </a:t>
            </a:r>
            <a:r>
              <a:rPr dirty="0" spc="-5">
                <a:solidFill>
                  <a:srgbClr val="007F00"/>
                </a:solidFill>
                <a:latin typeface="Times New Roman"/>
                <a:cs typeface="Times New Roman"/>
              </a:rPr>
              <a:t>process </a:t>
            </a:r>
            <a:r>
              <a:rPr dirty="0">
                <a:solidFill>
                  <a:srgbClr val="007F00"/>
                </a:solidFill>
                <a:latin typeface="Times New Roman"/>
                <a:cs typeface="Times New Roman"/>
              </a:rPr>
              <a:t>user's </a:t>
            </a:r>
            <a:r>
              <a:rPr dirty="0" spc="-5">
                <a:solidFill>
                  <a:srgbClr val="007F00"/>
                </a:solidFill>
                <a:latin typeface="Times New Roman"/>
                <a:cs typeface="Times New Roman"/>
              </a:rPr>
              <a:t>request 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while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(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request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!= </a:t>
            </a:r>
            <a:r>
              <a:rPr dirty="0">
                <a:solidFill>
                  <a:srgbClr val="0099FF"/>
                </a:solidFill>
                <a:latin typeface="Times New Roman"/>
                <a:cs typeface="Times New Roman"/>
              </a:rPr>
              <a:t>END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4119" y="1389379"/>
            <a:ext cx="4872990" cy="450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switch </a:t>
            </a:r>
            <a:r>
              <a:rPr dirty="0" sz="1800" b="1">
                <a:latin typeface="Times New Roman"/>
                <a:cs typeface="Times New Roman"/>
              </a:rPr>
              <a:t>( </a:t>
            </a:r>
            <a:r>
              <a:rPr dirty="0" sz="1800" spc="-5" b="1">
                <a:latin typeface="Times New Roman"/>
                <a:cs typeface="Times New Roman"/>
              </a:rPr>
              <a:t>request </a:t>
            </a:r>
            <a:r>
              <a:rPr dirty="0" sz="1800" b="1">
                <a:latin typeface="Times New Roman"/>
                <a:cs typeface="Times New Roman"/>
              </a:rPr>
              <a:t>)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dirty="0" sz="1800" spc="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99FF"/>
                </a:solidFill>
                <a:latin typeface="Times New Roman"/>
                <a:cs typeface="Times New Roman"/>
              </a:rPr>
              <a:t>ZERO</a:t>
            </a:r>
            <a:r>
              <a:rPr dirty="0" sz="1800" spc="-10" b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60680" marR="160655">
              <a:lnSpc>
                <a:spcPct val="127800"/>
              </a:lnSpc>
            </a:pPr>
            <a:r>
              <a:rPr dirty="0" sz="1800" b="1">
                <a:latin typeface="Times New Roman"/>
                <a:cs typeface="Times New Roman"/>
              </a:rPr>
              <a:t>cout </a:t>
            </a:r>
            <a:r>
              <a:rPr dirty="0" sz="1800" spc="-5" b="1">
                <a:latin typeface="Times New Roman"/>
                <a:cs typeface="Times New Roman"/>
              </a:rPr>
              <a:t>&lt;&lt; </a:t>
            </a:r>
            <a:r>
              <a:rPr dirty="0" sz="1800" spc="-5" b="1">
                <a:solidFill>
                  <a:srgbClr val="0099FF"/>
                </a:solidFill>
                <a:latin typeface="Times New Roman"/>
                <a:cs typeface="Times New Roman"/>
              </a:rPr>
              <a:t>"\nAccounts </a:t>
            </a:r>
            <a:r>
              <a:rPr dirty="0" sz="1800" b="1">
                <a:solidFill>
                  <a:srgbClr val="0099FF"/>
                </a:solidFill>
                <a:latin typeface="Times New Roman"/>
                <a:cs typeface="Times New Roman"/>
              </a:rPr>
              <a:t>with </a:t>
            </a:r>
            <a:r>
              <a:rPr dirty="0" sz="1800" spc="-5" b="1">
                <a:solidFill>
                  <a:srgbClr val="0099FF"/>
                </a:solidFill>
                <a:latin typeface="Times New Roman"/>
                <a:cs typeface="Times New Roman"/>
              </a:rPr>
              <a:t>zero balances:\n"</a:t>
            </a:r>
            <a:r>
              <a:rPr dirty="0" sz="1800" spc="-5" b="1">
                <a:latin typeface="Times New Roman"/>
                <a:cs typeface="Times New Roman"/>
              </a:rPr>
              <a:t>;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break</a:t>
            </a:r>
            <a:r>
              <a:rPr dirty="0" sz="1800" spc="-5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dirty="0" sz="1800" spc="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99FF"/>
                </a:solidFill>
                <a:latin typeface="Times New Roman"/>
                <a:cs typeface="Times New Roman"/>
              </a:rPr>
              <a:t>CREDIT</a:t>
            </a:r>
            <a:r>
              <a:rPr dirty="0" sz="1800" spc="-5" b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60680" marR="5080">
              <a:lnSpc>
                <a:spcPct val="127800"/>
              </a:lnSpc>
            </a:pPr>
            <a:r>
              <a:rPr dirty="0" sz="1800" b="1">
                <a:latin typeface="Times New Roman"/>
                <a:cs typeface="Times New Roman"/>
              </a:rPr>
              <a:t>cout </a:t>
            </a:r>
            <a:r>
              <a:rPr dirty="0" sz="1800" spc="-5" b="1">
                <a:latin typeface="Times New Roman"/>
                <a:cs typeface="Times New Roman"/>
              </a:rPr>
              <a:t>&lt;&lt; </a:t>
            </a:r>
            <a:r>
              <a:rPr dirty="0" sz="1800" spc="-5" b="1">
                <a:solidFill>
                  <a:srgbClr val="0099FF"/>
                </a:solidFill>
                <a:latin typeface="Times New Roman"/>
                <a:cs typeface="Times New Roman"/>
              </a:rPr>
              <a:t>"\nAccounts </a:t>
            </a:r>
            <a:r>
              <a:rPr dirty="0" sz="1800" b="1">
                <a:solidFill>
                  <a:srgbClr val="0099FF"/>
                </a:solidFill>
                <a:latin typeface="Times New Roman"/>
                <a:cs typeface="Times New Roman"/>
              </a:rPr>
              <a:t>with credit </a:t>
            </a:r>
            <a:r>
              <a:rPr dirty="0" sz="1800" spc="-5" b="1">
                <a:solidFill>
                  <a:srgbClr val="0099FF"/>
                </a:solidFill>
                <a:latin typeface="Times New Roman"/>
                <a:cs typeface="Times New Roman"/>
              </a:rPr>
              <a:t>balances:\n"</a:t>
            </a:r>
            <a:r>
              <a:rPr dirty="0" sz="1800" spc="-5" b="1">
                <a:latin typeface="Times New Roman"/>
                <a:cs typeface="Times New Roman"/>
              </a:rPr>
              <a:t>;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break</a:t>
            </a:r>
            <a:r>
              <a:rPr dirty="0" sz="1800" spc="-5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dirty="0" sz="1800" spc="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99FF"/>
                </a:solidFill>
                <a:latin typeface="Times New Roman"/>
                <a:cs typeface="Times New Roman"/>
              </a:rPr>
              <a:t>DEBIT</a:t>
            </a:r>
            <a:r>
              <a:rPr dirty="0" sz="1800" spc="-5" b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60680" marR="82550">
              <a:lnSpc>
                <a:spcPct val="127800"/>
              </a:lnSpc>
            </a:pPr>
            <a:r>
              <a:rPr dirty="0" sz="1800" b="1">
                <a:latin typeface="Times New Roman"/>
                <a:cs typeface="Times New Roman"/>
              </a:rPr>
              <a:t>cout </a:t>
            </a:r>
            <a:r>
              <a:rPr dirty="0" sz="1800" spc="-5" b="1">
                <a:latin typeface="Times New Roman"/>
                <a:cs typeface="Times New Roman"/>
              </a:rPr>
              <a:t>&lt;&lt; </a:t>
            </a:r>
            <a:r>
              <a:rPr dirty="0" sz="1800" spc="-5" b="1">
                <a:solidFill>
                  <a:srgbClr val="0099FF"/>
                </a:solidFill>
                <a:latin typeface="Times New Roman"/>
                <a:cs typeface="Times New Roman"/>
              </a:rPr>
              <a:t>"\nAccounts </a:t>
            </a:r>
            <a:r>
              <a:rPr dirty="0" sz="1800" b="1">
                <a:solidFill>
                  <a:srgbClr val="0099FF"/>
                </a:solidFill>
                <a:latin typeface="Times New Roman"/>
                <a:cs typeface="Times New Roman"/>
              </a:rPr>
              <a:t>with debit </a:t>
            </a:r>
            <a:r>
              <a:rPr dirty="0" sz="1800" spc="-5" b="1">
                <a:solidFill>
                  <a:srgbClr val="0099FF"/>
                </a:solidFill>
                <a:latin typeface="Times New Roman"/>
                <a:cs typeface="Times New Roman"/>
              </a:rPr>
              <a:t>balances:\n"</a:t>
            </a:r>
            <a:r>
              <a:rPr dirty="0" sz="1800" spc="-5" b="1">
                <a:latin typeface="Times New Roman"/>
                <a:cs typeface="Times New Roman"/>
              </a:rPr>
              <a:t>;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break</a:t>
            </a:r>
            <a:r>
              <a:rPr dirty="0" sz="1800" spc="-5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4119" y="6294120"/>
            <a:ext cx="1398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}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end</a:t>
            </a:r>
            <a:r>
              <a:rPr dirty="0" sz="1800" spc="-60" b="1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switch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200" y="587502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719" y="795019"/>
            <a:ext cx="4424045" cy="6172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dirty="0">
                <a:solidFill>
                  <a:srgbClr val="007F00"/>
                </a:solidFill>
                <a:latin typeface="Times New Roman"/>
                <a:cs typeface="Times New Roman"/>
              </a:rPr>
              <a:t>// read </a:t>
            </a:r>
            <a:r>
              <a:rPr dirty="0" spc="-5">
                <a:solidFill>
                  <a:srgbClr val="007F00"/>
                </a:solidFill>
                <a:latin typeface="Times New Roman"/>
                <a:cs typeface="Times New Roman"/>
              </a:rPr>
              <a:t>account, </a:t>
            </a:r>
            <a:r>
              <a:rPr dirty="0" spc="-10">
                <a:solidFill>
                  <a:srgbClr val="007F00"/>
                </a:solidFill>
                <a:latin typeface="Times New Roman"/>
                <a:cs typeface="Times New Roman"/>
              </a:rPr>
              <a:t>name </a:t>
            </a:r>
            <a:r>
              <a:rPr dirty="0">
                <a:solidFill>
                  <a:srgbClr val="007F00"/>
                </a:solidFill>
                <a:latin typeface="Times New Roman"/>
                <a:cs typeface="Times New Roman"/>
              </a:rPr>
              <a:t>and balance from file 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inClientFile &gt;&gt; account &gt;&gt; </a:t>
            </a:r>
            <a:r>
              <a:rPr dirty="0" spc="-10">
                <a:solidFill>
                  <a:srgbClr val="000000"/>
                </a:solidFill>
                <a:latin typeface="Times New Roman"/>
                <a:cs typeface="Times New Roman"/>
              </a:rPr>
              <a:t>name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&gt;&gt;</a:t>
            </a:r>
            <a:r>
              <a:rPr dirty="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balance;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1719" y="1680210"/>
            <a:ext cx="5939790" cy="179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80030">
              <a:lnSpc>
                <a:spcPct val="107900"/>
              </a:lnSpc>
              <a:spcBef>
                <a:spcPts val="100"/>
              </a:spcBef>
            </a:pP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display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file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contents (until eof)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while </a:t>
            </a:r>
            <a:r>
              <a:rPr dirty="0" sz="1800" b="1">
                <a:latin typeface="Times New Roman"/>
                <a:cs typeface="Times New Roman"/>
              </a:rPr>
              <a:t>( </a:t>
            </a:r>
            <a:r>
              <a:rPr dirty="0" sz="1800" spc="-5" b="1">
                <a:latin typeface="Times New Roman"/>
                <a:cs typeface="Times New Roman"/>
              </a:rPr>
              <a:t>!inClientFile.eof() </a:t>
            </a:r>
            <a:r>
              <a:rPr dirty="0" sz="1800" b="1">
                <a:latin typeface="Times New Roman"/>
                <a:cs typeface="Times New Roman"/>
              </a:rPr>
              <a:t>)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</a:pP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display</a:t>
            </a:r>
            <a:r>
              <a:rPr dirty="0" sz="1800" spc="0" b="1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record</a:t>
            </a:r>
            <a:endParaRPr sz="18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  <a:spcBef>
                <a:spcPts val="160"/>
              </a:spcBef>
            </a:pP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if </a:t>
            </a:r>
            <a:r>
              <a:rPr dirty="0" sz="1800" b="1">
                <a:latin typeface="Times New Roman"/>
                <a:cs typeface="Times New Roman"/>
              </a:rPr>
              <a:t>( </a:t>
            </a:r>
            <a:r>
              <a:rPr dirty="0" sz="1800" spc="-5" b="1">
                <a:latin typeface="Times New Roman"/>
                <a:cs typeface="Times New Roman"/>
              </a:rPr>
              <a:t>shouldDisplay( </a:t>
            </a:r>
            <a:r>
              <a:rPr dirty="0" sz="1800" b="1">
                <a:latin typeface="Times New Roman"/>
                <a:cs typeface="Times New Roman"/>
              </a:rPr>
              <a:t>request, </a:t>
            </a:r>
            <a:r>
              <a:rPr dirty="0" sz="1800" spc="-5" b="1">
                <a:latin typeface="Times New Roman"/>
                <a:cs typeface="Times New Roman"/>
              </a:rPr>
              <a:t>balance </a:t>
            </a:r>
            <a:r>
              <a:rPr dirty="0" sz="1800" b="1">
                <a:latin typeface="Times New Roman"/>
                <a:cs typeface="Times New Roman"/>
              </a:rPr>
              <a:t>)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170"/>
              </a:spcBef>
            </a:pPr>
            <a:r>
              <a:rPr dirty="0" sz="1800" b="1">
                <a:latin typeface="Times New Roman"/>
                <a:cs typeface="Times New Roman"/>
              </a:rPr>
              <a:t>cout </a:t>
            </a:r>
            <a:r>
              <a:rPr dirty="0" sz="1800" spc="-5" b="1">
                <a:latin typeface="Times New Roman"/>
                <a:cs typeface="Times New Roman"/>
              </a:rPr>
              <a:t>&lt;&lt; account &lt;&lt; </a:t>
            </a:r>
            <a:r>
              <a:rPr dirty="0" sz="1800" b="1">
                <a:latin typeface="Times New Roman"/>
                <a:cs typeface="Times New Roman"/>
              </a:rPr>
              <a:t>‘ </a:t>
            </a:r>
            <a:r>
              <a:rPr dirty="0" sz="1800" spc="-10" b="1">
                <a:latin typeface="Times New Roman"/>
                <a:cs typeface="Times New Roman"/>
              </a:rPr>
              <a:t>’&lt;&lt;name </a:t>
            </a:r>
            <a:r>
              <a:rPr dirty="0" sz="1800" spc="-5" b="1">
                <a:latin typeface="Times New Roman"/>
                <a:cs typeface="Times New Roman"/>
              </a:rPr>
              <a:t>&lt;&lt; </a:t>
            </a:r>
            <a:r>
              <a:rPr dirty="0" sz="1800" b="1">
                <a:latin typeface="Times New Roman"/>
                <a:cs typeface="Times New Roman"/>
              </a:rPr>
              <a:t>‘ </a:t>
            </a:r>
            <a:r>
              <a:rPr dirty="0" sz="1800" spc="-5" b="1">
                <a:latin typeface="Times New Roman"/>
                <a:cs typeface="Times New Roman"/>
              </a:rPr>
              <a:t>’&lt;&lt; </a:t>
            </a:r>
            <a:r>
              <a:rPr dirty="0" sz="1800" b="1">
                <a:latin typeface="Times New Roman"/>
                <a:cs typeface="Times New Roman"/>
              </a:rPr>
              <a:t>balance </a:t>
            </a:r>
            <a:r>
              <a:rPr dirty="0" sz="1800" spc="-5" b="1">
                <a:latin typeface="Times New Roman"/>
                <a:cs typeface="Times New Roman"/>
              </a:rPr>
              <a:t>&lt;&lt;</a:t>
            </a:r>
            <a:r>
              <a:rPr dirty="0" sz="1800" spc="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endl;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730" y="3749040"/>
            <a:ext cx="5915025" cy="238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775" marR="1148715">
              <a:lnSpc>
                <a:spcPct val="107400"/>
              </a:lnSpc>
              <a:spcBef>
                <a:spcPts val="100"/>
              </a:spcBef>
            </a:pP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read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account, </a:t>
            </a:r>
            <a:r>
              <a:rPr dirty="0" sz="1800" spc="-10" b="1">
                <a:solidFill>
                  <a:srgbClr val="007F00"/>
                </a:solidFill>
                <a:latin typeface="Times New Roman"/>
                <a:cs typeface="Times New Roman"/>
              </a:rPr>
              <a:t>name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and balance from file  </a:t>
            </a:r>
            <a:r>
              <a:rPr dirty="0" sz="1800" spc="-5" b="1">
                <a:latin typeface="Times New Roman"/>
                <a:cs typeface="Times New Roman"/>
              </a:rPr>
              <a:t>inClientFile &gt;&gt; account &gt;&gt; </a:t>
            </a:r>
            <a:r>
              <a:rPr dirty="0" sz="1800" spc="-15" b="1">
                <a:latin typeface="Times New Roman"/>
                <a:cs typeface="Times New Roman"/>
              </a:rPr>
              <a:t>name </a:t>
            </a:r>
            <a:r>
              <a:rPr dirty="0" sz="1800" spc="-5" b="1">
                <a:latin typeface="Times New Roman"/>
                <a:cs typeface="Times New Roman"/>
              </a:rPr>
              <a:t>&gt;&gt;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balance;</a:t>
            </a:r>
            <a:endParaRPr sz="18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160"/>
              </a:spcBef>
            </a:pPr>
            <a:r>
              <a:rPr dirty="0" sz="1800" b="1">
                <a:latin typeface="Times New Roman"/>
                <a:cs typeface="Times New Roman"/>
              </a:rPr>
              <a:t>}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end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inner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while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86055" marR="866140">
              <a:lnSpc>
                <a:spcPct val="107900"/>
              </a:lnSpc>
              <a:spcBef>
                <a:spcPts val="5"/>
              </a:spcBef>
              <a:tabLst>
                <a:tab pos="234632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inClientFile.clear();	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reset eof for next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input  </a:t>
            </a:r>
            <a:r>
              <a:rPr dirty="0" sz="1800" spc="-5" b="1">
                <a:latin typeface="Times New Roman"/>
                <a:cs typeface="Times New Roman"/>
              </a:rPr>
              <a:t>inClientFile.seekg( </a:t>
            </a:r>
            <a:r>
              <a:rPr dirty="0" sz="1800" b="1">
                <a:solidFill>
                  <a:srgbClr val="0099FF"/>
                </a:solidFill>
                <a:latin typeface="Times New Roman"/>
                <a:cs typeface="Times New Roman"/>
              </a:rPr>
              <a:t>0 </a:t>
            </a:r>
            <a:r>
              <a:rPr dirty="0" sz="1800" b="1">
                <a:latin typeface="Times New Roman"/>
                <a:cs typeface="Times New Roman"/>
              </a:rPr>
              <a:t>);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move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to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beginning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of</a:t>
            </a:r>
            <a:r>
              <a:rPr dirty="0" sz="1800" spc="75" b="1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160"/>
              </a:spcBef>
            </a:pPr>
            <a:r>
              <a:rPr dirty="0" sz="1800" b="1">
                <a:latin typeface="Times New Roman"/>
                <a:cs typeface="Times New Roman"/>
              </a:rPr>
              <a:t>request = </a:t>
            </a:r>
            <a:r>
              <a:rPr dirty="0" sz="1800" spc="-5" b="1">
                <a:latin typeface="Times New Roman"/>
                <a:cs typeface="Times New Roman"/>
              </a:rPr>
              <a:t>getRequest();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get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additional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request from</a:t>
            </a:r>
            <a:r>
              <a:rPr dirty="0" sz="1800" spc="25" b="1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7F00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800" b="1">
                <a:latin typeface="Times New Roman"/>
                <a:cs typeface="Times New Roman"/>
              </a:rPr>
              <a:t>} </a:t>
            </a:r>
            <a:r>
              <a:rPr dirty="0" sz="1800" b="1">
                <a:solidFill>
                  <a:srgbClr val="007F00"/>
                </a:solidFill>
                <a:latin typeface="Times New Roman"/>
                <a:cs typeface="Times New Roman"/>
              </a:rPr>
              <a:t>// end outer while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200" y="587502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/>
              <a:t>// </a:t>
            </a:r>
            <a:r>
              <a:rPr dirty="0" spc="-5"/>
              <a:t>getRequest </a:t>
            </a:r>
            <a:r>
              <a:rPr dirty="0"/>
              <a:t>function</a:t>
            </a:r>
            <a:r>
              <a:rPr dirty="0" spc="-45"/>
              <a:t> </a:t>
            </a:r>
            <a:r>
              <a:rPr dirty="0"/>
              <a:t>definition</a:t>
            </a:r>
          </a:p>
          <a:p>
            <a:pPr marL="158115">
              <a:lnSpc>
                <a:spcPct val="100000"/>
              </a:lnSpc>
              <a:spcBef>
                <a:spcPts val="17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int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getRequest()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269" y="699769"/>
            <a:ext cx="6275705" cy="41592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585470">
              <a:lnSpc>
                <a:spcPct val="100000"/>
              </a:lnSpc>
              <a:spcBef>
                <a:spcPts val="270"/>
              </a:spcBef>
            </a:pPr>
            <a:r>
              <a:rPr dirty="0" sz="180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dirty="0" sz="1800" b="1">
                <a:latin typeface="Times New Roman"/>
                <a:cs typeface="Times New Roman"/>
              </a:rPr>
              <a:t>int </a:t>
            </a:r>
            <a:r>
              <a:rPr dirty="0" sz="1800" spc="-5" b="1">
                <a:latin typeface="Times New Roman"/>
                <a:cs typeface="Times New Roman"/>
              </a:rPr>
              <a:t>choice;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 marR="5080">
              <a:lnSpc>
                <a:spcPct val="107600"/>
              </a:lnSpc>
            </a:pPr>
            <a:r>
              <a:rPr dirty="0" sz="1800" spc="-5" b="1">
                <a:latin typeface="Times New Roman"/>
                <a:cs typeface="Times New Roman"/>
              </a:rPr>
              <a:t>cout&lt;&lt;“Enter </a:t>
            </a:r>
            <a:r>
              <a:rPr dirty="0" sz="1800" b="1">
                <a:latin typeface="Times New Roman"/>
                <a:cs typeface="Times New Roman"/>
              </a:rPr>
              <a:t>0 to see </a:t>
            </a:r>
            <a:r>
              <a:rPr dirty="0" sz="1800" spc="-5" b="1">
                <a:latin typeface="Times New Roman"/>
                <a:cs typeface="Times New Roman"/>
              </a:rPr>
              <a:t>zero balance accounts”&lt;&lt;endl;  cout&lt;&lt;“Enter </a:t>
            </a:r>
            <a:r>
              <a:rPr dirty="0" sz="1800" b="1">
                <a:latin typeface="Times New Roman"/>
                <a:cs typeface="Times New Roman"/>
              </a:rPr>
              <a:t>1 to see credit </a:t>
            </a:r>
            <a:r>
              <a:rPr dirty="0" sz="1800" spc="-5" b="1">
                <a:latin typeface="Times New Roman"/>
                <a:cs typeface="Times New Roman"/>
              </a:rPr>
              <a:t>balance accounts”&lt;&lt;endl;  cout&lt;&lt;“Enter </a:t>
            </a:r>
            <a:r>
              <a:rPr dirty="0" sz="1800" b="1">
                <a:latin typeface="Times New Roman"/>
                <a:cs typeface="Times New Roman"/>
              </a:rPr>
              <a:t>2 to see debit </a:t>
            </a:r>
            <a:r>
              <a:rPr dirty="0" sz="1800" spc="-5" b="1">
                <a:latin typeface="Times New Roman"/>
                <a:cs typeface="Times New Roman"/>
              </a:rPr>
              <a:t>balance accounts”&lt;&lt;endl;  cout&lt;&lt;“Enter </a:t>
            </a:r>
            <a:r>
              <a:rPr dirty="0" sz="1800" b="1">
                <a:latin typeface="Times New Roman"/>
                <a:cs typeface="Times New Roman"/>
              </a:rPr>
              <a:t>3 to </a:t>
            </a:r>
            <a:r>
              <a:rPr dirty="0" sz="1800" spc="-5" b="1">
                <a:latin typeface="Times New Roman"/>
                <a:cs typeface="Times New Roman"/>
              </a:rPr>
              <a:t>end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program”&lt;&lt;endl;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 marR="3961129">
              <a:lnSpc>
                <a:spcPct val="107400"/>
              </a:lnSpc>
            </a:pPr>
            <a:r>
              <a:rPr dirty="0" sz="1800" spc="-5" b="1">
                <a:latin typeface="Times New Roman"/>
                <a:cs typeface="Times New Roman"/>
              </a:rPr>
              <a:t>cin&gt;&gt;choice;  return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choice;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70"/>
              </a:spcBef>
            </a:pPr>
            <a:r>
              <a:rPr dirty="0" sz="180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800" b="1">
                <a:solidFill>
                  <a:srgbClr val="00AF4F"/>
                </a:solidFill>
                <a:latin typeface="Arial"/>
                <a:cs typeface="Arial"/>
              </a:rPr>
              <a:t>// </a:t>
            </a:r>
            <a:r>
              <a:rPr dirty="0" sz="1800" spc="-5" b="1">
                <a:solidFill>
                  <a:srgbClr val="00AF4F"/>
                </a:solidFill>
                <a:latin typeface="Arial"/>
                <a:cs typeface="Arial"/>
              </a:rPr>
              <a:t>shouldDisplay </a:t>
            </a:r>
            <a:r>
              <a:rPr dirty="0" sz="1800" b="1">
                <a:solidFill>
                  <a:srgbClr val="00AF4F"/>
                </a:solidFill>
                <a:latin typeface="Arial"/>
                <a:cs typeface="Arial"/>
              </a:rPr>
              <a:t>function</a:t>
            </a:r>
            <a:r>
              <a:rPr dirty="0" sz="1800" spc="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AF4F"/>
                </a:solidFill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70"/>
              </a:spcBef>
              <a:tabLst>
                <a:tab pos="1080770" algn="l"/>
              </a:tabLst>
            </a:pPr>
            <a:r>
              <a:rPr dirty="0" sz="1800" b="1">
                <a:latin typeface="Arial"/>
                <a:cs typeface="Arial"/>
              </a:rPr>
              <a:t>bool	</a:t>
            </a:r>
            <a:r>
              <a:rPr dirty="0" sz="1800" spc="-5" b="1">
                <a:latin typeface="Arial"/>
                <a:cs typeface="Arial"/>
              </a:rPr>
              <a:t>shouldDisplay(int req, </a:t>
            </a:r>
            <a:r>
              <a:rPr dirty="0" sz="1800" b="1">
                <a:latin typeface="Arial"/>
                <a:cs typeface="Arial"/>
              </a:rPr>
              <a:t>double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bal)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60"/>
              </a:spcBef>
            </a:pPr>
            <a:r>
              <a:rPr dirty="0" sz="180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5129529"/>
            <a:ext cx="6722745" cy="150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 marR="5080" indent="146050">
              <a:lnSpc>
                <a:spcPct val="1074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if( </a:t>
            </a:r>
            <a:r>
              <a:rPr dirty="0" sz="1800" spc="-5" b="1">
                <a:latin typeface="Arial"/>
                <a:cs typeface="Arial"/>
              </a:rPr>
              <a:t>(req == ZERO </a:t>
            </a:r>
            <a:r>
              <a:rPr dirty="0" sz="1800" b="1">
                <a:latin typeface="Arial"/>
                <a:cs typeface="Arial"/>
              </a:rPr>
              <a:t>&amp;&amp; bal == 0) || (req == </a:t>
            </a:r>
            <a:r>
              <a:rPr dirty="0" sz="1800" spc="-5" b="1">
                <a:latin typeface="Arial"/>
                <a:cs typeface="Arial"/>
              </a:rPr>
              <a:t>CREDIT &amp;&amp; bal </a:t>
            </a:r>
            <a:r>
              <a:rPr dirty="0" sz="1800" b="1">
                <a:latin typeface="Arial"/>
                <a:cs typeface="Arial"/>
              </a:rPr>
              <a:t>&lt; 0) ||  </a:t>
            </a:r>
            <a:r>
              <a:rPr dirty="0" sz="1800" spc="-5" b="1">
                <a:latin typeface="Arial"/>
                <a:cs typeface="Arial"/>
              </a:rPr>
              <a:t>(req == DEBIT </a:t>
            </a:r>
            <a:r>
              <a:rPr dirty="0" sz="1800" b="1">
                <a:latin typeface="Arial"/>
                <a:cs typeface="Arial"/>
              </a:rPr>
              <a:t>&amp;&amp; bal &gt; 0)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4470" marR="4683125" indent="457200">
              <a:lnSpc>
                <a:spcPct val="107400"/>
              </a:lnSpc>
              <a:spcBef>
                <a:spcPts val="10"/>
              </a:spcBef>
            </a:pPr>
            <a:r>
              <a:rPr dirty="0" sz="1800" spc="-5" b="1">
                <a:latin typeface="Arial"/>
                <a:cs typeface="Arial"/>
              </a:rPr>
              <a:t>return </a:t>
            </a:r>
            <a:r>
              <a:rPr dirty="0" sz="1800" b="1">
                <a:latin typeface="Arial"/>
                <a:cs typeface="Arial"/>
              </a:rPr>
              <a:t>true;  </a:t>
            </a:r>
            <a:r>
              <a:rPr dirty="0" sz="1800" spc="-5" b="1">
                <a:latin typeface="Arial"/>
                <a:cs typeface="Arial"/>
              </a:rPr>
              <a:t>else return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false;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200" y="587502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669" y="383540"/>
            <a:ext cx="6902450" cy="999490"/>
          </a:xfrm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Reading Data from </a:t>
            </a:r>
            <a:r>
              <a:rPr dirty="0" sz="32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Sequential-Access  </a:t>
            </a:r>
            <a:r>
              <a:rPr dirty="0" sz="32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570990"/>
            <a:ext cx="5952490" cy="447929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5555" sz="3000" spc="192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555" sz="3000" spc="585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 position pointers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0"/>
              </a:spcBef>
            </a:pPr>
            <a:r>
              <a:rPr dirty="0" baseline="5555" sz="3000" spc="3509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baseline="5555" sz="3000" spc="-367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Files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"get"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"put" pointers</a:t>
            </a:r>
            <a:endParaRPr sz="2000">
              <a:latin typeface="Times New Roman"/>
              <a:cs typeface="Times New Roman"/>
            </a:endParaRPr>
          </a:p>
          <a:p>
            <a:pPr marL="740410">
              <a:lnSpc>
                <a:spcPct val="100000"/>
              </a:lnSpc>
              <a:spcBef>
                <a:spcPts val="550"/>
              </a:spcBef>
            </a:pPr>
            <a:r>
              <a:rPr dirty="0" baseline="6313" sz="3300" spc="211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6313" sz="3300" spc="-434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Index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next </a:t>
            </a:r>
            <a:r>
              <a:rPr dirty="0" sz="2200">
                <a:latin typeface="Times New Roman"/>
                <a:cs typeface="Times New Roman"/>
              </a:rPr>
              <a:t>byte </a:t>
            </a:r>
            <a:r>
              <a:rPr dirty="0" sz="2200" spc="-5">
                <a:latin typeface="Times New Roman"/>
                <a:cs typeface="Times New Roman"/>
              </a:rPr>
              <a:t>to read/write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Functions to reposition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pointer</a:t>
            </a:r>
            <a:endParaRPr sz="1900">
              <a:latin typeface="Times New Roman"/>
              <a:cs typeface="Times New Roman"/>
            </a:endParaRPr>
          </a:p>
          <a:p>
            <a:pPr marL="74041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11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050" sz="3300" spc="-419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seekg</a:t>
            </a:r>
            <a:r>
              <a:rPr dirty="0" sz="2200" spc="-78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(seek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get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 </a:t>
            </a:r>
            <a:r>
              <a:rPr dirty="0" sz="2200" spc="-10" b="1">
                <a:latin typeface="Courier New"/>
                <a:cs typeface="Courier New"/>
              </a:rPr>
              <a:t>istream</a:t>
            </a:r>
            <a:r>
              <a:rPr dirty="0" sz="2200" spc="-765" b="1">
                <a:latin typeface="Courier New"/>
                <a:cs typeface="Courier New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class)</a:t>
            </a:r>
            <a:endParaRPr sz="2200">
              <a:latin typeface="Times New Roman"/>
              <a:cs typeface="Times New Roman"/>
            </a:endParaRPr>
          </a:p>
          <a:p>
            <a:pPr marL="74041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11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050" sz="3300" spc="-419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seekp</a:t>
            </a:r>
            <a:r>
              <a:rPr dirty="0" sz="2200" spc="-785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(seek </a:t>
            </a:r>
            <a:r>
              <a:rPr dirty="0" sz="2200">
                <a:latin typeface="Times New Roman"/>
                <a:cs typeface="Times New Roman"/>
              </a:rPr>
              <a:t>put</a:t>
            </a:r>
            <a:r>
              <a:rPr dirty="0" sz="2200" spc="-5">
                <a:latin typeface="Times New Roman"/>
                <a:cs typeface="Times New Roman"/>
              </a:rPr>
              <a:t> for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ostream</a:t>
            </a:r>
            <a:r>
              <a:rPr dirty="0" sz="2200" spc="-785" b="1">
                <a:latin typeface="Courier New"/>
                <a:cs typeface="Courier New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class)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seekg</a:t>
            </a:r>
            <a:r>
              <a:rPr dirty="0" sz="1900" spc="-670" b="1">
                <a:latin typeface="Courier New"/>
                <a:cs typeface="Courier New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Courier New"/>
                <a:cs typeface="Courier New"/>
              </a:rPr>
              <a:t>seekp</a:t>
            </a:r>
            <a:r>
              <a:rPr dirty="0" sz="1900" spc="-675" b="1">
                <a:latin typeface="Courier New"/>
                <a:cs typeface="Courier New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take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Times New Roman"/>
                <a:cs typeface="Times New Roman"/>
              </a:rPr>
              <a:t>offset</a:t>
            </a:r>
            <a:r>
              <a:rPr dirty="0" sz="1900" spc="0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Times New Roman"/>
                <a:cs typeface="Times New Roman"/>
              </a:rPr>
              <a:t>direction</a:t>
            </a:r>
            <a:endParaRPr sz="1900">
              <a:latin typeface="Times New Roman"/>
              <a:cs typeface="Times New Roman"/>
            </a:endParaRPr>
          </a:p>
          <a:p>
            <a:pPr marL="74041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11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050" sz="3300" spc="-419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Direction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 b="1">
                <a:latin typeface="Courier New"/>
                <a:cs typeface="Courier New"/>
              </a:rPr>
              <a:t>ios::beg</a:t>
            </a:r>
            <a:r>
              <a:rPr dirty="0" sz="2200" spc="-78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default)</a:t>
            </a:r>
            <a:endParaRPr sz="2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50"/>
              </a:spcBef>
            </a:pPr>
            <a:r>
              <a:rPr dirty="0" baseline="6172" sz="2700" spc="202">
                <a:solidFill>
                  <a:srgbClr val="FDC2AD"/>
                </a:solidFill>
                <a:latin typeface="Symbol"/>
                <a:cs typeface="Symbol"/>
              </a:rPr>
              <a:t></a:t>
            </a:r>
            <a:r>
              <a:rPr dirty="0" sz="1800" spc="135" b="1">
                <a:latin typeface="Courier New"/>
                <a:cs typeface="Courier New"/>
              </a:rPr>
              <a:t>ios::beg</a:t>
            </a:r>
            <a:r>
              <a:rPr dirty="0" sz="1800" spc="-635" b="1">
                <a:latin typeface="Courier New"/>
                <a:cs typeface="Courier New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 relative to beginning of </a:t>
            </a:r>
            <a:r>
              <a:rPr dirty="0" sz="1800" spc="-5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50"/>
              </a:spcBef>
            </a:pPr>
            <a:r>
              <a:rPr dirty="0" baseline="6172" sz="2700" spc="202">
                <a:solidFill>
                  <a:srgbClr val="FDC2AD"/>
                </a:solidFill>
                <a:latin typeface="Symbol"/>
                <a:cs typeface="Symbol"/>
              </a:rPr>
              <a:t></a:t>
            </a:r>
            <a:r>
              <a:rPr dirty="0" sz="1800" spc="135" b="1">
                <a:latin typeface="Courier New"/>
                <a:cs typeface="Courier New"/>
              </a:rPr>
              <a:t>ios::cur</a:t>
            </a:r>
            <a:r>
              <a:rPr dirty="0" sz="1800" spc="-630" b="1">
                <a:latin typeface="Courier New"/>
                <a:cs typeface="Courier New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 relative to current position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39"/>
              </a:spcBef>
            </a:pPr>
            <a:r>
              <a:rPr dirty="0" baseline="6172" sz="2700" spc="202">
                <a:solidFill>
                  <a:srgbClr val="FDC2AD"/>
                </a:solidFill>
                <a:latin typeface="Symbol"/>
                <a:cs typeface="Symbol"/>
              </a:rPr>
              <a:t></a:t>
            </a:r>
            <a:r>
              <a:rPr dirty="0" sz="1800" spc="135" b="1">
                <a:latin typeface="Courier New"/>
                <a:cs typeface="Courier New"/>
              </a:rPr>
              <a:t>ios::end</a:t>
            </a:r>
            <a:r>
              <a:rPr dirty="0" sz="1800" spc="-630" b="1">
                <a:latin typeface="Courier New"/>
                <a:cs typeface="Courier New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 relative to end</a:t>
            </a:r>
            <a:endParaRPr sz="1800">
              <a:latin typeface="Times New Roman"/>
              <a:cs typeface="Times New Roman"/>
            </a:endParaRPr>
          </a:p>
          <a:p>
            <a:pPr marL="74041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11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050" sz="3300" spc="-337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Offset: number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bytes relative </a:t>
            </a:r>
            <a:r>
              <a:rPr dirty="0" sz="2200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direction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200" y="587502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669" y="383540"/>
            <a:ext cx="6902450" cy="999490"/>
          </a:xfrm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Reading Data from </a:t>
            </a:r>
            <a:r>
              <a:rPr dirty="0" sz="32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Sequential-Access  </a:t>
            </a:r>
            <a:r>
              <a:rPr dirty="0" sz="32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571658"/>
            <a:ext cx="7101840" cy="485076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baseline="5555" sz="3000" spc="192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555" sz="3000" spc="562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fileObject.seekg(0)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412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275">
                <a:latin typeface="Times New Roman"/>
                <a:cs typeface="Times New Roman"/>
              </a:rPr>
              <a:t>Goes </a:t>
            </a:r>
            <a:r>
              <a:rPr dirty="0" sz="2200" spc="-5">
                <a:latin typeface="Times New Roman"/>
                <a:cs typeface="Times New Roman"/>
              </a:rPr>
              <a:t>to start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file (location </a:t>
            </a:r>
            <a:r>
              <a:rPr dirty="0" sz="2200" spc="-5" b="1">
                <a:latin typeface="Courier New"/>
                <a:cs typeface="Courier New"/>
              </a:rPr>
              <a:t>0</a:t>
            </a:r>
            <a:r>
              <a:rPr dirty="0" sz="2200" spc="-5">
                <a:latin typeface="Times New Roman"/>
                <a:cs typeface="Times New Roman"/>
              </a:rPr>
              <a:t>) </a:t>
            </a:r>
            <a:r>
              <a:rPr dirty="0" sz="2200" spc="-10">
                <a:latin typeface="Times New Roman"/>
                <a:cs typeface="Times New Roman"/>
              </a:rPr>
              <a:t>because</a:t>
            </a:r>
            <a:r>
              <a:rPr dirty="0" sz="2200" spc="-254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ios::beg</a:t>
            </a:r>
            <a:endParaRPr sz="2200">
              <a:latin typeface="Courier New"/>
              <a:cs typeface="Courier New"/>
            </a:endParaRPr>
          </a:p>
          <a:p>
            <a:pPr marL="115189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is default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fileObject.seekg(n)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412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275">
                <a:latin typeface="Times New Roman"/>
                <a:cs typeface="Times New Roman"/>
              </a:rPr>
              <a:t>Goes </a:t>
            </a:r>
            <a:r>
              <a:rPr dirty="0" sz="2200" spc="-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nth </a:t>
            </a:r>
            <a:r>
              <a:rPr dirty="0" sz="2200" spc="-5">
                <a:latin typeface="Times New Roman"/>
                <a:cs typeface="Times New Roman"/>
              </a:rPr>
              <a:t>byte from</a:t>
            </a:r>
            <a:r>
              <a:rPr dirty="0" sz="2200" spc="-2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beginning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fileObject.seekg(n,</a:t>
            </a:r>
            <a:r>
              <a:rPr dirty="0" sz="1900" spc="-15" b="1">
                <a:latin typeface="Courier New"/>
                <a:cs typeface="Courier New"/>
              </a:rPr>
              <a:t> </a:t>
            </a:r>
            <a:r>
              <a:rPr dirty="0" sz="1900" spc="-5" b="1">
                <a:latin typeface="Courier New"/>
                <a:cs typeface="Courier New"/>
              </a:rPr>
              <a:t>ios::cur)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412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275">
                <a:latin typeface="Times New Roman"/>
                <a:cs typeface="Times New Roman"/>
              </a:rPr>
              <a:t>Goes </a:t>
            </a:r>
            <a:r>
              <a:rPr dirty="0" sz="2200">
                <a:latin typeface="Times New Roman"/>
                <a:cs typeface="Times New Roman"/>
              </a:rPr>
              <a:t>n </a:t>
            </a:r>
            <a:r>
              <a:rPr dirty="0" sz="2200" spc="-5">
                <a:latin typeface="Times New Roman"/>
                <a:cs typeface="Times New Roman"/>
              </a:rPr>
              <a:t>bytes forward from current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position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8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fileObject.seekg(y,</a:t>
            </a:r>
            <a:r>
              <a:rPr dirty="0" sz="1900" spc="-15" b="1">
                <a:latin typeface="Courier New"/>
                <a:cs typeface="Courier New"/>
              </a:rPr>
              <a:t> </a:t>
            </a:r>
            <a:r>
              <a:rPr dirty="0" sz="1900" spc="-5" b="1">
                <a:latin typeface="Courier New"/>
                <a:cs typeface="Courier New"/>
              </a:rPr>
              <a:t>ios::end)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dirty="0" baseline="5050" sz="3300" spc="412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275">
                <a:latin typeface="Times New Roman"/>
                <a:cs typeface="Times New Roman"/>
              </a:rPr>
              <a:t>Goes </a:t>
            </a:r>
            <a:r>
              <a:rPr dirty="0" sz="2200">
                <a:latin typeface="Times New Roman"/>
                <a:cs typeface="Times New Roman"/>
              </a:rPr>
              <a:t>y bytes </a:t>
            </a:r>
            <a:r>
              <a:rPr dirty="0" sz="2200" spc="-5">
                <a:latin typeface="Times New Roman"/>
                <a:cs typeface="Times New Roman"/>
              </a:rPr>
              <a:t>back from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8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fileObject.seekg(0,</a:t>
            </a:r>
            <a:r>
              <a:rPr dirty="0" sz="1900" spc="-15" b="1">
                <a:latin typeface="Courier New"/>
                <a:cs typeface="Courier New"/>
              </a:rPr>
              <a:t> </a:t>
            </a:r>
            <a:r>
              <a:rPr dirty="0" sz="1900" spc="-5" b="1">
                <a:latin typeface="Courier New"/>
                <a:cs typeface="Courier New"/>
              </a:rPr>
              <a:t>ios::cur)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6313" sz="3300" spc="412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275">
                <a:latin typeface="Times New Roman"/>
                <a:cs typeface="Times New Roman"/>
              </a:rPr>
              <a:t>Goes </a:t>
            </a:r>
            <a:r>
              <a:rPr dirty="0" sz="2200" spc="-5">
                <a:latin typeface="Times New Roman"/>
                <a:cs typeface="Times New Roman"/>
              </a:rPr>
              <a:t>to last</a:t>
            </a:r>
            <a:r>
              <a:rPr dirty="0" sz="2200" spc="-2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byte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seekp</a:t>
            </a:r>
            <a:r>
              <a:rPr dirty="0" sz="1900" spc="-670" b="1">
                <a:latin typeface="Courier New"/>
                <a:cs typeface="Courier New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similar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83540"/>
            <a:ext cx="6902450" cy="999490"/>
          </a:xfrm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Reading Data from </a:t>
            </a:r>
            <a:r>
              <a:rPr dirty="0" sz="32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Sequential-Access  </a:t>
            </a:r>
            <a:r>
              <a:rPr dirty="0" sz="32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4669" y="1559015"/>
            <a:ext cx="5972810" cy="124015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 marR="2694305">
              <a:lnSpc>
                <a:spcPct val="100000"/>
              </a:lnSpc>
              <a:spcBef>
                <a:spcPts val="695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57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find </a:t>
            </a:r>
            <a:r>
              <a:rPr dirty="0" sz="2400">
                <a:latin typeface="Times New Roman"/>
                <a:cs typeface="Times New Roman"/>
              </a:rPr>
              <a:t>pointer </a:t>
            </a:r>
            <a:r>
              <a:rPr dirty="0" sz="2400" spc="-5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679450" indent="-32639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 b="1">
                <a:latin typeface="Courier New"/>
                <a:cs typeface="Courier New"/>
              </a:rPr>
              <a:t>tellg</a:t>
            </a:r>
            <a:r>
              <a:rPr dirty="0" sz="2100" spc="-740" b="1">
                <a:latin typeface="Courier New"/>
                <a:cs typeface="Courier New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and </a:t>
            </a:r>
            <a:r>
              <a:rPr dirty="0" sz="2100" spc="-5" b="1">
                <a:latin typeface="Courier New"/>
                <a:cs typeface="Courier New"/>
              </a:rPr>
              <a:t>tellp</a:t>
            </a:r>
            <a:endParaRPr sz="2100">
              <a:latin typeface="Courier New"/>
              <a:cs typeface="Courier New"/>
            </a:endParaRPr>
          </a:p>
          <a:p>
            <a:pPr marL="679450" indent="-32639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 b="1">
                <a:latin typeface="Courier New"/>
                <a:cs typeface="Courier New"/>
              </a:rPr>
              <a:t>int location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-90" b="1">
                <a:latin typeface="Courier New"/>
                <a:cs typeface="Courier New"/>
              </a:rPr>
              <a:t> </a:t>
            </a:r>
            <a:r>
              <a:rPr dirty="0" sz="2100" spc="-5" b="1">
                <a:latin typeface="Courier New"/>
                <a:cs typeface="Courier New"/>
              </a:rPr>
              <a:t>fileObject.tellg()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34670"/>
            <a:ext cx="6482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Storage in Sequential-Access</a:t>
            </a:r>
            <a:r>
              <a:rPr dirty="0" sz="36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2270" y="1495458"/>
            <a:ext cx="5478780" cy="303720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baseline="5555" sz="3000" spc="192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555" sz="3000" spc="562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"1234567"</a:t>
            </a:r>
            <a:r>
              <a:rPr dirty="0" sz="2000" spc="-700" b="1">
                <a:latin typeface="Courier New"/>
                <a:cs typeface="Courier New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b="1">
                <a:latin typeface="Courier New"/>
                <a:cs typeface="Courier New"/>
              </a:rPr>
              <a:t>char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*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1234567</a:t>
            </a:r>
            <a:r>
              <a:rPr dirty="0" sz="2000" spc="-705" b="1">
                <a:latin typeface="Courier New"/>
                <a:cs typeface="Courier New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b="1">
                <a:latin typeface="Courier New"/>
                <a:cs typeface="Courier New"/>
              </a:rPr>
              <a:t>int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char </a:t>
            </a:r>
            <a:r>
              <a:rPr dirty="0" sz="1900" b="1">
                <a:latin typeface="Courier New"/>
                <a:cs typeface="Courier New"/>
              </a:rPr>
              <a:t>*</a:t>
            </a:r>
            <a:r>
              <a:rPr dirty="0" sz="1900" spc="-660" b="1">
                <a:latin typeface="Courier New"/>
                <a:cs typeface="Courier New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takes </a:t>
            </a:r>
            <a:r>
              <a:rPr dirty="0" sz="1900">
                <a:latin typeface="Times New Roman"/>
                <a:cs typeface="Times New Roman"/>
              </a:rPr>
              <a:t>7 </a:t>
            </a:r>
            <a:r>
              <a:rPr dirty="0" sz="1900" spc="-5">
                <a:latin typeface="Times New Roman"/>
                <a:cs typeface="Times New Roman"/>
              </a:rPr>
              <a:t>bytes (1 for each character)</a:t>
            </a:r>
            <a:endParaRPr sz="19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int</a:t>
            </a:r>
            <a:r>
              <a:rPr dirty="0" sz="1900" spc="-655" b="1">
                <a:latin typeface="Courier New"/>
                <a:cs typeface="Courier New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takes fixed </a:t>
            </a:r>
            <a:r>
              <a:rPr dirty="0" sz="1900" spc="-10">
                <a:latin typeface="Times New Roman"/>
                <a:cs typeface="Times New Roman"/>
              </a:rPr>
              <a:t>number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bytes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52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350">
                <a:latin typeface="Times New Roman"/>
                <a:cs typeface="Times New Roman"/>
              </a:rPr>
              <a:t>123 </a:t>
            </a:r>
            <a:r>
              <a:rPr dirty="0" sz="2200" spc="-15">
                <a:latin typeface="Times New Roman"/>
                <a:cs typeface="Times New Roman"/>
              </a:rPr>
              <a:t>same </a:t>
            </a:r>
            <a:r>
              <a:rPr dirty="0" sz="2200" spc="-10">
                <a:latin typeface="Times New Roman"/>
                <a:cs typeface="Times New Roman"/>
              </a:rPr>
              <a:t>size </a:t>
            </a:r>
            <a:r>
              <a:rPr dirty="0" sz="2200" spc="-5">
                <a:latin typeface="Times New Roman"/>
                <a:cs typeface="Times New Roman"/>
              </a:rPr>
              <a:t>in bytes as</a:t>
            </a:r>
            <a:r>
              <a:rPr dirty="0" sz="2200" spc="-3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1234567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5555" sz="3000" spc="192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555" sz="3000" spc="562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&lt;&lt;</a:t>
            </a:r>
            <a:r>
              <a:rPr dirty="0" sz="2000" spc="-700" b="1">
                <a:latin typeface="Courier New"/>
                <a:cs typeface="Courier New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operator</a:t>
            </a:r>
            <a:endParaRPr sz="20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 b="1">
                <a:latin typeface="Courier New"/>
                <a:cs typeface="Courier New"/>
              </a:rPr>
              <a:t>outFile &lt;&lt;</a:t>
            </a:r>
            <a:r>
              <a:rPr dirty="0" sz="1900" spc="-20" b="1">
                <a:latin typeface="Courier New"/>
                <a:cs typeface="Courier New"/>
              </a:rPr>
              <a:t> </a:t>
            </a:r>
            <a:r>
              <a:rPr dirty="0" sz="1900" spc="-5" b="1">
                <a:latin typeface="Courier New"/>
                <a:cs typeface="Courier New"/>
              </a:rPr>
              <a:t>number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47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65">
                <a:latin typeface="Times New Roman"/>
                <a:cs typeface="Times New Roman"/>
              </a:rPr>
              <a:t>Outputs </a:t>
            </a:r>
            <a:r>
              <a:rPr dirty="0" sz="2200" spc="-10" b="1">
                <a:latin typeface="Courier New"/>
                <a:cs typeface="Courier New"/>
              </a:rPr>
              <a:t>number</a:t>
            </a:r>
            <a:r>
              <a:rPr dirty="0" sz="2200" spc="-969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 b="1">
                <a:latin typeface="Courier New"/>
                <a:cs typeface="Courier New"/>
              </a:rPr>
              <a:t>int</a:t>
            </a:r>
            <a:r>
              <a:rPr dirty="0" sz="2200" spc="-5">
                <a:latin typeface="Times New Roman"/>
                <a:cs typeface="Times New Roman"/>
              </a:rPr>
              <a:t>) </a:t>
            </a:r>
            <a:r>
              <a:rPr dirty="0" sz="2200">
                <a:latin typeface="Times New Roman"/>
                <a:cs typeface="Times New Roman"/>
              </a:rPr>
              <a:t>as a </a:t>
            </a:r>
            <a:r>
              <a:rPr dirty="0" sz="2200" spc="-5" b="1">
                <a:latin typeface="Courier New"/>
                <a:cs typeface="Courier New"/>
              </a:rPr>
              <a:t>char </a:t>
            </a:r>
            <a:r>
              <a:rPr dirty="0" sz="2200" b="1">
                <a:latin typeface="Courier New"/>
                <a:cs typeface="Courier New"/>
              </a:rPr>
              <a:t>*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2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50">
                <a:latin typeface="Times New Roman"/>
                <a:cs typeface="Times New Roman"/>
              </a:rPr>
              <a:t>Variable </a:t>
            </a:r>
            <a:r>
              <a:rPr dirty="0" sz="2200" spc="-5">
                <a:latin typeface="Times New Roman"/>
                <a:cs typeface="Times New Roman"/>
              </a:rPr>
              <a:t>number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bytes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04800"/>
            <a:ext cx="64966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Updating Sequential-Access</a:t>
            </a:r>
            <a:r>
              <a:rPr dirty="0" sz="36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108175"/>
            <a:ext cx="5594985" cy="221424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ctr" marR="2430145">
              <a:lnSpc>
                <a:spcPct val="100000"/>
              </a:lnSpc>
              <a:spcBef>
                <a:spcPts val="645"/>
              </a:spcBef>
            </a:pPr>
            <a:r>
              <a:rPr dirty="0" baseline="6313" sz="3300" spc="2115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6313" sz="3300" spc="187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Updating sequential files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Risk overwriting other data</a:t>
            </a:r>
            <a:endParaRPr sz="19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10">
                <a:latin typeface="Times New Roman"/>
                <a:cs typeface="Times New Roman"/>
              </a:rPr>
              <a:t>Example: </a:t>
            </a:r>
            <a:r>
              <a:rPr dirty="0" sz="1900" spc="-5">
                <a:latin typeface="Times New Roman"/>
                <a:cs typeface="Times New Roman"/>
              </a:rPr>
              <a:t>change </a:t>
            </a:r>
            <a:r>
              <a:rPr dirty="0" sz="1900" spc="-10">
                <a:latin typeface="Times New Roman"/>
                <a:cs typeface="Times New Roman"/>
              </a:rPr>
              <a:t>name </a:t>
            </a:r>
            <a:r>
              <a:rPr dirty="0" sz="1900">
                <a:latin typeface="Times New Roman"/>
                <a:cs typeface="Times New Roman"/>
              </a:rPr>
              <a:t>"White" to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"Worthington"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509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340">
                <a:latin typeface="Times New Roman"/>
                <a:cs typeface="Times New Roman"/>
              </a:rPr>
              <a:t>Old</a:t>
            </a:r>
            <a:r>
              <a:rPr dirty="0" sz="2200" spc="-5">
                <a:latin typeface="Times New Roman"/>
                <a:cs typeface="Times New Roman"/>
              </a:rPr>
              <a:t> data</a:t>
            </a:r>
            <a:endParaRPr sz="220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  <a:spcBef>
                <a:spcPts val="370"/>
              </a:spcBef>
            </a:pPr>
            <a:r>
              <a:rPr dirty="0" sz="1500" spc="-5" b="1">
                <a:latin typeface="Courier New"/>
                <a:cs typeface="Courier New"/>
              </a:rPr>
              <a:t>300 White 0.00 400 Jones</a:t>
            </a:r>
            <a:r>
              <a:rPr dirty="0" sz="1500" spc="-3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32.87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84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90">
                <a:latin typeface="Times New Roman"/>
                <a:cs typeface="Times New Roman"/>
              </a:rPr>
              <a:t>Insert </a:t>
            </a:r>
            <a:r>
              <a:rPr dirty="0" sz="2200" spc="-5">
                <a:latin typeface="Times New Roman"/>
                <a:cs typeface="Times New Roman"/>
              </a:rPr>
              <a:t>new</a:t>
            </a:r>
            <a:r>
              <a:rPr dirty="0" sz="2200" spc="-1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4495800"/>
            <a:ext cx="1270" cy="320040"/>
          </a:xfrm>
          <a:custGeom>
            <a:avLst/>
            <a:gdLst/>
            <a:ahLst/>
            <a:cxnLst/>
            <a:rect l="l" t="t" r="r" b="b"/>
            <a:pathLst>
              <a:path w="1269" h="320039">
                <a:moveTo>
                  <a:pt x="0" y="0"/>
                </a:moveTo>
                <a:lnTo>
                  <a:pt x="1269" y="32003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3970" y="480187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939" y="3887470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29839" y="40373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937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03680" y="3581400"/>
            <a:ext cx="2313940" cy="306070"/>
          </a:xfrm>
          <a:custGeom>
            <a:avLst/>
            <a:gdLst/>
            <a:ahLst/>
            <a:cxnLst/>
            <a:rect l="l" t="t" r="r" b="b"/>
            <a:pathLst>
              <a:path w="2313940" h="306070">
                <a:moveTo>
                  <a:pt x="1156970" y="306069"/>
                </a:moveTo>
                <a:lnTo>
                  <a:pt x="0" y="306069"/>
                </a:lnTo>
                <a:lnTo>
                  <a:pt x="0" y="0"/>
                </a:lnTo>
                <a:lnTo>
                  <a:pt x="2313940" y="0"/>
                </a:lnTo>
                <a:lnTo>
                  <a:pt x="2313940" y="306069"/>
                </a:lnTo>
                <a:lnTo>
                  <a:pt x="1156970" y="3060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03680" y="3581400"/>
          <a:ext cx="3338829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2868295"/>
              </a:tblGrid>
              <a:tr h="305435"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Worthington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46990"/>
                </a:tc>
              </a:tr>
              <a:tr h="8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 marL="19685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White 0.00 400 Jones</a:t>
                      </a:r>
                      <a:r>
                        <a:rPr dirty="0" sz="1400" spc="-7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32.87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65405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Worthington 0.00ones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32.87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334000" y="4323079"/>
            <a:ext cx="2208530" cy="336550"/>
          </a:xfrm>
          <a:custGeom>
            <a:avLst/>
            <a:gdLst/>
            <a:ahLst/>
            <a:cxnLst/>
            <a:rect l="l" t="t" r="r" b="b"/>
            <a:pathLst>
              <a:path w="2208529" h="336550">
                <a:moveTo>
                  <a:pt x="0" y="0"/>
                </a:moveTo>
                <a:lnTo>
                  <a:pt x="2208529" y="0"/>
                </a:lnTo>
                <a:lnTo>
                  <a:pt x="2208529" y="336550"/>
                </a:lnTo>
                <a:lnTo>
                  <a:pt x="0" y="33655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38672" y="4327752"/>
            <a:ext cx="2199640" cy="32766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4064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20"/>
              </a:spcBef>
            </a:pPr>
            <a:r>
              <a:rPr dirty="0" sz="1600" spc="-5">
                <a:latin typeface="Times New Roman"/>
                <a:cs typeface="Times New Roman"/>
              </a:rPr>
              <a:t>Data gets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overwritten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78579" y="4494529"/>
            <a:ext cx="1457960" cy="439420"/>
          </a:xfrm>
          <a:custGeom>
            <a:avLst/>
            <a:gdLst/>
            <a:ahLst/>
            <a:cxnLst/>
            <a:rect l="l" t="t" r="r" b="b"/>
            <a:pathLst>
              <a:path w="1457960" h="439420">
                <a:moveTo>
                  <a:pt x="1457960" y="0"/>
                </a:moveTo>
                <a:lnTo>
                  <a:pt x="0" y="4394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0159" y="4893309"/>
            <a:ext cx="83820" cy="72390"/>
          </a:xfrm>
          <a:custGeom>
            <a:avLst/>
            <a:gdLst/>
            <a:ahLst/>
            <a:cxnLst/>
            <a:rect l="l" t="t" r="r" b="b"/>
            <a:pathLst>
              <a:path w="83820" h="72389">
                <a:moveTo>
                  <a:pt x="62229" y="0"/>
                </a:moveTo>
                <a:lnTo>
                  <a:pt x="0" y="57150"/>
                </a:lnTo>
                <a:lnTo>
                  <a:pt x="83819" y="72389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610870"/>
            <a:ext cx="4174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Random-Access</a:t>
            </a:r>
            <a:r>
              <a:rPr dirty="0" sz="36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4669" y="1559015"/>
            <a:ext cx="6517005" cy="28962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12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Instant </a:t>
            </a:r>
            <a:r>
              <a:rPr dirty="0" sz="2400" spc="-5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679450" indent="-32639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Want </a:t>
            </a:r>
            <a:r>
              <a:rPr dirty="0" sz="2100">
                <a:latin typeface="Times New Roman"/>
                <a:cs typeface="Times New Roman"/>
              </a:rPr>
              <a:t>to </a:t>
            </a:r>
            <a:r>
              <a:rPr dirty="0" sz="2100" spc="-5">
                <a:latin typeface="Times New Roman"/>
                <a:cs typeface="Times New Roman"/>
              </a:rPr>
              <a:t>locate record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quickly</a:t>
            </a:r>
            <a:endParaRPr sz="21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31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787" sz="3600" spc="112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Airline reservations, Banking system, ATMs</a:t>
            </a:r>
            <a:endParaRPr sz="2400">
              <a:latin typeface="Times New Roman"/>
              <a:cs typeface="Times New Roman"/>
            </a:endParaRPr>
          </a:p>
          <a:p>
            <a:pPr marL="679450" indent="-32639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Sequential files </a:t>
            </a:r>
            <a:r>
              <a:rPr dirty="0" sz="2100" spc="-10">
                <a:latin typeface="Times New Roman"/>
                <a:cs typeface="Times New Roman"/>
              </a:rPr>
              <a:t>must </a:t>
            </a:r>
            <a:r>
              <a:rPr dirty="0" sz="2100" spc="-5">
                <a:latin typeface="Times New Roman"/>
                <a:cs typeface="Times New Roman"/>
              </a:rPr>
              <a:t>search </a:t>
            </a:r>
            <a:r>
              <a:rPr dirty="0" sz="2100">
                <a:latin typeface="Times New Roman"/>
                <a:cs typeface="Times New Roman"/>
              </a:rPr>
              <a:t>through </a:t>
            </a:r>
            <a:r>
              <a:rPr dirty="0" sz="2100" spc="-5">
                <a:latin typeface="Times New Roman"/>
                <a:cs typeface="Times New Roman"/>
              </a:rPr>
              <a:t>each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one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97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Random-access files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5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679450" indent="-32639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Instant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access</a:t>
            </a:r>
            <a:endParaRPr sz="2100">
              <a:latin typeface="Times New Roman"/>
              <a:cs typeface="Times New Roman"/>
            </a:endParaRPr>
          </a:p>
          <a:p>
            <a:pPr marL="679450" indent="-32639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Update/delete </a:t>
            </a:r>
            <a:r>
              <a:rPr dirty="0" sz="2100" spc="-10">
                <a:latin typeface="Times New Roman"/>
                <a:cs typeface="Times New Roman"/>
              </a:rPr>
              <a:t>items </a:t>
            </a:r>
            <a:r>
              <a:rPr dirty="0" sz="2100" spc="-5">
                <a:latin typeface="Times New Roman"/>
                <a:cs typeface="Times New Roman"/>
              </a:rPr>
              <a:t>without </a:t>
            </a:r>
            <a:r>
              <a:rPr dirty="0" sz="2100">
                <a:latin typeface="Times New Roman"/>
                <a:cs typeface="Times New Roman"/>
              </a:rPr>
              <a:t>changing other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34670"/>
            <a:ext cx="4174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Random-Access</a:t>
            </a:r>
            <a:r>
              <a:rPr dirty="0" sz="36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178015"/>
            <a:ext cx="7154545" cy="168084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89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C++ imposes </a:t>
            </a:r>
            <a:r>
              <a:rPr dirty="0" sz="2400">
                <a:latin typeface="Times New Roman"/>
                <a:cs typeface="Times New Roman"/>
              </a:rPr>
              <a:t>no </a:t>
            </a:r>
            <a:r>
              <a:rPr dirty="0" sz="2400" spc="-5">
                <a:latin typeface="Times New Roman"/>
                <a:cs typeface="Times New Roman"/>
              </a:rPr>
              <a:t>structure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5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679450" indent="-32512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10">
                <a:latin typeface="Times New Roman"/>
                <a:cs typeface="Times New Roman"/>
              </a:rPr>
              <a:t>Programmer must </a:t>
            </a:r>
            <a:r>
              <a:rPr dirty="0" sz="2100" spc="-5">
                <a:latin typeface="Times New Roman"/>
                <a:cs typeface="Times New Roman"/>
              </a:rPr>
              <a:t>create random-access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files</a:t>
            </a:r>
            <a:endParaRPr sz="2100">
              <a:latin typeface="Times New Roman"/>
              <a:cs typeface="Times New Roman"/>
            </a:endParaRPr>
          </a:p>
          <a:p>
            <a:pPr marL="679450" indent="-32512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Fixed-length records</a:t>
            </a:r>
            <a:endParaRPr sz="21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  <a:spcBef>
                <a:spcPts val="590"/>
              </a:spcBef>
            </a:pPr>
            <a:r>
              <a:rPr dirty="0" baseline="5787" sz="3600" spc="231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787" sz="3600" spc="-44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Calculate </a:t>
            </a:r>
            <a:r>
              <a:rPr dirty="0" sz="2400" spc="-5">
                <a:latin typeface="Times New Roman"/>
                <a:cs typeface="Times New Roman"/>
              </a:rPr>
              <a:t>position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file from </a:t>
            </a:r>
            <a:r>
              <a:rPr dirty="0" sz="2400">
                <a:latin typeface="Times New Roman"/>
                <a:cs typeface="Times New Roman"/>
              </a:rPr>
              <a:t>record size </a:t>
            </a:r>
            <a:r>
              <a:rPr dirty="0" sz="2400" spc="-5">
                <a:latin typeface="Times New Roman"/>
                <a:cs typeface="Times New Roman"/>
              </a:rPr>
              <a:t>and 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9719" y="4177029"/>
            <a:ext cx="773430" cy="322580"/>
          </a:xfrm>
          <a:custGeom>
            <a:avLst/>
            <a:gdLst/>
            <a:ahLst/>
            <a:cxnLst/>
            <a:rect l="l" t="t" r="r" b="b"/>
            <a:pathLst>
              <a:path w="773430" h="322579">
                <a:moveTo>
                  <a:pt x="0" y="0"/>
                </a:moveTo>
                <a:lnTo>
                  <a:pt x="773430" y="0"/>
                </a:lnTo>
                <a:lnTo>
                  <a:pt x="773430" y="322580"/>
                </a:lnTo>
                <a:lnTo>
                  <a:pt x="0" y="3225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73140" y="4177029"/>
            <a:ext cx="772160" cy="322580"/>
          </a:xfrm>
          <a:custGeom>
            <a:avLst/>
            <a:gdLst/>
            <a:ahLst/>
            <a:cxnLst/>
            <a:rect l="l" t="t" r="r" b="b"/>
            <a:pathLst>
              <a:path w="772159" h="322579">
                <a:moveTo>
                  <a:pt x="0" y="0"/>
                </a:moveTo>
                <a:lnTo>
                  <a:pt x="772160" y="0"/>
                </a:lnTo>
                <a:lnTo>
                  <a:pt x="772160" y="322580"/>
                </a:lnTo>
                <a:lnTo>
                  <a:pt x="0" y="3225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2709" y="4177029"/>
            <a:ext cx="772160" cy="322580"/>
          </a:xfrm>
          <a:custGeom>
            <a:avLst/>
            <a:gdLst/>
            <a:ahLst/>
            <a:cxnLst/>
            <a:rect l="l" t="t" r="r" b="b"/>
            <a:pathLst>
              <a:path w="772160" h="322579">
                <a:moveTo>
                  <a:pt x="0" y="0"/>
                </a:moveTo>
                <a:lnTo>
                  <a:pt x="772160" y="0"/>
                </a:lnTo>
                <a:lnTo>
                  <a:pt x="772160" y="322580"/>
                </a:lnTo>
                <a:lnTo>
                  <a:pt x="0" y="3225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71009" y="4177029"/>
            <a:ext cx="773430" cy="322580"/>
          </a:xfrm>
          <a:custGeom>
            <a:avLst/>
            <a:gdLst/>
            <a:ahLst/>
            <a:cxnLst/>
            <a:rect l="l" t="t" r="r" b="b"/>
            <a:pathLst>
              <a:path w="773429" h="322579">
                <a:moveTo>
                  <a:pt x="0" y="0"/>
                </a:moveTo>
                <a:lnTo>
                  <a:pt x="773429" y="0"/>
                </a:lnTo>
                <a:lnTo>
                  <a:pt x="773429" y="322580"/>
                </a:lnTo>
                <a:lnTo>
                  <a:pt x="0" y="3225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0150" y="4177029"/>
            <a:ext cx="773430" cy="322580"/>
          </a:xfrm>
          <a:custGeom>
            <a:avLst/>
            <a:gdLst/>
            <a:ahLst/>
            <a:cxnLst/>
            <a:rect l="l" t="t" r="r" b="b"/>
            <a:pathLst>
              <a:path w="773430" h="322579">
                <a:moveTo>
                  <a:pt x="0" y="0"/>
                </a:moveTo>
                <a:lnTo>
                  <a:pt x="773430" y="0"/>
                </a:lnTo>
                <a:lnTo>
                  <a:pt x="773430" y="322580"/>
                </a:lnTo>
                <a:lnTo>
                  <a:pt x="0" y="3225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0579" y="4177029"/>
            <a:ext cx="773430" cy="322580"/>
          </a:xfrm>
          <a:custGeom>
            <a:avLst/>
            <a:gdLst/>
            <a:ahLst/>
            <a:cxnLst/>
            <a:rect l="l" t="t" r="r" b="b"/>
            <a:pathLst>
              <a:path w="773429" h="322579">
                <a:moveTo>
                  <a:pt x="0" y="0"/>
                </a:moveTo>
                <a:lnTo>
                  <a:pt x="773430" y="0"/>
                </a:lnTo>
                <a:lnTo>
                  <a:pt x="773430" y="322580"/>
                </a:lnTo>
                <a:lnTo>
                  <a:pt x="0" y="3225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112259"/>
            <a:ext cx="5660390" cy="0"/>
          </a:xfrm>
          <a:custGeom>
            <a:avLst/>
            <a:gdLst/>
            <a:ahLst/>
            <a:cxnLst/>
            <a:rect l="l" t="t" r="r" b="b"/>
            <a:pathLst>
              <a:path w="5660390" h="0">
                <a:moveTo>
                  <a:pt x="0" y="0"/>
                </a:moveTo>
                <a:lnTo>
                  <a:pt x="566039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6680" y="4563109"/>
            <a:ext cx="5660390" cy="0"/>
          </a:xfrm>
          <a:custGeom>
            <a:avLst/>
            <a:gdLst/>
            <a:ahLst/>
            <a:cxnLst/>
            <a:rect l="l" t="t" r="r" b="b"/>
            <a:pathLst>
              <a:path w="5660390" h="0">
                <a:moveTo>
                  <a:pt x="0" y="0"/>
                </a:moveTo>
                <a:lnTo>
                  <a:pt x="566039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06219" y="3298190"/>
            <a:ext cx="10096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1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8810" y="3298190"/>
            <a:ext cx="25019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0">
                <a:latin typeface="Times New Roman"/>
                <a:cs typeface="Times New Roman"/>
              </a:rPr>
              <a:t>2</a:t>
            </a:r>
            <a:r>
              <a:rPr dirty="0" sz="1150" spc="10">
                <a:latin typeface="Times New Roman"/>
                <a:cs typeface="Times New Roman"/>
              </a:rPr>
              <a:t>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9240" y="3298190"/>
            <a:ext cx="25146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10">
                <a:latin typeface="Times New Roman"/>
                <a:cs typeface="Times New Roman"/>
              </a:rPr>
              <a:t>300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9670" y="3298190"/>
            <a:ext cx="25019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10">
                <a:latin typeface="Times New Roman"/>
                <a:cs typeface="Times New Roman"/>
              </a:rPr>
              <a:t>4</a:t>
            </a:r>
            <a:r>
              <a:rPr dirty="0" sz="1150" spc="0">
                <a:latin typeface="Times New Roman"/>
                <a:cs typeface="Times New Roman"/>
              </a:rPr>
              <a:t>0</a:t>
            </a:r>
            <a:r>
              <a:rPr dirty="0" sz="1150" spc="1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0100" y="3298190"/>
            <a:ext cx="25019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0">
                <a:latin typeface="Times New Roman"/>
                <a:cs typeface="Times New Roman"/>
              </a:rPr>
              <a:t>5</a:t>
            </a:r>
            <a:r>
              <a:rPr dirty="0" sz="1150" spc="10">
                <a:latin typeface="Times New Roman"/>
                <a:cs typeface="Times New Roman"/>
              </a:rPr>
              <a:t>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6650" y="3534409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64739" y="396494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20" y="0"/>
                </a:moveTo>
                <a:lnTo>
                  <a:pt x="0" y="0"/>
                </a:lnTo>
                <a:lnTo>
                  <a:pt x="41910" y="8382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07079" y="3534409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65170" y="396494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19" y="0"/>
                </a:moveTo>
                <a:lnTo>
                  <a:pt x="0" y="0"/>
                </a:lnTo>
                <a:lnTo>
                  <a:pt x="41909" y="8382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7509" y="3534409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65600" y="3964940"/>
            <a:ext cx="85090" cy="83820"/>
          </a:xfrm>
          <a:custGeom>
            <a:avLst/>
            <a:gdLst/>
            <a:ahLst/>
            <a:cxnLst/>
            <a:rect l="l" t="t" r="r" b="b"/>
            <a:pathLst>
              <a:path w="85089" h="83820">
                <a:moveTo>
                  <a:pt x="85089" y="0"/>
                </a:moveTo>
                <a:lnTo>
                  <a:pt x="0" y="0"/>
                </a:lnTo>
                <a:lnTo>
                  <a:pt x="41910" y="83820"/>
                </a:lnTo>
                <a:lnTo>
                  <a:pt x="85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07940" y="3534409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66029" y="3964940"/>
            <a:ext cx="85090" cy="83820"/>
          </a:xfrm>
          <a:custGeom>
            <a:avLst/>
            <a:gdLst/>
            <a:ahLst/>
            <a:cxnLst/>
            <a:rect l="l" t="t" r="r" b="b"/>
            <a:pathLst>
              <a:path w="85089" h="83820">
                <a:moveTo>
                  <a:pt x="85090" y="0"/>
                </a:moveTo>
                <a:lnTo>
                  <a:pt x="0" y="0"/>
                </a:lnTo>
                <a:lnTo>
                  <a:pt x="41910" y="83820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08370" y="3534409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66459" y="3964940"/>
            <a:ext cx="85090" cy="83820"/>
          </a:xfrm>
          <a:custGeom>
            <a:avLst/>
            <a:gdLst/>
            <a:ahLst/>
            <a:cxnLst/>
            <a:rect l="l" t="t" r="r" b="b"/>
            <a:pathLst>
              <a:path w="85089" h="83820">
                <a:moveTo>
                  <a:pt x="85089" y="0"/>
                </a:moveTo>
                <a:lnTo>
                  <a:pt x="0" y="0"/>
                </a:lnTo>
                <a:lnTo>
                  <a:pt x="41910" y="83820"/>
                </a:lnTo>
                <a:lnTo>
                  <a:pt x="85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69719" y="3534409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27810" y="3964940"/>
            <a:ext cx="85090" cy="83820"/>
          </a:xfrm>
          <a:custGeom>
            <a:avLst/>
            <a:gdLst/>
            <a:ahLst/>
            <a:cxnLst/>
            <a:rect l="l" t="t" r="r" b="b"/>
            <a:pathLst>
              <a:path w="85090" h="83820">
                <a:moveTo>
                  <a:pt x="85090" y="0"/>
                </a:moveTo>
                <a:lnTo>
                  <a:pt x="0" y="0"/>
                </a:lnTo>
                <a:lnTo>
                  <a:pt x="41909" y="83820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394450" y="3318509"/>
            <a:ext cx="1079500" cy="668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13888" sz="6300" spc="-742">
                <a:latin typeface="Courier New"/>
                <a:cs typeface="Courier New"/>
              </a:rPr>
              <a:t>}</a:t>
            </a:r>
            <a:r>
              <a:rPr dirty="0" sz="1350" spc="5">
                <a:latin typeface="Times New Roman"/>
                <a:cs typeface="Times New Roman"/>
              </a:rPr>
              <a:t>b</a:t>
            </a:r>
            <a:r>
              <a:rPr dirty="0" sz="1350" spc="-30">
                <a:latin typeface="Times New Roman"/>
                <a:cs typeface="Times New Roman"/>
              </a:rPr>
              <a:t>y</a:t>
            </a:r>
            <a:r>
              <a:rPr dirty="0" sz="1350">
                <a:latin typeface="Times New Roman"/>
                <a:cs typeface="Times New Roman"/>
              </a:rPr>
              <a:t>te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</a:t>
            </a:r>
            <a:r>
              <a:rPr dirty="0" sz="1350" spc="-5">
                <a:latin typeface="Times New Roman"/>
                <a:cs typeface="Times New Roman"/>
              </a:rPr>
              <a:t>f</a:t>
            </a:r>
            <a:r>
              <a:rPr dirty="0" sz="1350" spc="-10">
                <a:latin typeface="Times New Roman"/>
                <a:cs typeface="Times New Roman"/>
              </a:rPr>
              <a:t>f</a:t>
            </a:r>
            <a:r>
              <a:rPr dirty="0" sz="1350">
                <a:latin typeface="Times New Roman"/>
                <a:cs typeface="Times New Roman"/>
              </a:rPr>
              <a:t>s</a:t>
            </a:r>
            <a:r>
              <a:rPr dirty="0" sz="1350" spc="-5">
                <a:latin typeface="Times New Roman"/>
                <a:cs typeface="Times New Roman"/>
              </a:rPr>
              <a:t>e</a:t>
            </a:r>
            <a:r>
              <a:rPr dirty="0" sz="1350">
                <a:latin typeface="Times New Roman"/>
                <a:cs typeface="Times New Roman"/>
              </a:rPr>
              <a:t>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0" name="object 30"/>
          <p:cNvSpPr txBox="1"/>
          <p:nvPr/>
        </p:nvSpPr>
        <p:spPr>
          <a:xfrm>
            <a:off x="1587850" y="4691379"/>
            <a:ext cx="5136515" cy="3473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4455"/>
              </a:lnSpc>
            </a:pPr>
            <a:r>
              <a:rPr dirty="0" sz="420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420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420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420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420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420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78379" y="3298190"/>
            <a:ext cx="25019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10">
                <a:latin typeface="Times New Roman"/>
                <a:cs typeface="Times New Roman"/>
              </a:rPr>
              <a:t>1</a:t>
            </a:r>
            <a:r>
              <a:rPr dirty="0" sz="1150" spc="0">
                <a:latin typeface="Times New Roman"/>
                <a:cs typeface="Times New Roman"/>
              </a:rPr>
              <a:t>0</a:t>
            </a:r>
            <a:r>
              <a:rPr dirty="0" sz="1150" spc="1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64029" y="4969509"/>
            <a:ext cx="433070" cy="44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875">
              <a:lnSpc>
                <a:spcPts val="1575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100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755"/>
              </a:lnSpc>
            </a:pPr>
            <a:r>
              <a:rPr dirty="0" sz="1500" spc="5">
                <a:latin typeface="Times New Roman"/>
                <a:cs typeface="Times New Roman"/>
              </a:rPr>
              <a:t>by</a:t>
            </a:r>
            <a:r>
              <a:rPr dirty="0" sz="1500">
                <a:latin typeface="Times New Roman"/>
                <a:cs typeface="Times New Roman"/>
              </a:rPr>
              <a:t>te</a:t>
            </a:r>
            <a:r>
              <a:rPr dirty="0" sz="1500" spc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64460" y="4969509"/>
            <a:ext cx="431800" cy="44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4604">
              <a:lnSpc>
                <a:spcPts val="1575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100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755"/>
              </a:lnSpc>
            </a:pPr>
            <a:r>
              <a:rPr dirty="0" sz="1500" spc="5">
                <a:latin typeface="Times New Roman"/>
                <a:cs typeface="Times New Roman"/>
              </a:rPr>
              <a:t>b</a:t>
            </a:r>
            <a:r>
              <a:rPr dirty="0" sz="1500" spc="-5">
                <a:latin typeface="Times New Roman"/>
                <a:cs typeface="Times New Roman"/>
              </a:rPr>
              <a:t>y</a:t>
            </a:r>
            <a:r>
              <a:rPr dirty="0" sz="1500">
                <a:latin typeface="Times New Roman"/>
                <a:cs typeface="Times New Roman"/>
              </a:rPr>
              <a:t>te</a:t>
            </a:r>
            <a:r>
              <a:rPr dirty="0" sz="1500" spc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4890" y="4969509"/>
            <a:ext cx="434340" cy="44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3335">
              <a:lnSpc>
                <a:spcPts val="1575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100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755"/>
              </a:lnSpc>
            </a:pPr>
            <a:r>
              <a:rPr dirty="0" sz="1500" spc="5">
                <a:latin typeface="Times New Roman"/>
                <a:cs typeface="Times New Roman"/>
              </a:rPr>
              <a:t>by</a:t>
            </a:r>
            <a:r>
              <a:rPr dirty="0" sz="1500">
                <a:latin typeface="Times New Roman"/>
                <a:cs typeface="Times New Roman"/>
              </a:rPr>
              <a:t>t</a:t>
            </a:r>
            <a:r>
              <a:rPr dirty="0" sz="1500" spc="0">
                <a:latin typeface="Times New Roman"/>
                <a:cs typeface="Times New Roman"/>
              </a:rPr>
              <a:t>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65320" y="4969509"/>
            <a:ext cx="433070" cy="44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065">
              <a:lnSpc>
                <a:spcPts val="1575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100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755"/>
              </a:lnSpc>
            </a:pPr>
            <a:r>
              <a:rPr dirty="0" sz="1500" spc="-5">
                <a:latin typeface="Times New Roman"/>
                <a:cs typeface="Times New Roman"/>
              </a:rPr>
              <a:t>b</a:t>
            </a:r>
            <a:r>
              <a:rPr dirty="0" sz="1500" spc="5">
                <a:latin typeface="Times New Roman"/>
                <a:cs typeface="Times New Roman"/>
              </a:rPr>
              <a:t>y</a:t>
            </a:r>
            <a:r>
              <a:rPr dirty="0" sz="1500">
                <a:latin typeface="Times New Roman"/>
                <a:cs typeface="Times New Roman"/>
              </a:rPr>
              <a:t>t</a:t>
            </a:r>
            <a:r>
              <a:rPr dirty="0" sz="1500" spc="0">
                <a:latin typeface="Times New Roman"/>
                <a:cs typeface="Times New Roman"/>
              </a:rPr>
              <a:t>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65750" y="4969509"/>
            <a:ext cx="434340" cy="44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3335">
              <a:lnSpc>
                <a:spcPts val="1575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100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755"/>
              </a:lnSpc>
            </a:pPr>
            <a:r>
              <a:rPr dirty="0" sz="1500" spc="5">
                <a:latin typeface="Times New Roman"/>
                <a:cs typeface="Times New Roman"/>
              </a:rPr>
              <a:t>by</a:t>
            </a:r>
            <a:r>
              <a:rPr dirty="0" sz="1500">
                <a:latin typeface="Times New Roman"/>
                <a:cs typeface="Times New Roman"/>
              </a:rPr>
              <a:t>t</a:t>
            </a:r>
            <a:r>
              <a:rPr dirty="0" sz="1500" spc="0">
                <a:latin typeface="Times New Roman"/>
                <a:cs typeface="Times New Roman"/>
              </a:rPr>
              <a:t>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66179" y="4969509"/>
            <a:ext cx="434340" cy="44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3335">
              <a:lnSpc>
                <a:spcPts val="1575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100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755"/>
              </a:lnSpc>
            </a:pPr>
            <a:r>
              <a:rPr dirty="0" sz="1500" spc="5">
                <a:latin typeface="Times New Roman"/>
                <a:cs typeface="Times New Roman"/>
              </a:rPr>
              <a:t>by</a:t>
            </a:r>
            <a:r>
              <a:rPr dirty="0" sz="1500">
                <a:latin typeface="Times New Roman"/>
                <a:cs typeface="Times New Roman"/>
              </a:rPr>
              <a:t>t</a:t>
            </a:r>
            <a:r>
              <a:rPr dirty="0" sz="1500" spc="0">
                <a:latin typeface="Times New Roman"/>
                <a:cs typeface="Times New Roman"/>
              </a:rPr>
              <a:t>es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919" y="58750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469" y="1328420"/>
            <a:ext cx="26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latin typeface="Symbol"/>
                <a:cs typeface="Symbol"/>
              </a:rPr>
              <a:t>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3870" y="1329690"/>
            <a:ext cx="49085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All programs </a:t>
            </a:r>
            <a:r>
              <a:rPr dirty="0" sz="2800" spc="-10">
                <a:latin typeface="Arial"/>
                <a:cs typeface="Arial"/>
              </a:rPr>
              <a:t>we </a:t>
            </a:r>
            <a:r>
              <a:rPr dirty="0" sz="2800" spc="-5">
                <a:latin typeface="Arial"/>
                <a:cs typeface="Arial"/>
              </a:rPr>
              <a:t>looked</a:t>
            </a:r>
            <a:r>
              <a:rPr dirty="0" sz="2800" spc="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earlier: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5170" y="381000"/>
            <a:ext cx="2513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3870" y="1739900"/>
            <a:ext cx="300355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905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905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8270" y="1771650"/>
            <a:ext cx="36537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input data </a:t>
            </a: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keyboard</a:t>
            </a:r>
            <a:r>
              <a:rPr dirty="0" sz="2400">
                <a:latin typeface="Arial"/>
                <a:cs typeface="Arial"/>
              </a:rPr>
              <a:t>.  </a:t>
            </a:r>
            <a:r>
              <a:rPr dirty="0" sz="2400">
                <a:latin typeface="Times New Roman"/>
                <a:cs typeface="Times New Roman"/>
              </a:rPr>
              <a:t>output data to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screen</a:t>
            </a:r>
            <a:r>
              <a:rPr dirty="0" sz="2400" spc="-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469" y="2973070"/>
            <a:ext cx="26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latin typeface="Symbol"/>
                <a:cs typeface="Symbol"/>
              </a:rPr>
              <a:t>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870" y="2974340"/>
            <a:ext cx="56356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Output </a:t>
            </a:r>
            <a:r>
              <a:rPr dirty="0" sz="2800" spc="-10">
                <a:latin typeface="Arial"/>
                <a:cs typeface="Arial"/>
              </a:rPr>
              <a:t>would </a:t>
            </a:r>
            <a:r>
              <a:rPr dirty="0" sz="2800" spc="-5">
                <a:latin typeface="Arial"/>
                <a:cs typeface="Arial"/>
              </a:rPr>
              <a:t>be lost as </a:t>
            </a:r>
            <a:r>
              <a:rPr dirty="0" sz="2800">
                <a:latin typeface="Arial"/>
                <a:cs typeface="Arial"/>
              </a:rPr>
              <a:t>soon </a:t>
            </a:r>
            <a:r>
              <a:rPr dirty="0" sz="2800" spc="-5">
                <a:latin typeface="Arial"/>
                <a:cs typeface="Arial"/>
              </a:rPr>
              <a:t>as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we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469" y="3401059"/>
            <a:ext cx="35058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exit </a:t>
            </a:r>
            <a:r>
              <a:rPr dirty="0" sz="2800" spc="-5">
                <a:latin typeface="Arial"/>
                <a:cs typeface="Arial"/>
              </a:rPr>
              <a:t>from the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469" y="4147820"/>
            <a:ext cx="26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latin typeface="Symbol"/>
                <a:cs typeface="Symbol"/>
              </a:rPr>
              <a:t>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3870" y="4149090"/>
            <a:ext cx="5714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How </a:t>
            </a:r>
            <a:r>
              <a:rPr dirty="0" sz="2800" spc="-5">
                <a:latin typeface="Arial"/>
                <a:cs typeface="Arial"/>
              </a:rPr>
              <a:t>do </a:t>
            </a:r>
            <a:r>
              <a:rPr dirty="0" sz="2800" spc="-15">
                <a:latin typeface="Arial"/>
                <a:cs typeface="Arial"/>
              </a:rPr>
              <a:t>we </a:t>
            </a:r>
            <a:r>
              <a:rPr dirty="0" sz="2800">
                <a:latin typeface="Arial"/>
                <a:cs typeface="Arial"/>
              </a:rPr>
              <a:t>store </a:t>
            </a: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permanently?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3870" y="4559300"/>
            <a:ext cx="300355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905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905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8270" y="4591050"/>
            <a:ext cx="5481320" cy="13055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15">
                <a:latin typeface="Times New Roman"/>
                <a:cs typeface="Times New Roman"/>
              </a:rPr>
              <a:t>We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use secondary storage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Times New Roman"/>
                <a:cs typeface="Times New Roman"/>
              </a:rPr>
              <a:t>Data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packaged </a:t>
            </a:r>
            <a:r>
              <a:rPr dirty="0" sz="2400">
                <a:latin typeface="Times New Roman"/>
                <a:cs typeface="Times New Roman"/>
              </a:rPr>
              <a:t>up on </a:t>
            </a:r>
            <a:r>
              <a:rPr dirty="0" sz="2400" spc="-5">
                <a:latin typeface="Times New Roman"/>
                <a:cs typeface="Times New Roman"/>
              </a:rPr>
              <a:t>the storage </a:t>
            </a:r>
            <a:r>
              <a:rPr dirty="0" sz="2400">
                <a:latin typeface="Times New Roman"/>
                <a:cs typeface="Times New Roman"/>
              </a:rPr>
              <a:t>device as  data </a:t>
            </a:r>
            <a:r>
              <a:rPr dirty="0" sz="2400" spc="-5">
                <a:latin typeface="Times New Roman"/>
                <a:cs typeface="Times New Roman"/>
              </a:rPr>
              <a:t>structures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A40020"/>
                </a:solidFill>
                <a:latin typeface="Times New Roman"/>
                <a:cs typeface="Times New Roman"/>
              </a:rPr>
              <a:t>files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90" y="534670"/>
            <a:ext cx="48806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dirty="0" sz="3600" spc="-133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3600" spc="-5" b="0">
                <a:solidFill>
                  <a:srgbClr val="000000"/>
                </a:solidFill>
                <a:latin typeface="Times New Roman"/>
                <a:cs typeface="Times New Roman"/>
              </a:rPr>
              <a:t>operator </a:t>
            </a:r>
            <a:r>
              <a:rPr dirty="0" sz="3600" b="0">
                <a:solidFill>
                  <a:srgbClr val="000000"/>
                </a:solidFill>
                <a:latin typeface="Times New Roman"/>
                <a:cs typeface="Times New Roman"/>
              </a:rPr>
              <a:t>vs. </a:t>
            </a:r>
            <a:r>
              <a:rPr dirty="0" sz="3600" spc="-5">
                <a:solidFill>
                  <a:srgbClr val="000000"/>
                </a:solidFill>
                <a:latin typeface="Courier New"/>
                <a:cs typeface="Courier New"/>
              </a:rPr>
              <a:t>write()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532765" indent="-281940">
              <a:lnSpc>
                <a:spcPct val="100000"/>
              </a:lnSpc>
              <a:spcBef>
                <a:spcPts val="575"/>
              </a:spcBef>
              <a:buClr>
                <a:srgbClr val="FD8536"/>
              </a:buClr>
              <a:buFont typeface="Symbol"/>
              <a:buChar char=""/>
              <a:tabLst>
                <a:tab pos="532765" algn="l"/>
              </a:tabLst>
            </a:pPr>
            <a:r>
              <a:rPr dirty="0" sz="1900" spc="-5"/>
              <a:t>outFile &lt;&lt;</a:t>
            </a:r>
            <a:r>
              <a:rPr dirty="0" sz="1900" spc="-15"/>
              <a:t> </a:t>
            </a:r>
            <a:r>
              <a:rPr dirty="0" sz="1900" spc="-5"/>
              <a:t>number</a:t>
            </a:r>
            <a:endParaRPr sz="1900"/>
          </a:p>
          <a:p>
            <a:pPr marL="708025">
              <a:lnSpc>
                <a:spcPct val="100000"/>
              </a:lnSpc>
              <a:spcBef>
                <a:spcPts val="550"/>
              </a:spcBef>
            </a:pPr>
            <a:r>
              <a:rPr dirty="0" baseline="6313" sz="3300" spc="247" b="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65" b="0">
                <a:latin typeface="Times New Roman"/>
                <a:cs typeface="Times New Roman"/>
              </a:rPr>
              <a:t>Outputs </a:t>
            </a:r>
            <a:r>
              <a:rPr dirty="0" sz="2200" spc="-10"/>
              <a:t>number</a:t>
            </a:r>
            <a:r>
              <a:rPr dirty="0" sz="2200" spc="-955"/>
              <a:t> </a:t>
            </a:r>
            <a:r>
              <a:rPr dirty="0" sz="2200" spc="-5" b="0">
                <a:latin typeface="Times New Roman"/>
                <a:cs typeface="Times New Roman"/>
              </a:rPr>
              <a:t>(</a:t>
            </a:r>
            <a:r>
              <a:rPr dirty="0" sz="2200" spc="-5"/>
              <a:t>int</a:t>
            </a:r>
            <a:r>
              <a:rPr dirty="0" sz="2200" spc="-5" b="0">
                <a:latin typeface="Times New Roman"/>
                <a:cs typeface="Times New Roman"/>
              </a:rPr>
              <a:t>) </a:t>
            </a:r>
            <a:r>
              <a:rPr dirty="0" sz="2200" b="0">
                <a:latin typeface="Times New Roman"/>
                <a:cs typeface="Times New Roman"/>
              </a:rPr>
              <a:t>as a </a:t>
            </a:r>
            <a:r>
              <a:rPr dirty="0" sz="2200" spc="-5"/>
              <a:t>char </a:t>
            </a:r>
            <a:r>
              <a:rPr dirty="0" sz="2200"/>
              <a:t>*</a:t>
            </a:r>
            <a:endParaRPr sz="2200">
              <a:latin typeface="Times New Roman"/>
              <a:cs typeface="Times New Roman"/>
            </a:endParaRPr>
          </a:p>
          <a:p>
            <a:pPr marL="708025">
              <a:lnSpc>
                <a:spcPct val="100000"/>
              </a:lnSpc>
              <a:spcBef>
                <a:spcPts val="540"/>
              </a:spcBef>
            </a:pPr>
            <a:r>
              <a:rPr dirty="0" baseline="5050" sz="3300" spc="225" b="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50" b="0">
                <a:latin typeface="Times New Roman"/>
                <a:cs typeface="Times New Roman"/>
              </a:rPr>
              <a:t>Variable </a:t>
            </a:r>
            <a:r>
              <a:rPr dirty="0" sz="2200" spc="-10" b="0">
                <a:latin typeface="Times New Roman"/>
                <a:cs typeface="Times New Roman"/>
              </a:rPr>
              <a:t>number </a:t>
            </a:r>
            <a:r>
              <a:rPr dirty="0" sz="2200" b="0">
                <a:latin typeface="Times New Roman"/>
                <a:cs typeface="Times New Roman"/>
              </a:rPr>
              <a:t>of</a:t>
            </a:r>
            <a:r>
              <a:rPr dirty="0" sz="2200" spc="-16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bytes</a:t>
            </a:r>
            <a:endParaRPr sz="2200">
              <a:latin typeface="Times New Roman"/>
              <a:cs typeface="Times New Roman"/>
            </a:endParaRPr>
          </a:p>
          <a:p>
            <a:pPr marL="532765" indent="-281940">
              <a:lnSpc>
                <a:spcPct val="100000"/>
              </a:lnSpc>
              <a:spcBef>
                <a:spcPts val="480"/>
              </a:spcBef>
              <a:buClr>
                <a:srgbClr val="FD8536"/>
              </a:buClr>
              <a:buFont typeface="Symbol"/>
              <a:buChar char=""/>
              <a:tabLst>
                <a:tab pos="532765" algn="l"/>
              </a:tabLst>
            </a:pPr>
            <a:r>
              <a:rPr dirty="0" sz="1900" spc="-5"/>
              <a:t>outFile.write( </a:t>
            </a:r>
            <a:r>
              <a:rPr dirty="0" sz="1900" spc="-5" i="1">
                <a:latin typeface="Courier New"/>
                <a:cs typeface="Courier New"/>
              </a:rPr>
              <a:t>const char </a:t>
            </a:r>
            <a:r>
              <a:rPr dirty="0" sz="1900" i="1">
                <a:latin typeface="Courier New"/>
                <a:cs typeface="Courier New"/>
              </a:rPr>
              <a:t>*</a:t>
            </a:r>
            <a:r>
              <a:rPr dirty="0" sz="1900"/>
              <a:t>, </a:t>
            </a:r>
            <a:r>
              <a:rPr dirty="0" sz="1900" spc="-5" i="1">
                <a:latin typeface="Courier New"/>
                <a:cs typeface="Courier New"/>
              </a:rPr>
              <a:t>size</a:t>
            </a:r>
            <a:r>
              <a:rPr dirty="0" sz="1900" spc="-25" i="1">
                <a:latin typeface="Courier New"/>
                <a:cs typeface="Courier New"/>
              </a:rPr>
              <a:t> </a:t>
            </a:r>
            <a:r>
              <a:rPr dirty="0" sz="1900" spc="-5"/>
              <a:t>);</a:t>
            </a:r>
            <a:endParaRPr sz="190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550"/>
              </a:spcBef>
            </a:pPr>
            <a:r>
              <a:rPr dirty="0" baseline="6313" sz="3300" spc="247" b="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65" b="0">
                <a:latin typeface="Times New Roman"/>
                <a:cs typeface="Times New Roman"/>
              </a:rPr>
              <a:t>Outputs </a:t>
            </a:r>
            <a:r>
              <a:rPr dirty="0" sz="2200" spc="-5" b="0">
                <a:latin typeface="Times New Roman"/>
                <a:cs typeface="Times New Roman"/>
              </a:rPr>
              <a:t>raw</a:t>
            </a:r>
            <a:r>
              <a:rPr dirty="0" sz="2200" spc="-18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bytes</a:t>
            </a:r>
            <a:endParaRPr sz="2200">
              <a:latin typeface="Times New Roman"/>
              <a:cs typeface="Times New Roman"/>
            </a:endParaRPr>
          </a:p>
          <a:p>
            <a:pPr marL="708025">
              <a:lnSpc>
                <a:spcPct val="100000"/>
              </a:lnSpc>
              <a:spcBef>
                <a:spcPts val="540"/>
              </a:spcBef>
            </a:pPr>
            <a:r>
              <a:rPr dirty="0" baseline="5050" sz="3300" spc="337" b="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225" b="0">
                <a:latin typeface="Times New Roman"/>
                <a:cs typeface="Times New Roman"/>
              </a:rPr>
              <a:t>Takes </a:t>
            </a:r>
            <a:r>
              <a:rPr dirty="0" sz="2200" spc="-5" b="0">
                <a:latin typeface="Times New Roman"/>
                <a:cs typeface="Times New Roman"/>
              </a:rPr>
              <a:t>pointer to </a:t>
            </a:r>
            <a:r>
              <a:rPr dirty="0" sz="2200" spc="-15" b="0">
                <a:latin typeface="Times New Roman"/>
                <a:cs typeface="Times New Roman"/>
              </a:rPr>
              <a:t>memory </a:t>
            </a:r>
            <a:r>
              <a:rPr dirty="0" sz="2200" spc="-5" b="0">
                <a:latin typeface="Times New Roman"/>
                <a:cs typeface="Times New Roman"/>
              </a:rPr>
              <a:t>location, </a:t>
            </a:r>
            <a:r>
              <a:rPr dirty="0" sz="2200" spc="-10" b="0">
                <a:latin typeface="Times New Roman"/>
                <a:cs typeface="Times New Roman"/>
              </a:rPr>
              <a:t>number </a:t>
            </a:r>
            <a:r>
              <a:rPr dirty="0" sz="2200" b="0">
                <a:latin typeface="Times New Roman"/>
                <a:cs typeface="Times New Roman"/>
              </a:rPr>
              <a:t>of </a:t>
            </a:r>
            <a:r>
              <a:rPr dirty="0" sz="2200" spc="-5" b="0">
                <a:latin typeface="Times New Roman"/>
                <a:cs typeface="Times New Roman"/>
              </a:rPr>
              <a:t>bytes to</a:t>
            </a:r>
            <a:r>
              <a:rPr dirty="0" sz="2200" spc="-90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write</a:t>
            </a:r>
            <a:endParaRPr sz="2200">
              <a:latin typeface="Times New Roman"/>
              <a:cs typeface="Times New Roman"/>
            </a:endParaRPr>
          </a:p>
          <a:p>
            <a:pPr marL="1165225">
              <a:lnSpc>
                <a:spcPct val="100000"/>
              </a:lnSpc>
              <a:spcBef>
                <a:spcPts val="450"/>
              </a:spcBef>
            </a:pPr>
            <a:r>
              <a:rPr dirty="0" baseline="6172" sz="2700" spc="270" b="0">
                <a:solidFill>
                  <a:srgbClr val="FDC2AD"/>
                </a:solidFill>
                <a:latin typeface="Symbol"/>
                <a:cs typeface="Symbol"/>
              </a:rPr>
              <a:t></a:t>
            </a:r>
            <a:r>
              <a:rPr dirty="0" sz="1800" spc="180" b="0">
                <a:latin typeface="Times New Roman"/>
                <a:cs typeface="Times New Roman"/>
              </a:rPr>
              <a:t>Copies </a:t>
            </a:r>
            <a:r>
              <a:rPr dirty="0" sz="1800" b="0">
                <a:latin typeface="Times New Roman"/>
                <a:cs typeface="Times New Roman"/>
              </a:rPr>
              <a:t>data directly from </a:t>
            </a:r>
            <a:r>
              <a:rPr dirty="0" sz="1800" spc="-5" b="0">
                <a:latin typeface="Times New Roman"/>
                <a:cs typeface="Times New Roman"/>
              </a:rPr>
              <a:t>memory </a:t>
            </a:r>
            <a:r>
              <a:rPr dirty="0" sz="1800" b="0">
                <a:latin typeface="Times New Roman"/>
                <a:cs typeface="Times New Roman"/>
              </a:rPr>
              <a:t>into</a:t>
            </a:r>
            <a:r>
              <a:rPr dirty="0" sz="1800" spc="-14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1165225">
              <a:lnSpc>
                <a:spcPct val="100000"/>
              </a:lnSpc>
              <a:spcBef>
                <a:spcPts val="450"/>
              </a:spcBef>
            </a:pPr>
            <a:r>
              <a:rPr dirty="0" baseline="6172" sz="2700" spc="382" b="0">
                <a:solidFill>
                  <a:srgbClr val="FDC2AD"/>
                </a:solidFill>
                <a:latin typeface="Symbol"/>
                <a:cs typeface="Symbol"/>
              </a:rPr>
              <a:t></a:t>
            </a:r>
            <a:r>
              <a:rPr dirty="0" sz="1800" spc="254" b="0">
                <a:latin typeface="Times New Roman"/>
                <a:cs typeface="Times New Roman"/>
              </a:rPr>
              <a:t>Does </a:t>
            </a:r>
            <a:r>
              <a:rPr dirty="0" sz="1800" spc="-5" b="0">
                <a:latin typeface="Times New Roman"/>
                <a:cs typeface="Times New Roman"/>
              </a:rPr>
              <a:t>not </a:t>
            </a:r>
            <a:r>
              <a:rPr dirty="0" sz="1800" b="0">
                <a:latin typeface="Times New Roman"/>
                <a:cs typeface="Times New Roman"/>
              </a:rPr>
              <a:t>convert to </a:t>
            </a:r>
            <a:r>
              <a:rPr dirty="0" sz="1800" spc="-5"/>
              <a:t>char</a:t>
            </a:r>
            <a:r>
              <a:rPr dirty="0" sz="1800" spc="-250"/>
              <a:t> </a:t>
            </a:r>
            <a:r>
              <a:rPr dirty="0" sz="1800"/>
              <a:t>*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58470"/>
            <a:ext cx="6181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Creating 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Random-Access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4669" y="1141729"/>
            <a:ext cx="7028180" cy="42430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12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  <a:p>
            <a:pPr marL="351155" marR="302260" indent="-339090">
              <a:lnSpc>
                <a:spcPct val="100000"/>
              </a:lnSpc>
              <a:spcBef>
                <a:spcPts val="400"/>
              </a:spcBef>
            </a:pPr>
            <a:r>
              <a:rPr dirty="0" sz="1600" spc="-5" b="1">
                <a:latin typeface="Courier New"/>
                <a:cs typeface="Courier New"/>
              </a:rPr>
              <a:t>outFile.write( reinterpret_cast&lt;const char *&gt;(&amp;number),  sizeof( number </a:t>
            </a:r>
            <a:r>
              <a:rPr dirty="0" sz="1600" b="1">
                <a:latin typeface="Courier New"/>
                <a:cs typeface="Courier New"/>
              </a:rPr>
              <a:t>)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5291" sz="3150" spc="465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310" b="1">
                <a:latin typeface="Courier New"/>
                <a:cs typeface="Courier New"/>
              </a:rPr>
              <a:t>&amp;number</a:t>
            </a:r>
            <a:r>
              <a:rPr dirty="0" sz="2100" spc="-740" b="1">
                <a:latin typeface="Courier New"/>
                <a:cs typeface="Courier New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 an </a:t>
            </a:r>
            <a:r>
              <a:rPr dirty="0" sz="2100" spc="-5" b="1">
                <a:latin typeface="Courier New"/>
                <a:cs typeface="Courier New"/>
              </a:rPr>
              <a:t>int </a:t>
            </a:r>
            <a:r>
              <a:rPr dirty="0" sz="2100" b="1">
                <a:latin typeface="Courier New"/>
                <a:cs typeface="Courier New"/>
              </a:rPr>
              <a:t>*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77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185">
                <a:latin typeface="Times New Roman"/>
                <a:cs typeface="Times New Roman"/>
              </a:rPr>
              <a:t>Convert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 b="1">
                <a:latin typeface="Courier New"/>
                <a:cs typeface="Courier New"/>
              </a:rPr>
              <a:t>const char </a:t>
            </a:r>
            <a:r>
              <a:rPr dirty="0" sz="2400" b="1">
                <a:latin typeface="Courier New"/>
                <a:cs typeface="Courier New"/>
              </a:rPr>
              <a:t>*</a:t>
            </a:r>
            <a:r>
              <a:rPr dirty="0" sz="2400" spc="-1040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115189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reinterpret_cast</a:t>
            </a:r>
            <a:endParaRPr sz="2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5291" sz="3150" spc="240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160" b="1">
                <a:latin typeface="Courier New"/>
                <a:cs typeface="Courier New"/>
              </a:rPr>
              <a:t>sizeof(number)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45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300">
                <a:latin typeface="Times New Roman"/>
                <a:cs typeface="Times New Roman"/>
              </a:rPr>
              <a:t>Size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Courier New"/>
                <a:cs typeface="Courier New"/>
              </a:rPr>
              <a:t>number</a:t>
            </a:r>
            <a:r>
              <a:rPr dirty="0" sz="2400" spc="-1165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(an </a:t>
            </a: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5">
                <a:latin typeface="Times New Roman"/>
                <a:cs typeface="Times New Roman"/>
              </a:rPr>
              <a:t>) </a:t>
            </a:r>
            <a:r>
              <a:rPr dirty="0" sz="2400">
                <a:latin typeface="Times New Roman"/>
                <a:cs typeface="Times New Roman"/>
              </a:rPr>
              <a:t>in bytes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5291" sz="3150" spc="757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505" b="1">
                <a:latin typeface="Courier New"/>
                <a:cs typeface="Courier New"/>
              </a:rPr>
              <a:t>read</a:t>
            </a:r>
            <a:r>
              <a:rPr dirty="0" sz="2100" spc="-695" b="1">
                <a:latin typeface="Courier New"/>
                <a:cs typeface="Courier New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function </a:t>
            </a:r>
            <a:r>
              <a:rPr dirty="0" sz="2100" spc="-10">
                <a:latin typeface="Times New Roman"/>
                <a:cs typeface="Times New Roman"/>
              </a:rPr>
              <a:t>similar (more </a:t>
            </a:r>
            <a:r>
              <a:rPr dirty="0" sz="2100" spc="-5">
                <a:latin typeface="Times New Roman"/>
                <a:cs typeface="Times New Roman"/>
              </a:rPr>
              <a:t>later)</a:t>
            </a:r>
            <a:endParaRPr sz="2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dirty="0" baseline="5291" sz="3150" spc="765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509">
                <a:latin typeface="Times New Roman"/>
                <a:cs typeface="Times New Roman"/>
              </a:rPr>
              <a:t>Must </a:t>
            </a:r>
            <a:r>
              <a:rPr dirty="0" sz="2100" spc="-5">
                <a:latin typeface="Times New Roman"/>
                <a:cs typeface="Times New Roman"/>
              </a:rPr>
              <a:t>use </a:t>
            </a:r>
            <a:r>
              <a:rPr dirty="0" sz="2100" spc="-5" b="1">
                <a:latin typeface="Courier New"/>
                <a:cs typeface="Courier New"/>
              </a:rPr>
              <a:t>write</a:t>
            </a:r>
            <a:r>
              <a:rPr dirty="0" sz="2100" spc="-5">
                <a:latin typeface="Times New Roman"/>
                <a:cs typeface="Times New Roman"/>
              </a:rPr>
              <a:t>/</a:t>
            </a:r>
            <a:r>
              <a:rPr dirty="0" sz="2100" spc="-5" b="1">
                <a:latin typeface="Courier New"/>
                <a:cs typeface="Courier New"/>
              </a:rPr>
              <a:t>read </a:t>
            </a:r>
            <a:r>
              <a:rPr dirty="0" sz="2100">
                <a:latin typeface="Times New Roman"/>
                <a:cs typeface="Times New Roman"/>
              </a:rPr>
              <a:t>when </a:t>
            </a:r>
            <a:r>
              <a:rPr dirty="0" sz="2100" spc="-5">
                <a:latin typeface="Times New Roman"/>
                <a:cs typeface="Times New Roman"/>
              </a:rPr>
              <a:t>using raw, unformatted  </a:t>
            </a:r>
            <a:r>
              <a:rPr dirty="0" sz="2100" spc="-434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562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375">
                <a:latin typeface="Times New Roman"/>
                <a:cs typeface="Times New Roman"/>
              </a:rPr>
              <a:t>Use </a:t>
            </a:r>
            <a:r>
              <a:rPr dirty="0" sz="2400" spc="-5" b="1">
                <a:latin typeface="Courier New"/>
                <a:cs typeface="Courier New"/>
              </a:rPr>
              <a:t>ios::binary</a:t>
            </a:r>
            <a:r>
              <a:rPr dirty="0" sz="2400" spc="-1230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raw </a:t>
            </a:r>
            <a:r>
              <a:rPr dirty="0" sz="2400" spc="-5">
                <a:latin typeface="Times New Roman"/>
                <a:cs typeface="Times New Roman"/>
              </a:rPr>
              <a:t>writes/reads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58470"/>
            <a:ext cx="6181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Creating 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Random-Access </a:t>
            </a: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4669" y="1101815"/>
            <a:ext cx="7493000" cy="427672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35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 statement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5291" sz="3150" spc="540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360">
                <a:latin typeface="Times New Roman"/>
                <a:cs typeface="Times New Roman"/>
              </a:rPr>
              <a:t>Credit </a:t>
            </a:r>
            <a:r>
              <a:rPr dirty="0" sz="2100" spc="-5">
                <a:latin typeface="Times New Roman"/>
                <a:cs typeface="Times New Roman"/>
              </a:rPr>
              <a:t>processing</a:t>
            </a:r>
            <a:r>
              <a:rPr dirty="0" sz="2100" spc="-3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program</a:t>
            </a:r>
            <a:endParaRPr sz="2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5291" sz="3150" spc="540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360">
                <a:latin typeface="Times New Roman"/>
                <a:cs typeface="Times New Roman"/>
              </a:rPr>
              <a:t>Record</a:t>
            </a: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77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185">
                <a:latin typeface="Times New Roman"/>
                <a:cs typeface="Times New Roman"/>
              </a:rPr>
              <a:t>Account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(key)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37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250">
                <a:latin typeface="Times New Roman"/>
                <a:cs typeface="Times New Roman"/>
              </a:rPr>
              <a:t>First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last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77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185">
                <a:latin typeface="Times New Roman"/>
                <a:cs typeface="Times New Roman"/>
              </a:rPr>
              <a:t>Balance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5291" sz="3150" spc="472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100" spc="315">
                <a:latin typeface="Times New Roman"/>
                <a:cs typeface="Times New Roman"/>
              </a:rPr>
              <a:t>Account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operations</a:t>
            </a: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77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400" spc="185">
                <a:latin typeface="Times New Roman"/>
                <a:cs typeface="Times New Roman"/>
              </a:rPr>
              <a:t>Update, </a:t>
            </a:r>
            <a:r>
              <a:rPr dirty="0" sz="2400">
                <a:latin typeface="Times New Roman"/>
                <a:cs typeface="Times New Roman"/>
              </a:rPr>
              <a:t>create </a:t>
            </a:r>
            <a:r>
              <a:rPr dirty="0" sz="2400" spc="-5">
                <a:latin typeface="Times New Roman"/>
                <a:cs typeface="Times New Roman"/>
              </a:rPr>
              <a:t>new, </a:t>
            </a:r>
            <a:r>
              <a:rPr dirty="0" sz="2400">
                <a:latin typeface="Times New Roman"/>
                <a:cs typeface="Times New Roman"/>
              </a:rPr>
              <a:t>delete, </a:t>
            </a:r>
            <a:r>
              <a:rPr dirty="0" sz="2400" spc="-5">
                <a:latin typeface="Times New Roman"/>
                <a:cs typeface="Times New Roman"/>
              </a:rPr>
              <a:t>list </a:t>
            </a:r>
            <a:r>
              <a:rPr dirty="0" sz="2400">
                <a:latin typeface="Times New Roman"/>
                <a:cs typeface="Times New Roman"/>
              </a:rPr>
              <a:t>all accounts in a</a:t>
            </a:r>
            <a:r>
              <a:rPr dirty="0" sz="2400" spc="-2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Next: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create </a:t>
            </a:r>
            <a:r>
              <a:rPr dirty="0" sz="2400" spc="-10">
                <a:latin typeface="Arial"/>
                <a:cs typeface="Arial"/>
              </a:rPr>
              <a:t>blank </a:t>
            </a:r>
            <a:r>
              <a:rPr dirty="0" sz="2400" spc="-5">
                <a:latin typeface="Arial"/>
                <a:cs typeface="Arial"/>
              </a:rPr>
              <a:t>100-record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919" y="58750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6850" y="610870"/>
            <a:ext cx="2906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Streams</a:t>
            </a:r>
            <a:r>
              <a:rPr dirty="0" sz="360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Usage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546301"/>
            <a:ext cx="6665595" cy="47669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baseline="5952" sz="4200" spc="487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sz="2800" spc="325">
                <a:latin typeface="Times New Roman"/>
                <a:cs typeface="Times New Roman"/>
              </a:rPr>
              <a:t>We’ve </a:t>
            </a:r>
            <a:r>
              <a:rPr dirty="0" sz="2800" spc="-5">
                <a:latin typeface="Times New Roman"/>
                <a:cs typeface="Times New Roman"/>
              </a:rPr>
              <a:t>used </a:t>
            </a:r>
            <a:r>
              <a:rPr dirty="0" sz="2800" spc="-10">
                <a:latin typeface="Times New Roman"/>
                <a:cs typeface="Times New Roman"/>
              </a:rPr>
              <a:t>streams</a:t>
            </a:r>
            <a:r>
              <a:rPr dirty="0" sz="2800" spc="-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already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</a:pPr>
            <a:r>
              <a:rPr dirty="0" baseline="5555" sz="3750" spc="607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500" spc="405">
                <a:latin typeface="Times New Roman"/>
                <a:cs typeface="Times New Roman"/>
              </a:rPr>
              <a:t>cin</a:t>
            </a:r>
            <a:endParaRPr sz="2500">
              <a:latin typeface="Times New Roman"/>
              <a:cs typeface="Times New Roman"/>
            </a:endParaRPr>
          </a:p>
          <a:p>
            <a:pPr marL="1151890" marR="5080" indent="-224790">
              <a:lnSpc>
                <a:spcPct val="100000"/>
              </a:lnSpc>
              <a:spcBef>
                <a:spcPts val="700"/>
              </a:spcBef>
            </a:pPr>
            <a:r>
              <a:rPr dirty="0" baseline="5952" sz="4200" spc="434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800" spc="290">
                <a:latin typeface="Times New Roman"/>
                <a:cs typeface="Times New Roman"/>
              </a:rPr>
              <a:t>Input </a:t>
            </a:r>
            <a:r>
              <a:rPr dirty="0" sz="2800" spc="-5">
                <a:latin typeface="Times New Roman"/>
                <a:cs typeface="Times New Roman"/>
              </a:rPr>
              <a:t>from stream object connected</a:t>
            </a:r>
            <a:r>
              <a:rPr dirty="0" sz="2800" spc="-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  keyboard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</a:pPr>
            <a:r>
              <a:rPr dirty="0" baseline="5555" sz="3750" spc="487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500" spc="325">
                <a:latin typeface="Times New Roman"/>
                <a:cs typeface="Times New Roman"/>
              </a:rPr>
              <a:t>cout</a:t>
            </a:r>
            <a:endParaRPr sz="2500">
              <a:latin typeface="Times New Roman"/>
              <a:cs typeface="Times New Roman"/>
            </a:endParaRPr>
          </a:p>
          <a:p>
            <a:pPr marL="1151890" marR="180340" indent="-224790">
              <a:lnSpc>
                <a:spcPct val="100000"/>
              </a:lnSpc>
              <a:spcBef>
                <a:spcPts val="700"/>
              </a:spcBef>
            </a:pPr>
            <a:r>
              <a:rPr dirty="0" baseline="5952" sz="4200" spc="37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800" spc="250">
                <a:latin typeface="Times New Roman"/>
                <a:cs typeface="Times New Roman"/>
              </a:rPr>
              <a:t>Output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stream object </a:t>
            </a:r>
            <a:r>
              <a:rPr dirty="0" sz="2800" spc="-10">
                <a:latin typeface="Times New Roman"/>
                <a:cs typeface="Times New Roman"/>
              </a:rPr>
              <a:t>connected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  </a:t>
            </a:r>
            <a:r>
              <a:rPr dirty="0" sz="2800" spc="-5">
                <a:latin typeface="Times New Roman"/>
                <a:cs typeface="Times New Roman"/>
              </a:rPr>
              <a:t>screen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baseline="5952" sz="4200" spc="719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sz="2800" spc="480">
                <a:latin typeface="Times New Roman"/>
                <a:cs typeface="Times New Roman"/>
              </a:rPr>
              <a:t>Can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define other </a:t>
            </a:r>
            <a:r>
              <a:rPr dirty="0" sz="2800" spc="-10">
                <a:latin typeface="Times New Roman"/>
                <a:cs typeface="Times New Roman"/>
              </a:rPr>
              <a:t>streams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</a:pPr>
            <a:r>
              <a:rPr dirty="0" baseline="5555" sz="3750" spc="825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500" spc="550">
                <a:latin typeface="Times New Roman"/>
                <a:cs typeface="Times New Roman"/>
              </a:rPr>
              <a:t>To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or </a:t>
            </a:r>
            <a:r>
              <a:rPr dirty="0" sz="2500" spc="-5">
                <a:latin typeface="Times New Roman"/>
                <a:cs typeface="Times New Roman"/>
              </a:rPr>
              <a:t>from files</a:t>
            </a:r>
            <a:endParaRPr sz="25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30"/>
              </a:spcBef>
            </a:pPr>
            <a:r>
              <a:rPr dirty="0" baseline="5555" sz="3750" spc="487">
                <a:solidFill>
                  <a:srgbClr val="FD8536"/>
                </a:solidFill>
                <a:latin typeface="Symbol"/>
                <a:cs typeface="Symbol"/>
              </a:rPr>
              <a:t></a:t>
            </a:r>
            <a:r>
              <a:rPr dirty="0" sz="2500" spc="325">
                <a:latin typeface="Times New Roman"/>
                <a:cs typeface="Times New Roman"/>
              </a:rPr>
              <a:t>Used </a:t>
            </a:r>
            <a:r>
              <a:rPr dirty="0" sz="2500" spc="-10">
                <a:latin typeface="Times New Roman"/>
                <a:cs typeface="Times New Roman"/>
              </a:rPr>
              <a:t>similarly </a:t>
            </a:r>
            <a:r>
              <a:rPr dirty="0" sz="2500">
                <a:latin typeface="Times New Roman"/>
                <a:cs typeface="Times New Roman"/>
              </a:rPr>
              <a:t>as </a:t>
            </a:r>
            <a:r>
              <a:rPr dirty="0" sz="2500" spc="-5">
                <a:latin typeface="Times New Roman"/>
                <a:cs typeface="Times New Roman"/>
              </a:rPr>
              <a:t>cin,</a:t>
            </a:r>
            <a:r>
              <a:rPr dirty="0" sz="2500" spc="-3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cout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919" y="58750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7339" y="383540"/>
            <a:ext cx="5813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0000"/>
                </a:solidFill>
                <a:latin typeface="Times New Roman"/>
                <a:cs typeface="Times New Roman"/>
              </a:rPr>
              <a:t>File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input 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output</a:t>
            </a:r>
            <a:r>
              <a:rPr dirty="0" sz="36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streams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676400"/>
            <a:ext cx="7848600" cy="353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919" y="58750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0950" y="231140"/>
            <a:ext cx="1623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Streams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068070"/>
            <a:ext cx="26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latin typeface="Symbol"/>
                <a:cs typeface="Symbol"/>
              </a:rPr>
              <a:t>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069" y="1069340"/>
            <a:ext cx="6358890" cy="87756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19"/>
              </a:spcBef>
            </a:pPr>
            <a:r>
              <a:rPr dirty="0" sz="2800" spc="-5">
                <a:solidFill>
                  <a:srgbClr val="A40020"/>
                </a:solidFill>
                <a:latin typeface="Arial"/>
                <a:cs typeface="Arial"/>
              </a:rPr>
              <a:t>File Input Stream </a:t>
            </a: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Arial"/>
                <a:cs typeface="Arial"/>
              </a:rPr>
              <a:t>reads data from disk  file </a:t>
            </a:r>
            <a:r>
              <a:rPr dirty="0" sz="2800">
                <a:latin typeface="Arial"/>
                <a:cs typeface="Arial"/>
              </a:rPr>
              <a:t>to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614420"/>
            <a:ext cx="26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latin typeface="Symbol"/>
                <a:cs typeface="Symbol"/>
              </a:rPr>
              <a:t>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069" y="3615690"/>
            <a:ext cx="51244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I/O </a:t>
            </a:r>
            <a:r>
              <a:rPr dirty="0" sz="2800" spc="-5">
                <a:latin typeface="Arial"/>
                <a:cs typeface="Arial"/>
              </a:rPr>
              <a:t>system of C++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contains: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2319020"/>
            <a:ext cx="26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latin typeface="Symbol"/>
                <a:cs typeface="Symbol"/>
              </a:rPr>
              <a:t>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9069" y="2320290"/>
            <a:ext cx="60382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A40020"/>
                </a:solidFill>
                <a:latin typeface="Arial"/>
                <a:cs typeface="Arial"/>
              </a:rPr>
              <a:t>File output Stream </a:t>
            </a: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10">
                <a:latin typeface="Arial"/>
                <a:cs typeface="Arial"/>
              </a:rPr>
              <a:t>writes </a:t>
            </a:r>
            <a:r>
              <a:rPr dirty="0" sz="2800">
                <a:latin typeface="Arial"/>
                <a:cs typeface="Arial"/>
              </a:rPr>
              <a:t>data to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2747009"/>
            <a:ext cx="41414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disk file from the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4225290"/>
            <a:ext cx="5413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A40020"/>
                </a:solidFill>
                <a:latin typeface="Times New Roman"/>
                <a:cs typeface="Times New Roman"/>
              </a:rPr>
              <a:t>ifstream </a:t>
            </a:r>
            <a:r>
              <a:rPr dirty="0" sz="2400">
                <a:latin typeface="Times New Roman"/>
                <a:cs typeface="Times New Roman"/>
              </a:rPr>
              <a:t>– provides input </a:t>
            </a:r>
            <a:r>
              <a:rPr dirty="0" sz="2400" spc="-5">
                <a:latin typeface="Times New Roman"/>
                <a:cs typeface="Times New Roman"/>
              </a:rPr>
              <a:t>operations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files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600" y="4193540"/>
            <a:ext cx="300355" cy="1686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05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dirty="0" sz="2400" spc="905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905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0" y="4911090"/>
            <a:ext cx="5632450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A40020"/>
                </a:solidFill>
                <a:latin typeface="Times New Roman"/>
                <a:cs typeface="Times New Roman"/>
              </a:rPr>
              <a:t>ofstream </a:t>
            </a:r>
            <a:r>
              <a:rPr dirty="0" sz="2400">
                <a:latin typeface="Times New Roman"/>
                <a:cs typeface="Times New Roman"/>
              </a:rPr>
              <a:t>– provides output </a:t>
            </a:r>
            <a:r>
              <a:rPr dirty="0" sz="2400" spc="-5">
                <a:latin typeface="Times New Roman"/>
                <a:cs typeface="Times New Roman"/>
              </a:rPr>
              <a:t>operations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files</a:t>
            </a:r>
            <a:endParaRPr sz="2400">
              <a:latin typeface="Times New Roman"/>
              <a:cs typeface="Times New Roman"/>
            </a:endParaRPr>
          </a:p>
          <a:p>
            <a:pPr marL="12700" marR="24130">
              <a:lnSpc>
                <a:spcPct val="100000"/>
              </a:lnSpc>
              <a:spcBef>
                <a:spcPts val="1920"/>
              </a:spcBef>
            </a:pPr>
            <a:r>
              <a:rPr dirty="0" sz="2400" spc="-5">
                <a:solidFill>
                  <a:srgbClr val="A40020"/>
                </a:solidFill>
                <a:latin typeface="Times New Roman"/>
                <a:cs typeface="Times New Roman"/>
              </a:rPr>
              <a:t>fstream </a:t>
            </a:r>
            <a:r>
              <a:rPr dirty="0" sz="2400">
                <a:latin typeface="Times New Roman"/>
                <a:cs typeface="Times New Roman"/>
              </a:rPr>
              <a:t>– supports </a:t>
            </a:r>
            <a:r>
              <a:rPr dirty="0" sz="2400" spc="-5">
                <a:latin typeface="Times New Roman"/>
                <a:cs typeface="Times New Roman"/>
              </a:rPr>
              <a:t>for simultaneous </a:t>
            </a:r>
            <a:r>
              <a:rPr dirty="0" sz="2400">
                <a:latin typeface="Times New Roman"/>
                <a:cs typeface="Times New Roman"/>
              </a:rPr>
              <a:t>input and  output </a:t>
            </a:r>
            <a:r>
              <a:rPr dirty="0" sz="2400" spc="-5">
                <a:latin typeface="Times New Roman"/>
                <a:cs typeface="Times New Roman"/>
              </a:rPr>
              <a:t>operations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5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589" y="379729"/>
            <a:ext cx="29832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Stream</a:t>
            </a:r>
            <a:r>
              <a:rPr dirty="0" sz="36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524000"/>
            <a:ext cx="7924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64219" y="5894380"/>
            <a:ext cx="1397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670" y="367029"/>
            <a:ext cx="353250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The Data</a:t>
            </a:r>
            <a:r>
              <a:rPr dirty="0" sz="320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Hierarchy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4219" y="5894380"/>
            <a:ext cx="1397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178015"/>
            <a:ext cx="7585075" cy="383476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baseline="5787" sz="3600" spc="231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787" sz="3600" spc="-135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From smallest </a:t>
            </a:r>
            <a:r>
              <a:rPr dirty="0" sz="2400">
                <a:latin typeface="Times New Roman"/>
                <a:cs typeface="Times New Roman"/>
              </a:rPr>
              <a:t>to largest</a:t>
            </a:r>
            <a:endParaRPr sz="2400">
              <a:latin typeface="Times New Roman"/>
              <a:cs typeface="Times New Roman"/>
            </a:endParaRPr>
          </a:p>
          <a:p>
            <a:pPr marL="679450" indent="-32512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>
                <a:latin typeface="Times New Roman"/>
                <a:cs typeface="Times New Roman"/>
              </a:rPr>
              <a:t>Bit </a:t>
            </a:r>
            <a:r>
              <a:rPr dirty="0" sz="2100" spc="-5">
                <a:latin typeface="Times New Roman"/>
                <a:cs typeface="Times New Roman"/>
              </a:rPr>
              <a:t>(binary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digit)</a:t>
            </a:r>
            <a:endParaRPr sz="21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31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787" sz="3600" spc="-15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 or 0</a:t>
            </a:r>
            <a:endParaRPr sz="24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31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787" sz="3600" spc="75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Everything in </a:t>
            </a:r>
            <a:r>
              <a:rPr dirty="0" sz="2400" spc="-5">
                <a:latin typeface="Times New Roman"/>
                <a:cs typeface="Times New Roman"/>
              </a:rPr>
              <a:t>computer ultimately represented as </a:t>
            </a:r>
            <a:r>
              <a:rPr dirty="0" sz="240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679450" indent="-32512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Character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set</a:t>
            </a:r>
            <a:endParaRPr sz="21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31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787" sz="3600" spc="15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Digits, letters, symbols used </a:t>
            </a:r>
            <a:r>
              <a:rPr dirty="0" sz="2400">
                <a:latin typeface="Times New Roman"/>
                <a:cs typeface="Times New Roman"/>
              </a:rPr>
              <a:t>to represent data</a:t>
            </a:r>
            <a:endParaRPr sz="24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31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787" sz="3600" spc="37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Every character </a:t>
            </a:r>
            <a:r>
              <a:rPr dirty="0" sz="2400" spc="-5">
                <a:latin typeface="Times New Roman"/>
                <a:cs typeface="Times New Roman"/>
              </a:rPr>
              <a:t>represented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10">
                <a:latin typeface="Times New Roman"/>
                <a:cs typeface="Times New Roman"/>
              </a:rPr>
              <a:t>1's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0's</a:t>
            </a:r>
            <a:endParaRPr sz="2400">
              <a:latin typeface="Times New Roman"/>
              <a:cs typeface="Times New Roman"/>
            </a:endParaRPr>
          </a:p>
          <a:p>
            <a:pPr marL="679450" indent="-32512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Font typeface="Symbol"/>
              <a:buChar char=""/>
              <a:tabLst>
                <a:tab pos="679450" algn="l"/>
              </a:tabLst>
            </a:pPr>
            <a:r>
              <a:rPr dirty="0" sz="2100" spc="-5">
                <a:latin typeface="Times New Roman"/>
                <a:cs typeface="Times New Roman"/>
              </a:rPr>
              <a:t>Byte: </a:t>
            </a:r>
            <a:r>
              <a:rPr dirty="0" sz="2100">
                <a:latin typeface="Times New Roman"/>
                <a:cs typeface="Times New Roman"/>
              </a:rPr>
              <a:t>8</a:t>
            </a:r>
            <a:r>
              <a:rPr dirty="0" sz="2100" spc="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bits</a:t>
            </a:r>
            <a:endParaRPr sz="21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  <a:spcBef>
                <a:spcPts val="600"/>
              </a:spcBef>
            </a:pPr>
            <a:r>
              <a:rPr dirty="0" baseline="5787" sz="3600" spc="231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baseline="5787" sz="3600">
                <a:solidFill>
                  <a:srgbClr val="DF742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store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character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b="1">
                <a:latin typeface="Courier New"/>
                <a:cs typeface="Courier New"/>
              </a:rPr>
              <a:t>char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69" y="367029"/>
            <a:ext cx="49803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The Data Hierarchy</a:t>
            </a:r>
            <a:r>
              <a:rPr dirty="0" sz="32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00"/>
                </a:solidFill>
                <a:latin typeface="Times New Roman"/>
                <a:cs typeface="Times New Roman"/>
              </a:rPr>
              <a:t>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4219" y="5894380"/>
            <a:ext cx="1397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962058"/>
            <a:ext cx="7035165" cy="46259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 marR="2980690">
              <a:lnSpc>
                <a:spcPct val="100000"/>
              </a:lnSpc>
              <a:spcBef>
                <a:spcPts val="595"/>
              </a:spcBef>
            </a:pPr>
            <a:r>
              <a:rPr dirty="0" baseline="5555" sz="3000" spc="192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dirty="0" baseline="5555" sz="3000" spc="637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10">
                <a:latin typeface="Times New Roman"/>
                <a:cs typeface="Times New Roman"/>
              </a:rPr>
              <a:t>smallest </a:t>
            </a:r>
            <a:r>
              <a:rPr dirty="0" sz="2000" spc="-5">
                <a:latin typeface="Times New Roman"/>
                <a:cs typeface="Times New Roman"/>
              </a:rPr>
              <a:t>to largest (continued)</a:t>
            </a:r>
            <a:endParaRPr sz="20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Field: group of characters with </a:t>
            </a:r>
            <a:r>
              <a:rPr dirty="0" sz="1900" spc="-10">
                <a:latin typeface="Times New Roman"/>
                <a:cs typeface="Times New Roman"/>
              </a:rPr>
              <a:t>some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meaning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337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225">
                <a:latin typeface="Times New Roman"/>
                <a:cs typeface="Times New Roman"/>
              </a:rPr>
              <a:t>e.g., </a:t>
            </a:r>
            <a:r>
              <a:rPr dirty="0" sz="2200">
                <a:latin typeface="Times New Roman"/>
                <a:cs typeface="Times New Roman"/>
              </a:rPr>
              <a:t>Your</a:t>
            </a:r>
            <a:r>
              <a:rPr dirty="0" sz="2200" spc="-2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name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Record: group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related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fields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84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90" b="1">
                <a:latin typeface="Courier New"/>
                <a:cs typeface="Courier New"/>
              </a:rPr>
              <a:t>struct</a:t>
            </a:r>
            <a:r>
              <a:rPr dirty="0" sz="2200" spc="-780" b="1">
                <a:latin typeface="Courier New"/>
                <a:cs typeface="Courier New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class</a:t>
            </a:r>
            <a:r>
              <a:rPr dirty="0" sz="2200" spc="-780" b="1">
                <a:latin typeface="Courier New"/>
                <a:cs typeface="Courier New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5">
                <a:latin typeface="Times New Roman"/>
                <a:cs typeface="Times New Roman"/>
              </a:rPr>
              <a:t> C++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690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459">
                <a:latin typeface="Times New Roman"/>
                <a:cs typeface="Times New Roman"/>
              </a:rPr>
              <a:t>In </a:t>
            </a:r>
            <a:r>
              <a:rPr dirty="0" sz="2200" spc="-5">
                <a:latin typeface="Times New Roman"/>
                <a:cs typeface="Times New Roman"/>
              </a:rPr>
              <a:t>payroll </a:t>
            </a:r>
            <a:r>
              <a:rPr dirty="0" sz="2200" spc="-10">
                <a:latin typeface="Times New Roman"/>
                <a:cs typeface="Times New Roman"/>
              </a:rPr>
              <a:t>system, </a:t>
            </a:r>
            <a:r>
              <a:rPr dirty="0" sz="2200" spc="-5">
                <a:latin typeface="Times New Roman"/>
                <a:cs typeface="Times New Roman"/>
              </a:rPr>
              <a:t>could </a:t>
            </a:r>
            <a:r>
              <a:rPr dirty="0" sz="2200">
                <a:latin typeface="Times New Roman"/>
                <a:cs typeface="Times New Roman"/>
              </a:rPr>
              <a:t>be </a:t>
            </a:r>
            <a:r>
              <a:rPr dirty="0" sz="2200" spc="-10">
                <a:latin typeface="Times New Roman"/>
                <a:cs typeface="Times New Roman"/>
              </a:rPr>
              <a:t>name, </a:t>
            </a:r>
            <a:r>
              <a:rPr dirty="0" sz="2200">
                <a:latin typeface="Times New Roman"/>
                <a:cs typeface="Times New Roman"/>
              </a:rPr>
              <a:t>S#, </a:t>
            </a:r>
            <a:r>
              <a:rPr dirty="0" sz="2200" spc="-10">
                <a:latin typeface="Times New Roman"/>
                <a:cs typeface="Times New Roman"/>
              </a:rPr>
              <a:t>address,</a:t>
            </a:r>
            <a:r>
              <a:rPr dirty="0" sz="2200" spc="-3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wage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412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275">
                <a:latin typeface="Times New Roman"/>
                <a:cs typeface="Times New Roman"/>
              </a:rPr>
              <a:t>Each </a:t>
            </a:r>
            <a:r>
              <a:rPr dirty="0" sz="2200" spc="-5">
                <a:latin typeface="Times New Roman"/>
                <a:cs typeface="Times New Roman"/>
              </a:rPr>
              <a:t>field </a:t>
            </a:r>
            <a:r>
              <a:rPr dirty="0" sz="2200" spc="-10">
                <a:latin typeface="Times New Roman"/>
                <a:cs typeface="Times New Roman"/>
              </a:rPr>
              <a:t>associated </a:t>
            </a:r>
            <a:r>
              <a:rPr dirty="0" sz="2200" spc="-5">
                <a:latin typeface="Times New Roman"/>
                <a:cs typeface="Times New Roman"/>
              </a:rPr>
              <a:t>with </a:t>
            </a:r>
            <a:r>
              <a:rPr dirty="0" sz="2200" spc="-10">
                <a:latin typeface="Times New Roman"/>
                <a:cs typeface="Times New Roman"/>
              </a:rPr>
              <a:t>same</a:t>
            </a:r>
            <a:r>
              <a:rPr dirty="0" sz="2200" spc="-25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employee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6313" sz="3300" spc="284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90">
                <a:latin typeface="Times New Roman"/>
                <a:cs typeface="Times New Roman"/>
              </a:rPr>
              <a:t>Record </a:t>
            </a:r>
            <a:r>
              <a:rPr dirty="0" sz="2200" spc="-5">
                <a:latin typeface="Times New Roman"/>
                <a:cs typeface="Times New Roman"/>
              </a:rPr>
              <a:t>key: field used to uniquely identify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record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File: group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related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records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47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65">
                <a:latin typeface="Times New Roman"/>
                <a:cs typeface="Times New Roman"/>
              </a:rPr>
              <a:t>Payroll </a:t>
            </a:r>
            <a:r>
              <a:rPr dirty="0" sz="2200" spc="-5">
                <a:latin typeface="Times New Roman"/>
                <a:cs typeface="Times New Roman"/>
              </a:rPr>
              <a:t>for entire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company</a:t>
            </a:r>
            <a:endParaRPr sz="22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470"/>
              </a:spcBef>
              <a:buClr>
                <a:srgbClr val="FD8536"/>
              </a:buClr>
              <a:buFont typeface="Symbol"/>
              <a:buChar char=""/>
              <a:tabLst>
                <a:tab pos="751840" algn="l"/>
              </a:tabLst>
            </a:pPr>
            <a:r>
              <a:rPr dirty="0" sz="1900" spc="-5">
                <a:latin typeface="Times New Roman"/>
                <a:cs typeface="Times New Roman"/>
              </a:rPr>
              <a:t>Database: group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related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files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baseline="5050" sz="3300" spc="225">
                <a:solidFill>
                  <a:srgbClr val="DF742E"/>
                </a:solidFill>
                <a:latin typeface="Symbol"/>
                <a:cs typeface="Symbol"/>
              </a:rPr>
              <a:t></a:t>
            </a:r>
            <a:r>
              <a:rPr dirty="0" sz="2200" spc="150">
                <a:latin typeface="Times New Roman"/>
                <a:cs typeface="Times New Roman"/>
              </a:rPr>
              <a:t>Payroll, </a:t>
            </a:r>
            <a:r>
              <a:rPr dirty="0" sz="2200" spc="-5">
                <a:latin typeface="Times New Roman"/>
                <a:cs typeface="Times New Roman"/>
              </a:rPr>
              <a:t>accounts-receivable,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inventory…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terms:created xsi:type="dcterms:W3CDTF">2018-03-26T18:06:39Z</dcterms:created>
  <dcterms:modified xsi:type="dcterms:W3CDTF">2018-03-26T18:06:39Z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2012-05-14T00:00:00Z</vt:filetime>
  </property>
  <property fmtid="{D5CDD505-2E9C-101B-9397-08002B2CF9AE}" pid="3" name="Creator">
    <vt:lpwstr>Impress</vt:lpwstr>
  </property>
  <property fmtid="{D5CDD505-2E9C-101B-9397-08002B2CF9AE}" pid="4" name="LastSaved">
    <vt:filetime>2012-05-14T00:00:00Z</vt:filetime>
  </property>
</Properties>
</file>