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4"/>
  </p:sldMasterIdLst>
  <p:sldIdLst>
    <p:sldId id="258" r:id="rId5"/>
    <p:sldId id="259" r:id="rId6"/>
    <p:sldId id="260" r:id="rId7"/>
    <p:sldId id="261" r:id="rId8"/>
    <p:sldId id="262" r:id="rId9"/>
    <p:sldId id="263"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3" d="100"/>
          <a:sy n="83" d="100"/>
        </p:scale>
        <p:origin x="686"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9/21/2023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86495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9/21/2023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9007671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9/21/2023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98EE3D-8CD1-4C3F-BD1C-C98C9596463C}" type="slidenum">
              <a:rPr lang="en-US" smtClean="0"/>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5273913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9/21/2023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3864652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9/21/2023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5853087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9/21/2023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6372546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t>9/21/2023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657077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87DA83-5663-4C9C-B9AA-0B40A3DAFF81}" type="datetime1">
              <a:rPr lang="en-US" smtClean="0"/>
              <a:t>9/21/2023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75216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9/21/2023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9615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9/21/2023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3187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9/21/2023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4585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9/21/2023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99061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9/21/2023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6448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9/21/2023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41334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9/21/2023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49606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9/21/2023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81638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2D6E202-B606-4609-B914-27C9371A1F6D}" type="datetime1">
              <a:rPr lang="en-US" smtClean="0"/>
              <a:t>9/21/2023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042082421"/>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www.geeksforgeeks.org/javascript-window-confirm-method/" TargetMode="External"/><Relationship Id="rId3" Type="http://schemas.openxmlformats.org/officeDocument/2006/relationships/hyperlink" Target="https://www.geeksforgeeks.org/html-window-atob-method/" TargetMode="External"/><Relationship Id="rId7" Type="http://schemas.openxmlformats.org/officeDocument/2006/relationships/hyperlink" Target="https://www.geeksforgeeks.org/javascript-window-close-method/" TargetMode="External"/><Relationship Id="rId2" Type="http://schemas.openxmlformats.org/officeDocument/2006/relationships/hyperlink" Target="https://www.geeksforgeeks.org/html-window-alert-method/" TargetMode="External"/><Relationship Id="rId1" Type="http://schemas.openxmlformats.org/officeDocument/2006/relationships/slideLayout" Target="../slideLayouts/slideLayout2.xml"/><Relationship Id="rId6" Type="http://schemas.openxmlformats.org/officeDocument/2006/relationships/hyperlink" Target="https://www.geeksforgeeks.org/javascript-cleartimeout-clearinterval-method/" TargetMode="External"/><Relationship Id="rId5" Type="http://schemas.openxmlformats.org/officeDocument/2006/relationships/hyperlink" Target="https://www.geeksforgeeks.org/html-dom-window-btoa-method/" TargetMode="External"/><Relationship Id="rId4" Type="http://schemas.openxmlformats.org/officeDocument/2006/relationships/hyperlink" Target="https://www.geeksforgeeks.org/javascript-window-blur-and-window-focus-method/"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s://www.geeksforgeeks.org/html-window-resizeby-method/" TargetMode="External"/><Relationship Id="rId13" Type="http://schemas.openxmlformats.org/officeDocument/2006/relationships/hyperlink" Target="https://www.geeksforgeeks.org/html-dom-window-stop-method/" TargetMode="External"/><Relationship Id="rId3" Type="http://schemas.openxmlformats.org/officeDocument/2006/relationships/hyperlink" Target="https://www.geeksforgeeks.org/html-window-matchmedia-method/" TargetMode="External"/><Relationship Id="rId7" Type="http://schemas.openxmlformats.org/officeDocument/2006/relationships/hyperlink" Target="https://www.geeksforgeeks.org/javascript-window-prompt-method/" TargetMode="External"/><Relationship Id="rId12" Type="http://schemas.openxmlformats.org/officeDocument/2006/relationships/hyperlink" Target="https://www.geeksforgeeks.org/java-script-settimeout-setinterval-method/" TargetMode="External"/><Relationship Id="rId2" Type="http://schemas.openxmlformats.org/officeDocument/2006/relationships/hyperlink" Target="https://www.geeksforgeeks.org/javascript-window-getcomputedstyle-method/" TargetMode="External"/><Relationship Id="rId1" Type="http://schemas.openxmlformats.org/officeDocument/2006/relationships/slideLayout" Target="../slideLayouts/slideLayout2.xml"/><Relationship Id="rId6" Type="http://schemas.openxmlformats.org/officeDocument/2006/relationships/hyperlink" Target="https://www.geeksforgeeks.org/html-window-moveto-method/" TargetMode="External"/><Relationship Id="rId11" Type="http://schemas.openxmlformats.org/officeDocument/2006/relationships/hyperlink" Target="https://www.geeksforgeeks.org/javascript-window-scrollto-method/" TargetMode="External"/><Relationship Id="rId5" Type="http://schemas.openxmlformats.org/officeDocument/2006/relationships/hyperlink" Target="https://www.geeksforgeeks.org/html-window-moveby-method/" TargetMode="External"/><Relationship Id="rId10" Type="http://schemas.openxmlformats.org/officeDocument/2006/relationships/hyperlink" Target="https://www.geeksforgeeks.org/html-window-scrollby-method/" TargetMode="External"/><Relationship Id="rId4" Type="http://schemas.openxmlformats.org/officeDocument/2006/relationships/hyperlink" Target="https://www.geeksforgeeks.org/javascript-window-open-method/" TargetMode="External"/><Relationship Id="rId9" Type="http://schemas.openxmlformats.org/officeDocument/2006/relationships/hyperlink" Target="https://www.geeksforgeeks.org/html-window-resizeto-method/"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hyperlink" Target="https://www.geeksforgeeks.org/html-dom-designmode-property/" TargetMode="External"/><Relationship Id="rId3" Type="http://schemas.openxmlformats.org/officeDocument/2006/relationships/hyperlink" Target="https://www.geeksforgeeks.org/html-dom-body-property/" TargetMode="External"/><Relationship Id="rId7" Type="http://schemas.openxmlformats.org/officeDocument/2006/relationships/hyperlink" Target="https://www.geeksforgeeks.org/html-dom-defaultview-property/" TargetMode="External"/><Relationship Id="rId2" Type="http://schemas.openxmlformats.org/officeDocument/2006/relationships/hyperlink" Target="https://www.geeksforgeeks.org/html-dom-activeelement-property/" TargetMode="External"/><Relationship Id="rId1" Type="http://schemas.openxmlformats.org/officeDocument/2006/relationships/slideLayout" Target="../slideLayouts/slideLayout1.xml"/><Relationship Id="rId6" Type="http://schemas.openxmlformats.org/officeDocument/2006/relationships/hyperlink" Target="https://www.geeksforgeeks.org/html-dom-script-charset-property/" TargetMode="External"/><Relationship Id="rId5" Type="http://schemas.openxmlformats.org/officeDocument/2006/relationships/hyperlink" Target="https://www.geeksforgeeks.org/html-dom-cookie-property/" TargetMode="External"/><Relationship Id="rId10" Type="http://schemas.openxmlformats.org/officeDocument/2006/relationships/hyperlink" Target="https://www.geeksforgeeks.org/html-dom-doctype-property/" TargetMode="External"/><Relationship Id="rId4" Type="http://schemas.openxmlformats.org/officeDocument/2006/relationships/hyperlink" Target="https://www.geeksforgeeks.org/html-dom-baseuri-property/" TargetMode="External"/><Relationship Id="rId9" Type="http://schemas.openxmlformats.org/officeDocument/2006/relationships/hyperlink" Target="https://www.geeksforgeeks.org/html-dom-domain-property/"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s://www.geeksforgeeks.org/html-dom-readystate-property/" TargetMode="External"/><Relationship Id="rId3" Type="http://schemas.openxmlformats.org/officeDocument/2006/relationships/hyperlink" Target="https://www.geeksforgeeks.org/html-dom-fullscreenelement-property/" TargetMode="External"/><Relationship Id="rId7" Type="http://schemas.openxmlformats.org/officeDocument/2006/relationships/hyperlink" Target="https://www.geeksforgeeks.org/html-dom-implementation-property/" TargetMode="External"/><Relationship Id="rId2" Type="http://schemas.openxmlformats.org/officeDocument/2006/relationships/hyperlink" Target="https://www.geeksforgeeks.org/html-dom-url-property/" TargetMode="External"/><Relationship Id="rId1" Type="http://schemas.openxmlformats.org/officeDocument/2006/relationships/slideLayout" Target="../slideLayouts/slideLayout1.xml"/><Relationship Id="rId6" Type="http://schemas.openxmlformats.org/officeDocument/2006/relationships/hyperlink" Target="https://www.geeksforgeeks.org/html-dom-lastmodified-property/" TargetMode="External"/><Relationship Id="rId5" Type="http://schemas.openxmlformats.org/officeDocument/2006/relationships/hyperlink" Target="https://www.geeksforgeeks.org/html-dom-head-property/" TargetMode="External"/><Relationship Id="rId10" Type="http://schemas.openxmlformats.org/officeDocument/2006/relationships/hyperlink" Target="https://www.geeksforgeeks.org/html-dom-stricterrorchecking-property/" TargetMode="External"/><Relationship Id="rId4" Type="http://schemas.openxmlformats.org/officeDocument/2006/relationships/hyperlink" Target="https://www.geeksforgeeks.org/html-dom-title-property/" TargetMode="External"/><Relationship Id="rId9" Type="http://schemas.openxmlformats.org/officeDocument/2006/relationships/hyperlink" Target="https://www.geeksforgeeks.org/html-dom-referrer-property/"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s://www.geeksforgeeks.org/html-dom-createelement-method/" TargetMode="External"/><Relationship Id="rId3" Type="http://schemas.openxmlformats.org/officeDocument/2006/relationships/hyperlink" Target="https://www.geeksforgeeks.org/html-dom-adoptnode-method/" TargetMode="External"/><Relationship Id="rId7" Type="http://schemas.openxmlformats.org/officeDocument/2006/relationships/hyperlink" Target="https://www.geeksforgeeks.org/html-dom-createdocumentfragment-method/" TargetMode="External"/><Relationship Id="rId2" Type="http://schemas.openxmlformats.org/officeDocument/2006/relationships/hyperlink" Target="https://www.geeksforgeeks.org/html-dom-addeventlistener-method/" TargetMode="External"/><Relationship Id="rId1" Type="http://schemas.openxmlformats.org/officeDocument/2006/relationships/slideLayout" Target="../slideLayouts/slideLayout1.xml"/><Relationship Id="rId6" Type="http://schemas.openxmlformats.org/officeDocument/2006/relationships/hyperlink" Target="https://www.geeksforgeeks.org/html-dom-createcomment-method/" TargetMode="External"/><Relationship Id="rId5" Type="http://schemas.openxmlformats.org/officeDocument/2006/relationships/hyperlink" Target="https://www.geeksforgeeks.org/html-dom-createattribute-method/" TargetMode="External"/><Relationship Id="rId4" Type="http://schemas.openxmlformats.org/officeDocument/2006/relationships/hyperlink" Target="https://www.geeksforgeeks.org/html-dom-close-method/" TargetMode="External"/><Relationship Id="rId9" Type="http://schemas.openxmlformats.org/officeDocument/2006/relationships/hyperlink" Target="https://www.geeksforgeeks.org/html-dom-createevent-event-method/"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s://www.geeksforgeeks.org/html-dom-getelementsbytagname-method/" TargetMode="External"/><Relationship Id="rId13" Type="http://schemas.openxmlformats.org/officeDocument/2006/relationships/hyperlink" Target="https://www.geeksforgeeks.org/html-dom-queryselector-method/" TargetMode="External"/><Relationship Id="rId18" Type="http://schemas.openxmlformats.org/officeDocument/2006/relationships/hyperlink" Target="https://www.geeksforgeeks.org/html-dom-writeln-method/" TargetMode="External"/><Relationship Id="rId3" Type="http://schemas.openxmlformats.org/officeDocument/2006/relationships/hyperlink" Target="https://www.geeksforgeeks.org/html-dom-execcommand-method/" TargetMode="External"/><Relationship Id="rId7" Type="http://schemas.openxmlformats.org/officeDocument/2006/relationships/hyperlink" Target="https://www.geeksforgeeks.org/html-dom-getelementsbyname-method/" TargetMode="External"/><Relationship Id="rId12" Type="http://schemas.openxmlformats.org/officeDocument/2006/relationships/hyperlink" Target="https://www.geeksforgeeks.org/html-dom-normalizedocument-method/" TargetMode="External"/><Relationship Id="rId17" Type="http://schemas.openxmlformats.org/officeDocument/2006/relationships/hyperlink" Target="https://www.geeksforgeeks.org/html-dom-write-method/" TargetMode="External"/><Relationship Id="rId2" Type="http://schemas.openxmlformats.org/officeDocument/2006/relationships/hyperlink" Target="https://www.geeksforgeeks.org/html-dom-createtextnode-method/" TargetMode="External"/><Relationship Id="rId16" Type="http://schemas.openxmlformats.org/officeDocument/2006/relationships/hyperlink" Target="https://www.geeksforgeeks.org/html-dom-renamenode-method/" TargetMode="External"/><Relationship Id="rId1" Type="http://schemas.openxmlformats.org/officeDocument/2006/relationships/slideLayout" Target="../slideLayouts/slideLayout1.xml"/><Relationship Id="rId6" Type="http://schemas.openxmlformats.org/officeDocument/2006/relationships/hyperlink" Target="https://www.geeksforgeeks.org/html-dom-getelementsbyclassname-method/" TargetMode="External"/><Relationship Id="rId11" Type="http://schemas.openxmlformats.org/officeDocument/2006/relationships/hyperlink" Target="https://www.geeksforgeeks.org/html-dom-normalize-method/" TargetMode="External"/><Relationship Id="rId5" Type="http://schemas.openxmlformats.org/officeDocument/2006/relationships/hyperlink" Target="https://www.geeksforgeeks.org/html-dom-getelementbyid-method/" TargetMode="External"/><Relationship Id="rId15" Type="http://schemas.openxmlformats.org/officeDocument/2006/relationships/hyperlink" Target="https://www.geeksforgeeks.org/html-dom-removeeventlistener-method/" TargetMode="External"/><Relationship Id="rId10" Type="http://schemas.openxmlformats.org/officeDocument/2006/relationships/hyperlink" Target="https://www.geeksforgeeks.org/html-dom-importnode-method/" TargetMode="External"/><Relationship Id="rId4" Type="http://schemas.openxmlformats.org/officeDocument/2006/relationships/hyperlink" Target="https://www.geeksforgeeks.org/html-dom-fullscreenenabled-method/" TargetMode="External"/><Relationship Id="rId9" Type="http://schemas.openxmlformats.org/officeDocument/2006/relationships/hyperlink" Target="https://www.geeksforgeeks.org/html-dom-hasfocus-method/" TargetMode="External"/><Relationship Id="rId14" Type="http://schemas.openxmlformats.org/officeDocument/2006/relationships/hyperlink" Target="https://www.geeksforgeeks.org/html-dom-queryselectorall-method/"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https://www.geeksforgeeks.org/javascript-window-close-method/"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geeksforgeeks.org/html-dom-window-crypto-property/" TargetMode="External"/><Relationship Id="rId2" Type="http://schemas.openxmlformats.org/officeDocument/2006/relationships/hyperlink" Target="https://www.geeksforgeeks.org/html-dom-window-customelements-property/" TargetMode="External"/><Relationship Id="rId1" Type="http://schemas.openxmlformats.org/officeDocument/2006/relationships/slideLayout" Target="../slideLayouts/slideLayout2.xml"/><Relationship Id="rId6" Type="http://schemas.openxmlformats.org/officeDocument/2006/relationships/hyperlink" Target="https://www.geeksforgeeks.org/html-dom-window-frames-properties/" TargetMode="External"/><Relationship Id="rId5" Type="http://schemas.openxmlformats.org/officeDocument/2006/relationships/hyperlink" Target="https://www.geeksforgeeks.org/html-dom-window-document-property/" TargetMode="External"/><Relationship Id="rId4" Type="http://schemas.openxmlformats.org/officeDocument/2006/relationships/hyperlink" Target="https://www.geeksforgeeks.org/html-dom-window-devicepixelratio-property/"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s://www.geeksforgeeks.org/html-window-outerheight-property/" TargetMode="External"/><Relationship Id="rId13" Type="http://schemas.openxmlformats.org/officeDocument/2006/relationships/hyperlink" Target="https://www.geeksforgeeks.org/html-dom-window-opener-properties/" TargetMode="External"/><Relationship Id="rId3" Type="http://schemas.openxmlformats.org/officeDocument/2006/relationships/hyperlink" Target="https://www.geeksforgeeks.org/web-window-api-dom-window-fullscreen-property/" TargetMode="External"/><Relationship Id="rId7" Type="http://schemas.openxmlformats.org/officeDocument/2006/relationships/hyperlink" Target="https://www.geeksforgeeks.org/html-dom-window-navigator-property/" TargetMode="External"/><Relationship Id="rId12" Type="http://schemas.openxmlformats.org/officeDocument/2006/relationships/hyperlink" Target="https://www.geeksforgeeks.org/web-window-api-window-toolbar-property/" TargetMode="External"/><Relationship Id="rId2" Type="http://schemas.openxmlformats.org/officeDocument/2006/relationships/hyperlink" Target="https://www.geeksforgeeks.org/html-window-length-property/" TargetMode="External"/><Relationship Id="rId1" Type="http://schemas.openxmlformats.org/officeDocument/2006/relationships/slideLayout" Target="../slideLayouts/slideLayout2.xml"/><Relationship Id="rId6" Type="http://schemas.openxmlformats.org/officeDocument/2006/relationships/hyperlink" Target="https://www.geeksforgeeks.org/html-window-name-property/" TargetMode="External"/><Relationship Id="rId11" Type="http://schemas.openxmlformats.org/officeDocument/2006/relationships/hyperlink" Target="https://www.geeksforgeeks.org/html-window-top-property/" TargetMode="External"/><Relationship Id="rId5" Type="http://schemas.openxmlformats.org/officeDocument/2006/relationships/hyperlink" Target="https://www.geeksforgeeks.org/html-window-innerwidth-property/" TargetMode="External"/><Relationship Id="rId15" Type="http://schemas.openxmlformats.org/officeDocument/2006/relationships/hyperlink" Target="https://www.geeksforgeeks.org/html-window-self-property/" TargetMode="External"/><Relationship Id="rId10" Type="http://schemas.openxmlformats.org/officeDocument/2006/relationships/hyperlink" Target="https://www.geeksforgeeks.org/html-dom-window-status-property/" TargetMode="External"/><Relationship Id="rId4" Type="http://schemas.openxmlformats.org/officeDocument/2006/relationships/hyperlink" Target="https://www.geeksforgeeks.org/html-window-innerheight-property/" TargetMode="External"/><Relationship Id="rId9" Type="http://schemas.openxmlformats.org/officeDocument/2006/relationships/hyperlink" Target="https://www.geeksforgeeks.org/html-window-outerwidth-property/" TargetMode="External"/><Relationship Id="rId14" Type="http://schemas.openxmlformats.org/officeDocument/2006/relationships/hyperlink" Target="https://www.geeksforgeeks.org/html-dom-window-parent-propert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dirty="0"/>
              <a:t>DOCUMENTAND WINDOW OBJECTS</a:t>
            </a:r>
            <a:endParaRPr lang="en-US" sz="80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dirty="0">
                <a:solidFill>
                  <a:schemeClr val="tx1">
                    <a:lumMod val="85000"/>
                    <a:lumOff val="15000"/>
                  </a:schemeClr>
                </a:solidFill>
              </a:rPr>
              <a:t>DOCUMENT &amp;WINDOW OBJECT PROPERTIES AND METHODS &amp;DIFFERENCE.</a:t>
            </a: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spTree>
    <p:extLst>
      <p:ext uri="{BB962C8B-B14F-4D97-AF65-F5344CB8AC3E}">
        <p14:creationId xmlns:p14="http://schemas.microsoft.com/office/powerpoint/2010/main" val="17807539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B9D07-721B-60B0-494B-6E478E4BF5D6}"/>
              </a:ext>
            </a:extLst>
          </p:cNvPr>
          <p:cNvSpPr>
            <a:spLocks noGrp="1"/>
          </p:cNvSpPr>
          <p:nvPr>
            <p:ph type="title"/>
          </p:nvPr>
        </p:nvSpPr>
        <p:spPr>
          <a:xfrm>
            <a:off x="1726163" y="624110"/>
            <a:ext cx="9778449" cy="1280890"/>
          </a:xfrm>
        </p:spPr>
        <p:txBody>
          <a:bodyPr/>
          <a:lstStyle/>
          <a:p>
            <a:r>
              <a:rPr lang="en-US" dirty="0"/>
              <a:t>WINDOW OBJECT</a:t>
            </a:r>
            <a:endParaRPr lang="en-IN" dirty="0"/>
          </a:p>
        </p:txBody>
      </p:sp>
      <p:sp>
        <p:nvSpPr>
          <p:cNvPr id="3" name="Content Placeholder 2">
            <a:extLst>
              <a:ext uri="{FF2B5EF4-FFF2-40B4-BE49-F238E27FC236}">
                <a16:creationId xmlns:a16="http://schemas.microsoft.com/office/drawing/2014/main" id="{85BA10F6-97AA-EDD3-C3EE-14A0D2BF5DE9}"/>
              </a:ext>
            </a:extLst>
          </p:cNvPr>
          <p:cNvSpPr>
            <a:spLocks noGrp="1"/>
          </p:cNvSpPr>
          <p:nvPr>
            <p:ph idx="1"/>
          </p:nvPr>
        </p:nvSpPr>
        <p:spPr>
          <a:xfrm>
            <a:off x="531845" y="1306285"/>
            <a:ext cx="11243388" cy="5654351"/>
          </a:xfrm>
        </p:spPr>
        <p:txBody>
          <a:bodyPr>
            <a:normAutofit fontScale="47500" lnSpcReduction="20000"/>
          </a:bodyPr>
          <a:lstStyle/>
          <a:p>
            <a:pPr algn="just" fontAlgn="base"/>
            <a:r>
              <a:rPr lang="en-IN" sz="5900" b="1" i="0" dirty="0">
                <a:solidFill>
                  <a:srgbClr val="273239"/>
                </a:solidFill>
                <a:effectLst/>
                <a:latin typeface="Nunito" panose="020F0502020204030204" pitchFamily="2" charset="0"/>
              </a:rPr>
              <a:t>Methods of Window:</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5900" b="1" i="0" u="none" strike="noStrike" cap="none" normalizeH="0" baseline="0" dirty="0">
                <a:ln>
                  <a:noFill/>
                </a:ln>
                <a:solidFill>
                  <a:srgbClr val="273239"/>
                </a:solidFill>
                <a:effectLst/>
                <a:latin typeface="Nunito" panose="020F0502020204030204" pitchFamily="2" charset="0"/>
              </a:rPr>
              <a:t>Syntax:</a:t>
            </a:r>
            <a:endParaRPr kumimoji="0" lang="en-US" altLang="en-US" sz="5900" b="0" i="0" u="none" strike="noStrike" cap="none" normalizeH="0" baseline="0" dirty="0">
              <a:ln>
                <a:noFill/>
              </a:ln>
              <a:solidFill>
                <a:srgbClr val="27323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5900" b="0" i="0" u="none" strike="noStrike" cap="none" normalizeH="0" baseline="0" dirty="0" err="1">
                <a:ln>
                  <a:noFill/>
                </a:ln>
                <a:solidFill>
                  <a:srgbClr val="273239"/>
                </a:solidFill>
                <a:effectLst/>
                <a:latin typeface="Consolas" panose="020B0609020204030204" pitchFamily="49" charset="0"/>
              </a:rPr>
              <a:t>window.method_name</a:t>
            </a:r>
            <a:r>
              <a:rPr kumimoji="0" lang="en-US" altLang="en-US" sz="5900" b="0" i="0" u="none" strike="noStrike" cap="none" normalizeH="0" baseline="0" dirty="0">
                <a:ln>
                  <a:noFill/>
                </a:ln>
                <a:solidFill>
                  <a:srgbClr val="273239"/>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chemeClr val="tx1"/>
              </a:solidFill>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chemeClr val="tx1"/>
              </a:solidFill>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endParaRPr>
          </a:p>
          <a:p>
            <a:pPr algn="l" fontAlgn="base">
              <a:buFont typeface="Arial" panose="020B0604020202020204" pitchFamily="34" charset="0"/>
              <a:buChar char="•"/>
            </a:pPr>
            <a:r>
              <a:rPr lang="en-US" sz="4000" b="1" i="0" u="sng" dirty="0">
                <a:solidFill>
                  <a:srgbClr val="273239"/>
                </a:solidFill>
                <a:effectLst/>
                <a:latin typeface="Nunito" panose="020F0502020204030204" pitchFamily="2" charset="0"/>
                <a:hlinkClick r:id="rId2"/>
              </a:rPr>
              <a:t>alert()</a:t>
            </a:r>
            <a:r>
              <a:rPr lang="en-US" sz="4000" b="0" i="0" dirty="0">
                <a:solidFill>
                  <a:srgbClr val="273239"/>
                </a:solidFill>
                <a:effectLst/>
                <a:latin typeface="Nunito" panose="020F0502020204030204" pitchFamily="2" charset="0"/>
              </a:rPr>
              <a:t>: It is used to display an alert box. It displays a specified message along with an OK button and is generally used to make sure that the information comes through the user.</a:t>
            </a:r>
          </a:p>
          <a:p>
            <a:pPr algn="l" fontAlgn="base">
              <a:buFont typeface="Arial" panose="020B0604020202020204" pitchFamily="34" charset="0"/>
              <a:buChar char="•"/>
            </a:pPr>
            <a:r>
              <a:rPr lang="en-US" sz="4000" b="1" i="0" u="sng" dirty="0" err="1">
                <a:solidFill>
                  <a:srgbClr val="273239"/>
                </a:solidFill>
                <a:effectLst/>
                <a:latin typeface="Nunito" panose="020F0502020204030204" pitchFamily="2" charset="0"/>
                <a:hlinkClick r:id="rId3"/>
              </a:rPr>
              <a:t>atob</a:t>
            </a:r>
            <a:r>
              <a:rPr lang="en-US" sz="4000" b="1" i="0" u="sng" dirty="0">
                <a:solidFill>
                  <a:srgbClr val="273239"/>
                </a:solidFill>
                <a:effectLst/>
                <a:latin typeface="Nunito" panose="020F0502020204030204" pitchFamily="2" charset="0"/>
                <a:hlinkClick r:id="rId3"/>
              </a:rPr>
              <a:t>()</a:t>
            </a:r>
            <a:r>
              <a:rPr lang="en-US" sz="4000" b="0" i="0" dirty="0">
                <a:solidFill>
                  <a:srgbClr val="273239"/>
                </a:solidFill>
                <a:effectLst/>
                <a:latin typeface="Nunito" panose="020F0502020204030204" pitchFamily="2" charset="0"/>
              </a:rPr>
              <a:t>: It is used for decoding a base-64 encoded string. It is used to decode a string of data that has been encoded using the </a:t>
            </a:r>
            <a:r>
              <a:rPr lang="en-US" sz="4000" b="0" i="0" dirty="0" err="1">
                <a:solidFill>
                  <a:srgbClr val="273239"/>
                </a:solidFill>
                <a:effectLst/>
                <a:latin typeface="Nunito" panose="020F0502020204030204" pitchFamily="2" charset="0"/>
              </a:rPr>
              <a:t>btoa</a:t>
            </a:r>
            <a:r>
              <a:rPr lang="en-US" sz="4000" b="0" i="0" dirty="0">
                <a:solidFill>
                  <a:srgbClr val="273239"/>
                </a:solidFill>
                <a:effectLst/>
                <a:latin typeface="Nunito" panose="020F0502020204030204" pitchFamily="2" charset="0"/>
              </a:rPr>
              <a:t>() method.</a:t>
            </a:r>
          </a:p>
          <a:p>
            <a:pPr algn="l" fontAlgn="base">
              <a:buFont typeface="Arial" panose="020B0604020202020204" pitchFamily="34" charset="0"/>
              <a:buChar char="•"/>
            </a:pPr>
            <a:r>
              <a:rPr lang="en-US" sz="4000" b="1" i="0" u="sng" dirty="0">
                <a:solidFill>
                  <a:srgbClr val="273239"/>
                </a:solidFill>
                <a:effectLst/>
                <a:latin typeface="Nunito" panose="020F0502020204030204" pitchFamily="2" charset="0"/>
                <a:hlinkClick r:id="rId4"/>
              </a:rPr>
              <a:t>blur()</a:t>
            </a:r>
            <a:r>
              <a:rPr lang="en-US" sz="4000" b="0" i="0" dirty="0">
                <a:solidFill>
                  <a:srgbClr val="273239"/>
                </a:solidFill>
                <a:effectLst/>
                <a:latin typeface="Nunito" panose="020F0502020204030204" pitchFamily="2" charset="0"/>
              </a:rPr>
              <a:t>: It is used to remove focus from the current window.</a:t>
            </a:r>
          </a:p>
          <a:p>
            <a:pPr algn="l" fontAlgn="base">
              <a:buFont typeface="Arial" panose="020B0604020202020204" pitchFamily="34" charset="0"/>
              <a:buChar char="•"/>
            </a:pPr>
            <a:r>
              <a:rPr lang="en-US" sz="4000" b="1" i="0" u="sng" dirty="0" err="1">
                <a:solidFill>
                  <a:srgbClr val="273239"/>
                </a:solidFill>
                <a:effectLst/>
                <a:latin typeface="Nunito" panose="020F0502020204030204" pitchFamily="2" charset="0"/>
                <a:hlinkClick r:id="rId5"/>
              </a:rPr>
              <a:t>btoa</a:t>
            </a:r>
            <a:r>
              <a:rPr lang="en-US" sz="4000" b="1" i="0" u="sng" dirty="0">
                <a:solidFill>
                  <a:srgbClr val="273239"/>
                </a:solidFill>
                <a:effectLst/>
                <a:latin typeface="Nunito" panose="020F0502020204030204" pitchFamily="2" charset="0"/>
                <a:hlinkClick r:id="rId5"/>
              </a:rPr>
              <a:t>()</a:t>
            </a:r>
            <a:r>
              <a:rPr lang="en-US" sz="4000" b="0" i="0" dirty="0">
                <a:solidFill>
                  <a:srgbClr val="273239"/>
                </a:solidFill>
                <a:effectLst/>
                <a:latin typeface="Nunito" panose="020F0502020204030204" pitchFamily="2" charset="0"/>
              </a:rPr>
              <a:t>: It is used for encoding a string in base-64 format.</a:t>
            </a:r>
          </a:p>
          <a:p>
            <a:pPr algn="l" fontAlgn="base">
              <a:buFont typeface="Arial" panose="020B0604020202020204" pitchFamily="34" charset="0"/>
              <a:buChar char="•"/>
            </a:pPr>
            <a:r>
              <a:rPr lang="en-US" sz="4000" b="1" i="0" u="sng" dirty="0" err="1">
                <a:solidFill>
                  <a:srgbClr val="273239"/>
                </a:solidFill>
                <a:effectLst/>
                <a:latin typeface="Nunito" panose="020F0502020204030204" pitchFamily="2" charset="0"/>
                <a:hlinkClick r:id="rId6"/>
              </a:rPr>
              <a:t>clearInterval</a:t>
            </a:r>
            <a:r>
              <a:rPr lang="en-US" sz="4000" b="1" i="0" u="sng" dirty="0">
                <a:solidFill>
                  <a:srgbClr val="273239"/>
                </a:solidFill>
                <a:effectLst/>
                <a:latin typeface="Nunito" panose="020F0502020204030204" pitchFamily="2" charset="0"/>
                <a:hlinkClick r:id="rId6"/>
              </a:rPr>
              <a:t>()</a:t>
            </a:r>
            <a:r>
              <a:rPr lang="en-US" sz="4000" b="0" i="0" dirty="0">
                <a:solidFill>
                  <a:srgbClr val="273239"/>
                </a:solidFill>
                <a:effectLst/>
                <a:latin typeface="Nunito" panose="020F0502020204030204" pitchFamily="2" charset="0"/>
              </a:rPr>
              <a:t>: It clears the interval which has been set by the </a:t>
            </a:r>
            <a:r>
              <a:rPr lang="en-US" sz="4000" b="0" i="0" dirty="0" err="1">
                <a:solidFill>
                  <a:srgbClr val="273239"/>
                </a:solidFill>
                <a:effectLst/>
                <a:latin typeface="Nunito" panose="020F0502020204030204" pitchFamily="2" charset="0"/>
              </a:rPr>
              <a:t>setInterval</a:t>
            </a:r>
            <a:r>
              <a:rPr lang="en-US" sz="4000" b="0" i="0" dirty="0">
                <a:solidFill>
                  <a:srgbClr val="273239"/>
                </a:solidFill>
                <a:effectLst/>
                <a:latin typeface="Nunito" panose="020F0502020204030204" pitchFamily="2" charset="0"/>
              </a:rPr>
              <a:t>() function before that.</a:t>
            </a:r>
          </a:p>
          <a:p>
            <a:pPr algn="l" fontAlgn="base">
              <a:buFont typeface="Arial" panose="020B0604020202020204" pitchFamily="34" charset="0"/>
              <a:buChar char="•"/>
            </a:pPr>
            <a:r>
              <a:rPr lang="en-US" sz="4000" b="1" i="0" u="sng" dirty="0" err="1">
                <a:solidFill>
                  <a:srgbClr val="273239"/>
                </a:solidFill>
                <a:effectLst/>
                <a:latin typeface="Nunito" panose="020F0502020204030204" pitchFamily="2" charset="0"/>
                <a:hlinkClick r:id="rId6"/>
              </a:rPr>
              <a:t>clearTimeout</a:t>
            </a:r>
            <a:r>
              <a:rPr lang="en-US" sz="4000" b="1" i="0" u="sng" dirty="0">
                <a:solidFill>
                  <a:srgbClr val="273239"/>
                </a:solidFill>
                <a:effectLst/>
                <a:latin typeface="Nunito" panose="020F0502020204030204" pitchFamily="2" charset="0"/>
                <a:hlinkClick r:id="rId6"/>
              </a:rPr>
              <a:t>()</a:t>
            </a:r>
            <a:r>
              <a:rPr lang="en-US" sz="4000" b="1" i="0" dirty="0">
                <a:solidFill>
                  <a:srgbClr val="273239"/>
                </a:solidFill>
                <a:effectLst/>
                <a:latin typeface="Nunito" panose="020F0502020204030204" pitchFamily="2" charset="0"/>
              </a:rPr>
              <a:t>: </a:t>
            </a:r>
            <a:r>
              <a:rPr lang="en-US" sz="4000" b="0" i="0" dirty="0">
                <a:solidFill>
                  <a:srgbClr val="273239"/>
                </a:solidFill>
                <a:effectLst/>
                <a:latin typeface="Nunito" panose="020F0502020204030204" pitchFamily="2" charset="0"/>
              </a:rPr>
              <a:t>It clears the timeout which has been set by the </a:t>
            </a:r>
            <a:r>
              <a:rPr lang="en-US" sz="4000" b="0" i="0" dirty="0" err="1">
                <a:solidFill>
                  <a:srgbClr val="273239"/>
                </a:solidFill>
                <a:effectLst/>
                <a:latin typeface="Nunito" panose="020F0502020204030204" pitchFamily="2" charset="0"/>
              </a:rPr>
              <a:t>setTimeout</a:t>
            </a:r>
            <a:r>
              <a:rPr lang="en-US" sz="4000" b="0" i="0" dirty="0">
                <a:solidFill>
                  <a:srgbClr val="273239"/>
                </a:solidFill>
                <a:effectLst/>
                <a:latin typeface="Nunito" panose="020F0502020204030204" pitchFamily="2" charset="0"/>
              </a:rPr>
              <a:t>()function before that.</a:t>
            </a:r>
          </a:p>
          <a:p>
            <a:pPr algn="l" fontAlgn="base">
              <a:buFont typeface="Arial" panose="020B0604020202020204" pitchFamily="34" charset="0"/>
              <a:buChar char="•"/>
            </a:pPr>
            <a:r>
              <a:rPr lang="en-US" sz="4000" b="1" i="0" u="sng" dirty="0">
                <a:solidFill>
                  <a:srgbClr val="273239"/>
                </a:solidFill>
                <a:effectLst/>
                <a:latin typeface="Nunito" panose="020F0502020204030204" pitchFamily="2" charset="0"/>
                <a:hlinkClick r:id="rId7"/>
              </a:rPr>
              <a:t>close()</a:t>
            </a:r>
            <a:r>
              <a:rPr lang="en-US" sz="4000" b="1" i="0" dirty="0">
                <a:solidFill>
                  <a:srgbClr val="273239"/>
                </a:solidFill>
                <a:effectLst/>
                <a:latin typeface="Nunito" panose="020F0502020204030204" pitchFamily="2" charset="0"/>
              </a:rPr>
              <a:t>: </a:t>
            </a:r>
            <a:r>
              <a:rPr lang="en-US" sz="4000" b="0" i="0" dirty="0">
                <a:solidFill>
                  <a:srgbClr val="273239"/>
                </a:solidFill>
                <a:effectLst/>
                <a:latin typeface="Nunito" panose="020F0502020204030204" pitchFamily="2" charset="0"/>
              </a:rPr>
              <a:t>It is used for closing a certain window or tab of the browser which was previously opened.</a:t>
            </a:r>
          </a:p>
          <a:p>
            <a:pPr algn="l" fontAlgn="base">
              <a:buFont typeface="Arial" panose="020B0604020202020204" pitchFamily="34" charset="0"/>
              <a:buChar char="•"/>
            </a:pPr>
            <a:r>
              <a:rPr lang="en-US" sz="4000" b="1" i="0" u="sng" dirty="0">
                <a:solidFill>
                  <a:srgbClr val="273239"/>
                </a:solidFill>
                <a:effectLst/>
                <a:latin typeface="Nunito" panose="020F0502020204030204" pitchFamily="2" charset="0"/>
                <a:hlinkClick r:id="rId8"/>
              </a:rPr>
              <a:t>confirm()</a:t>
            </a:r>
            <a:r>
              <a:rPr lang="en-US" sz="4000" b="1" i="0" dirty="0">
                <a:solidFill>
                  <a:srgbClr val="273239"/>
                </a:solidFill>
                <a:effectLst/>
                <a:latin typeface="Nunito" panose="020F0502020204030204" pitchFamily="2" charset="0"/>
              </a:rPr>
              <a:t>: </a:t>
            </a:r>
            <a:r>
              <a:rPr lang="en-US" sz="4000" b="0" i="0" dirty="0">
                <a:solidFill>
                  <a:srgbClr val="273239"/>
                </a:solidFill>
                <a:effectLst/>
                <a:latin typeface="Nunito" panose="020F0502020204030204" pitchFamily="2" charset="0"/>
              </a:rPr>
              <a:t>It is used to display a modal dialog with an optional message and two buttons i.e. OK and Cancel. It returns true if the user clicks “OK”, and false otherwise.</a:t>
            </a:r>
          </a:p>
          <a:p>
            <a:pPr algn="l" fontAlgn="base">
              <a:buFont typeface="Arial" panose="020B0604020202020204" pitchFamily="34" charset="0"/>
              <a:buChar char="•"/>
            </a:pPr>
            <a:r>
              <a:rPr lang="en-US" sz="4000" b="1" i="0" u="sng" dirty="0">
                <a:solidFill>
                  <a:srgbClr val="273239"/>
                </a:solidFill>
                <a:effectLst/>
                <a:latin typeface="Nunito" panose="020F0502020204030204" pitchFamily="2" charset="0"/>
                <a:hlinkClick r:id="rId4"/>
              </a:rPr>
              <a:t>focus()</a:t>
            </a:r>
            <a:r>
              <a:rPr lang="en-US" sz="4000" b="1" i="0" dirty="0">
                <a:solidFill>
                  <a:srgbClr val="273239"/>
                </a:solidFill>
                <a:effectLst/>
                <a:latin typeface="Nunito" panose="020F0502020204030204" pitchFamily="2" charset="0"/>
              </a:rPr>
              <a:t>: </a:t>
            </a:r>
            <a:r>
              <a:rPr lang="en-US" sz="4000" b="0" i="0" dirty="0">
                <a:solidFill>
                  <a:srgbClr val="273239"/>
                </a:solidFill>
                <a:effectLst/>
                <a:latin typeface="Nunito" panose="020F0502020204030204" pitchFamily="2" charset="0"/>
              </a:rPr>
              <a:t>It is used to give focus to an element in the current window.</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0" b="0" i="0" u="none" strike="noStrike" cap="none" normalizeH="0" baseline="0" dirty="0">
              <a:ln>
                <a:noFill/>
              </a:ln>
              <a:solidFill>
                <a:schemeClr val="tx1"/>
              </a:solidFill>
              <a:effectLst/>
              <a:latin typeface="Arial" panose="020B0604020202020204" pitchFamily="34" charset="0"/>
            </a:endParaRPr>
          </a:p>
          <a:p>
            <a:pPr algn="just" fontAlgn="base"/>
            <a:endParaRPr kumimoji="0" lang="en-US" altLang="en-US" sz="2800" b="0" i="0" u="none" strike="noStrike" cap="none" normalizeH="0" baseline="0" dirty="0">
              <a:ln>
                <a:noFill/>
              </a:ln>
              <a:solidFill>
                <a:schemeClr val="tx1"/>
              </a:solidFill>
              <a:effectLst/>
              <a:latin typeface="Arial" panose="020B0604020202020204" pitchFamily="34" charset="0"/>
            </a:endParaRPr>
          </a:p>
          <a:p>
            <a:pPr algn="just" rtl="0" fontAlgn="base"/>
            <a:endParaRPr lang="en-US" b="0" i="0" dirty="0">
              <a:solidFill>
                <a:srgbClr val="273239"/>
              </a:solidFill>
              <a:effectLst/>
              <a:latin typeface="Nunito" panose="020F0502020204030204" pitchFamily="2" charset="0"/>
            </a:endParaRPr>
          </a:p>
          <a:p>
            <a:endParaRPr lang="en-IN" dirty="0"/>
          </a:p>
        </p:txBody>
      </p:sp>
    </p:spTree>
    <p:extLst>
      <p:ext uri="{BB962C8B-B14F-4D97-AF65-F5344CB8AC3E}">
        <p14:creationId xmlns:p14="http://schemas.microsoft.com/office/powerpoint/2010/main" val="3606253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B9D07-721B-60B0-494B-6E478E4BF5D6}"/>
              </a:ext>
            </a:extLst>
          </p:cNvPr>
          <p:cNvSpPr>
            <a:spLocks noGrp="1"/>
          </p:cNvSpPr>
          <p:nvPr>
            <p:ph type="title"/>
          </p:nvPr>
        </p:nvSpPr>
        <p:spPr>
          <a:xfrm>
            <a:off x="1726163" y="624110"/>
            <a:ext cx="9778449" cy="1280890"/>
          </a:xfrm>
        </p:spPr>
        <p:txBody>
          <a:bodyPr/>
          <a:lstStyle/>
          <a:p>
            <a:r>
              <a:rPr lang="en-US" dirty="0"/>
              <a:t>WINDOW OBJECT</a:t>
            </a:r>
            <a:endParaRPr lang="en-IN" dirty="0"/>
          </a:p>
        </p:txBody>
      </p:sp>
      <p:sp>
        <p:nvSpPr>
          <p:cNvPr id="3" name="Content Placeholder 2">
            <a:extLst>
              <a:ext uri="{FF2B5EF4-FFF2-40B4-BE49-F238E27FC236}">
                <a16:creationId xmlns:a16="http://schemas.microsoft.com/office/drawing/2014/main" id="{85BA10F6-97AA-EDD3-C3EE-14A0D2BF5DE9}"/>
              </a:ext>
            </a:extLst>
          </p:cNvPr>
          <p:cNvSpPr>
            <a:spLocks noGrp="1"/>
          </p:cNvSpPr>
          <p:nvPr>
            <p:ph idx="1"/>
          </p:nvPr>
        </p:nvSpPr>
        <p:spPr>
          <a:xfrm>
            <a:off x="531845" y="1306285"/>
            <a:ext cx="11243388" cy="5654351"/>
          </a:xfrm>
        </p:spPr>
        <p:txBody>
          <a:bodyPr>
            <a:normAutofit fontScale="47500" lnSpcReduction="20000"/>
          </a:bodyPr>
          <a:lstStyle/>
          <a:p>
            <a:pPr algn="l" fontAlgn="base">
              <a:buFont typeface="Arial" panose="020B0604020202020204" pitchFamily="34" charset="0"/>
              <a:buChar char="•"/>
            </a:pPr>
            <a:r>
              <a:rPr lang="en-US" sz="4000" b="1" i="0" u="sng" dirty="0" err="1">
                <a:solidFill>
                  <a:srgbClr val="273239"/>
                </a:solidFill>
                <a:effectLst/>
                <a:latin typeface="Nunito" panose="020F0502020204030204" pitchFamily="2" charset="0"/>
                <a:hlinkClick r:id="rId2"/>
              </a:rPr>
              <a:t>getComputedStyle</a:t>
            </a:r>
            <a:r>
              <a:rPr lang="en-US" sz="4000" b="1" i="0" u="sng" dirty="0">
                <a:solidFill>
                  <a:srgbClr val="273239"/>
                </a:solidFill>
                <a:effectLst/>
                <a:latin typeface="Nunito" panose="020F0502020204030204" pitchFamily="2" charset="0"/>
                <a:hlinkClick r:id="rId2"/>
              </a:rPr>
              <a:t>()</a:t>
            </a:r>
            <a:r>
              <a:rPr lang="en-US" sz="4000" b="1" i="0" dirty="0">
                <a:solidFill>
                  <a:srgbClr val="273239"/>
                </a:solidFill>
                <a:effectLst/>
                <a:latin typeface="Nunito" panose="020F0502020204030204" pitchFamily="2" charset="0"/>
              </a:rPr>
              <a:t>: </a:t>
            </a:r>
            <a:r>
              <a:rPr lang="en-US" sz="4000" b="0" i="0" dirty="0">
                <a:solidFill>
                  <a:srgbClr val="273239"/>
                </a:solidFill>
                <a:effectLst/>
                <a:latin typeface="Nunito" panose="020F0502020204030204" pitchFamily="2" charset="0"/>
              </a:rPr>
              <a:t>It is used to get all the computed CSS properties and values of the specified element.</a:t>
            </a:r>
          </a:p>
          <a:p>
            <a:pPr algn="l" fontAlgn="base">
              <a:buFont typeface="Arial" panose="020B0604020202020204" pitchFamily="34" charset="0"/>
              <a:buChar char="•"/>
            </a:pPr>
            <a:r>
              <a:rPr lang="en-US" sz="4000" b="1" i="0" dirty="0" err="1">
                <a:solidFill>
                  <a:srgbClr val="273239"/>
                </a:solidFill>
                <a:effectLst/>
                <a:latin typeface="Nunito" panose="020F0502020204030204" pitchFamily="2" charset="0"/>
              </a:rPr>
              <a:t>getSelection</a:t>
            </a:r>
            <a:r>
              <a:rPr lang="en-US" sz="4000" b="1" i="0" dirty="0">
                <a:solidFill>
                  <a:srgbClr val="273239"/>
                </a:solidFill>
                <a:effectLst/>
                <a:latin typeface="Nunito" panose="020F0502020204030204" pitchFamily="2" charset="0"/>
              </a:rPr>
              <a:t>()</a:t>
            </a:r>
            <a:r>
              <a:rPr lang="en-US" sz="4000" b="0" i="0" dirty="0">
                <a:solidFill>
                  <a:srgbClr val="273239"/>
                </a:solidFill>
                <a:effectLst/>
                <a:latin typeface="Nunito" panose="020F0502020204030204" pitchFamily="2" charset="0"/>
              </a:rPr>
              <a:t>: It returns a Selection object representing the range of text selected by the user</a:t>
            </a:r>
          </a:p>
          <a:p>
            <a:pPr algn="l" fontAlgn="base">
              <a:buFont typeface="Arial" panose="020B0604020202020204" pitchFamily="34" charset="0"/>
              <a:buChar char="•"/>
            </a:pPr>
            <a:r>
              <a:rPr lang="en-US" sz="4000" b="1" i="0" u="sng" dirty="0" err="1">
                <a:solidFill>
                  <a:srgbClr val="273239"/>
                </a:solidFill>
                <a:effectLst/>
                <a:latin typeface="Nunito" panose="020F0502020204030204" pitchFamily="2" charset="0"/>
                <a:hlinkClick r:id="rId3"/>
              </a:rPr>
              <a:t>matchMedia</a:t>
            </a:r>
            <a:r>
              <a:rPr lang="en-US" sz="4000" b="1" i="0" u="sng" dirty="0">
                <a:solidFill>
                  <a:srgbClr val="273239"/>
                </a:solidFill>
                <a:effectLst/>
                <a:latin typeface="Nunito" panose="020F0502020204030204" pitchFamily="2" charset="0"/>
                <a:hlinkClick r:id="rId3"/>
              </a:rPr>
              <a:t>()</a:t>
            </a:r>
            <a:r>
              <a:rPr lang="en-US" sz="4000" b="0" i="0" dirty="0">
                <a:solidFill>
                  <a:srgbClr val="273239"/>
                </a:solidFill>
                <a:effectLst/>
                <a:latin typeface="Nunito" panose="020F0502020204030204" pitchFamily="2" charset="0"/>
              </a:rPr>
              <a:t>: It is used to return a </a:t>
            </a:r>
            <a:r>
              <a:rPr lang="en-US" sz="4000" b="0" i="0" dirty="0" err="1">
                <a:solidFill>
                  <a:srgbClr val="273239"/>
                </a:solidFill>
                <a:effectLst/>
                <a:latin typeface="Nunito" panose="020F0502020204030204" pitchFamily="2" charset="0"/>
              </a:rPr>
              <a:t>MediaQueryList</a:t>
            </a:r>
            <a:r>
              <a:rPr lang="en-US" sz="4000" b="0" i="0" dirty="0">
                <a:solidFill>
                  <a:srgbClr val="273239"/>
                </a:solidFill>
                <a:effectLst/>
                <a:latin typeface="Nunito" panose="020F0502020204030204" pitchFamily="2" charset="0"/>
              </a:rPr>
              <a:t> object which represents the result of the specified CSS media query string.</a:t>
            </a:r>
          </a:p>
          <a:p>
            <a:pPr algn="l" fontAlgn="base">
              <a:buFont typeface="Arial" panose="020B0604020202020204" pitchFamily="34" charset="0"/>
              <a:buChar char="•"/>
            </a:pPr>
            <a:r>
              <a:rPr lang="en-US" sz="4000" b="1" i="0" u="sng" dirty="0">
                <a:solidFill>
                  <a:srgbClr val="273239"/>
                </a:solidFill>
                <a:effectLst/>
                <a:latin typeface="Nunito" panose="020F0502020204030204" pitchFamily="2" charset="0"/>
                <a:hlinkClick r:id="rId4"/>
              </a:rPr>
              <a:t>open()</a:t>
            </a:r>
            <a:r>
              <a:rPr lang="en-US" sz="4000" b="0" i="0" dirty="0">
                <a:solidFill>
                  <a:srgbClr val="273239"/>
                </a:solidFill>
                <a:effectLst/>
                <a:latin typeface="Nunito" panose="020F0502020204030204" pitchFamily="2" charset="0"/>
              </a:rPr>
              <a:t>: It is used to open a new tab or window with the specified URL and name.</a:t>
            </a:r>
          </a:p>
          <a:p>
            <a:pPr algn="l" fontAlgn="base">
              <a:buFont typeface="Arial" panose="020B0604020202020204" pitchFamily="34" charset="0"/>
              <a:buChar char="•"/>
            </a:pPr>
            <a:r>
              <a:rPr lang="en-US" sz="4000" b="1" i="0" u="sng" dirty="0" err="1">
                <a:solidFill>
                  <a:srgbClr val="273239"/>
                </a:solidFill>
                <a:effectLst/>
                <a:latin typeface="Nunito" panose="020F0502020204030204" pitchFamily="2" charset="0"/>
                <a:hlinkClick r:id="rId5"/>
              </a:rPr>
              <a:t>moveBy</a:t>
            </a:r>
            <a:r>
              <a:rPr lang="en-US" sz="4000" b="1" i="0" u="sng" dirty="0">
                <a:solidFill>
                  <a:srgbClr val="273239"/>
                </a:solidFill>
                <a:effectLst/>
                <a:latin typeface="Nunito" panose="020F0502020204030204" pitchFamily="2" charset="0"/>
                <a:hlinkClick r:id="rId5"/>
              </a:rPr>
              <a:t>()</a:t>
            </a:r>
            <a:r>
              <a:rPr lang="en-US" sz="4000" b="0" i="0" dirty="0">
                <a:solidFill>
                  <a:srgbClr val="273239"/>
                </a:solidFill>
                <a:effectLst/>
                <a:latin typeface="Nunito" panose="020F0502020204030204" pitchFamily="2" charset="0"/>
              </a:rPr>
              <a:t>: It is used for moving a window with a specified number of pixels relative to its current coordinates.</a:t>
            </a:r>
          </a:p>
          <a:p>
            <a:pPr algn="l" fontAlgn="base">
              <a:buFont typeface="Arial" panose="020B0604020202020204" pitchFamily="34" charset="0"/>
              <a:buChar char="•"/>
            </a:pPr>
            <a:r>
              <a:rPr lang="en-US" sz="4000" b="1" i="0" u="sng" dirty="0" err="1">
                <a:solidFill>
                  <a:srgbClr val="273239"/>
                </a:solidFill>
                <a:effectLst/>
                <a:latin typeface="Nunito" panose="020F0502020204030204" pitchFamily="2" charset="0"/>
                <a:hlinkClick r:id="rId6"/>
              </a:rPr>
              <a:t>moveTo</a:t>
            </a:r>
            <a:r>
              <a:rPr lang="en-US" sz="4000" b="1" i="0" u="sng" dirty="0">
                <a:solidFill>
                  <a:srgbClr val="273239"/>
                </a:solidFill>
                <a:effectLst/>
                <a:latin typeface="Nunito" panose="020F0502020204030204" pitchFamily="2" charset="0"/>
                <a:hlinkClick r:id="rId6"/>
              </a:rPr>
              <a:t>()</a:t>
            </a:r>
            <a:r>
              <a:rPr lang="en-US" sz="4000" b="0" i="0" dirty="0">
                <a:solidFill>
                  <a:srgbClr val="273239"/>
                </a:solidFill>
                <a:effectLst/>
                <a:latin typeface="Nunito" panose="020F0502020204030204" pitchFamily="2" charset="0"/>
              </a:rPr>
              <a:t>: It is used in the window to move the window from the left and top coordinates.</a:t>
            </a:r>
          </a:p>
          <a:p>
            <a:pPr algn="l" fontAlgn="base">
              <a:buFont typeface="Arial" panose="020B0604020202020204" pitchFamily="34" charset="0"/>
              <a:buChar char="•"/>
            </a:pPr>
            <a:r>
              <a:rPr lang="en-US" sz="4000" b="1" i="0" u="sng" dirty="0">
                <a:solidFill>
                  <a:srgbClr val="273239"/>
                </a:solidFill>
                <a:effectLst/>
                <a:latin typeface="Nunito" panose="020F0502020204030204" pitchFamily="2" charset="0"/>
                <a:hlinkClick r:id="rId7"/>
              </a:rPr>
              <a:t>prompt()</a:t>
            </a:r>
            <a:r>
              <a:rPr lang="en-US" sz="4000" b="0" i="0" dirty="0">
                <a:solidFill>
                  <a:srgbClr val="273239"/>
                </a:solidFill>
                <a:effectLst/>
                <a:latin typeface="Nunito" panose="020F0502020204030204" pitchFamily="2" charset="0"/>
              </a:rPr>
              <a:t>: It is used to display a dialog with an optional message prompting the user to input some text</a:t>
            </a:r>
          </a:p>
          <a:p>
            <a:pPr algn="l" fontAlgn="base">
              <a:buFont typeface="Arial" panose="020B0604020202020204" pitchFamily="34" charset="0"/>
              <a:buChar char="•"/>
            </a:pPr>
            <a:r>
              <a:rPr lang="en-US" sz="4000" b="1" i="0" u="sng" dirty="0" err="1">
                <a:solidFill>
                  <a:srgbClr val="273239"/>
                </a:solidFill>
                <a:effectLst/>
                <a:latin typeface="Nunito" panose="020F0502020204030204" pitchFamily="2" charset="0"/>
                <a:hlinkClick r:id="rId8"/>
              </a:rPr>
              <a:t>resizeBy</a:t>
            </a:r>
            <a:r>
              <a:rPr lang="en-US" sz="4000" b="1" i="0" u="sng" dirty="0">
                <a:solidFill>
                  <a:srgbClr val="273239"/>
                </a:solidFill>
                <a:effectLst/>
                <a:latin typeface="Nunito" panose="020F0502020204030204" pitchFamily="2" charset="0"/>
                <a:hlinkClick r:id="rId8"/>
              </a:rPr>
              <a:t>()</a:t>
            </a:r>
            <a:r>
              <a:rPr lang="en-US" sz="4000" b="0" i="0" dirty="0">
                <a:solidFill>
                  <a:srgbClr val="273239"/>
                </a:solidFill>
                <a:effectLst/>
                <a:latin typeface="Nunito" panose="020F0502020204030204" pitchFamily="2" charset="0"/>
              </a:rPr>
              <a:t>: It is used to resize a window by the specified amount.</a:t>
            </a:r>
          </a:p>
          <a:p>
            <a:pPr algn="l" fontAlgn="base">
              <a:buFont typeface="Arial" panose="020B0604020202020204" pitchFamily="34" charset="0"/>
              <a:buChar char="•"/>
            </a:pPr>
            <a:r>
              <a:rPr lang="en-US" sz="4000" b="1" i="0" u="sng" dirty="0" err="1">
                <a:solidFill>
                  <a:srgbClr val="273239"/>
                </a:solidFill>
                <a:effectLst/>
                <a:latin typeface="Nunito" panose="020F0502020204030204" pitchFamily="2" charset="0"/>
                <a:hlinkClick r:id="rId9"/>
              </a:rPr>
              <a:t>resizeTo</a:t>
            </a:r>
            <a:r>
              <a:rPr lang="en-US" sz="4000" b="1" i="0" u="sng" dirty="0">
                <a:solidFill>
                  <a:srgbClr val="273239"/>
                </a:solidFill>
                <a:effectLst/>
                <a:latin typeface="Nunito" panose="020F0502020204030204" pitchFamily="2" charset="0"/>
                <a:hlinkClick r:id="rId9"/>
              </a:rPr>
              <a:t>()</a:t>
            </a:r>
            <a:r>
              <a:rPr lang="en-US" sz="4000" b="0" i="0" dirty="0">
                <a:solidFill>
                  <a:srgbClr val="273239"/>
                </a:solidFill>
                <a:effectLst/>
                <a:latin typeface="Nunito" panose="020F0502020204030204" pitchFamily="2" charset="0"/>
              </a:rPr>
              <a:t>: It is used to resize a window to the specified width and height.</a:t>
            </a:r>
          </a:p>
          <a:p>
            <a:pPr algn="l" fontAlgn="base">
              <a:buFont typeface="Arial" panose="020B0604020202020204" pitchFamily="34" charset="0"/>
              <a:buChar char="•"/>
            </a:pPr>
            <a:r>
              <a:rPr lang="en-US" sz="4000" b="1" i="0" u="sng" dirty="0" err="1">
                <a:solidFill>
                  <a:srgbClr val="273239"/>
                </a:solidFill>
                <a:effectLst/>
                <a:latin typeface="Nunito" panose="020F0502020204030204" pitchFamily="2" charset="0"/>
                <a:hlinkClick r:id="rId10"/>
              </a:rPr>
              <a:t>scrollBy</a:t>
            </a:r>
            <a:r>
              <a:rPr lang="en-US" sz="4000" b="1" i="0" u="sng" dirty="0">
                <a:solidFill>
                  <a:srgbClr val="273239"/>
                </a:solidFill>
                <a:effectLst/>
                <a:latin typeface="Nunito" panose="020F0502020204030204" pitchFamily="2" charset="0"/>
                <a:hlinkClick r:id="rId10"/>
              </a:rPr>
              <a:t>()</a:t>
            </a:r>
            <a:r>
              <a:rPr lang="en-US" sz="4000" b="0" i="0" dirty="0">
                <a:solidFill>
                  <a:srgbClr val="273239"/>
                </a:solidFill>
                <a:effectLst/>
                <a:latin typeface="Nunito" panose="020F0502020204030204" pitchFamily="2" charset="0"/>
              </a:rPr>
              <a:t>: It is used to scroll the document by the given number of pixels.</a:t>
            </a:r>
          </a:p>
          <a:p>
            <a:pPr algn="l" fontAlgn="base">
              <a:buFont typeface="Arial" panose="020B0604020202020204" pitchFamily="34" charset="0"/>
              <a:buChar char="•"/>
            </a:pPr>
            <a:r>
              <a:rPr lang="en-US" sz="4000" b="1" i="0" u="sng" dirty="0" err="1">
                <a:solidFill>
                  <a:srgbClr val="273239"/>
                </a:solidFill>
                <a:effectLst/>
                <a:latin typeface="Nunito" panose="020F0502020204030204" pitchFamily="2" charset="0"/>
                <a:hlinkClick r:id="rId11"/>
              </a:rPr>
              <a:t>scrollTo</a:t>
            </a:r>
            <a:r>
              <a:rPr lang="en-US" sz="4000" b="1" i="0" u="sng" dirty="0">
                <a:solidFill>
                  <a:srgbClr val="273239"/>
                </a:solidFill>
                <a:effectLst/>
                <a:latin typeface="Nunito" panose="020F0502020204030204" pitchFamily="2" charset="0"/>
                <a:hlinkClick r:id="rId11"/>
              </a:rPr>
              <a:t>()</a:t>
            </a:r>
            <a:r>
              <a:rPr lang="en-US" sz="4000" b="0" i="0" dirty="0">
                <a:solidFill>
                  <a:srgbClr val="273239"/>
                </a:solidFill>
                <a:effectLst/>
                <a:latin typeface="Nunito" panose="020F0502020204030204" pitchFamily="2" charset="0"/>
              </a:rPr>
              <a:t>: It is used to scroll to a particular set of coordinates in the document.</a:t>
            </a:r>
          </a:p>
          <a:p>
            <a:pPr algn="l" fontAlgn="base">
              <a:buFont typeface="Arial" panose="020B0604020202020204" pitchFamily="34" charset="0"/>
              <a:buChar char="•"/>
            </a:pPr>
            <a:r>
              <a:rPr lang="en-US" sz="4000" b="1" i="0" u="sng" dirty="0" err="1">
                <a:solidFill>
                  <a:srgbClr val="273239"/>
                </a:solidFill>
                <a:effectLst/>
                <a:latin typeface="Nunito" panose="020F0502020204030204" pitchFamily="2" charset="0"/>
                <a:hlinkClick r:id="rId12"/>
              </a:rPr>
              <a:t>setInterval</a:t>
            </a:r>
            <a:r>
              <a:rPr lang="en-US" sz="4000" b="1" i="0" u="sng" dirty="0">
                <a:solidFill>
                  <a:srgbClr val="273239"/>
                </a:solidFill>
                <a:effectLst/>
                <a:latin typeface="Nunito" panose="020F0502020204030204" pitchFamily="2" charset="0"/>
                <a:hlinkClick r:id="rId12"/>
              </a:rPr>
              <a:t>()</a:t>
            </a:r>
            <a:r>
              <a:rPr lang="en-US" sz="4000" b="1" i="0" dirty="0">
                <a:solidFill>
                  <a:srgbClr val="273239"/>
                </a:solidFill>
                <a:effectLst/>
                <a:latin typeface="Nunito" panose="020F0502020204030204" pitchFamily="2" charset="0"/>
              </a:rPr>
              <a:t>:</a:t>
            </a:r>
            <a:r>
              <a:rPr lang="en-US" sz="4000" b="0" i="0" dirty="0">
                <a:solidFill>
                  <a:srgbClr val="273239"/>
                </a:solidFill>
                <a:effectLst/>
                <a:latin typeface="Nunito" panose="020F0502020204030204" pitchFamily="2" charset="0"/>
              </a:rPr>
              <a:t> It repeats a given function at every given time interval.</a:t>
            </a:r>
          </a:p>
          <a:p>
            <a:pPr algn="l" fontAlgn="base">
              <a:buFont typeface="Arial" panose="020B0604020202020204" pitchFamily="34" charset="0"/>
              <a:buChar char="•"/>
            </a:pPr>
            <a:r>
              <a:rPr lang="en-US" sz="4000" b="1" i="0" u="sng" dirty="0" err="1">
                <a:solidFill>
                  <a:srgbClr val="273239"/>
                </a:solidFill>
                <a:effectLst/>
                <a:latin typeface="Nunito" panose="020F0502020204030204" pitchFamily="2" charset="0"/>
                <a:hlinkClick r:id="rId12"/>
              </a:rPr>
              <a:t>setTimeout</a:t>
            </a:r>
            <a:r>
              <a:rPr lang="en-US" sz="4000" b="1" i="0" u="sng" dirty="0">
                <a:solidFill>
                  <a:srgbClr val="273239"/>
                </a:solidFill>
                <a:effectLst/>
                <a:latin typeface="Nunito" panose="020F0502020204030204" pitchFamily="2" charset="0"/>
                <a:hlinkClick r:id="rId12"/>
              </a:rPr>
              <a:t>()</a:t>
            </a:r>
            <a:r>
              <a:rPr lang="en-US" sz="4000" b="0" i="0" dirty="0">
                <a:solidFill>
                  <a:srgbClr val="273239"/>
                </a:solidFill>
                <a:effectLst/>
                <a:latin typeface="Nunito" panose="020F0502020204030204" pitchFamily="2" charset="0"/>
              </a:rPr>
              <a:t>: It executes a function, after waiting a specified number of milliseconds.</a:t>
            </a:r>
          </a:p>
          <a:p>
            <a:pPr algn="l" fontAlgn="base">
              <a:buFont typeface="Arial" panose="020B0604020202020204" pitchFamily="34" charset="0"/>
              <a:buChar char="•"/>
            </a:pPr>
            <a:r>
              <a:rPr lang="en-US" sz="4000" b="1" i="0" u="sng" dirty="0">
                <a:solidFill>
                  <a:srgbClr val="273239"/>
                </a:solidFill>
                <a:effectLst/>
                <a:latin typeface="Nunito" panose="020F0502020204030204" pitchFamily="2" charset="0"/>
                <a:hlinkClick r:id="rId13"/>
              </a:rPr>
              <a:t>stop()</a:t>
            </a:r>
            <a:r>
              <a:rPr lang="en-US" sz="4000" b="0" i="0" dirty="0">
                <a:solidFill>
                  <a:srgbClr val="273239"/>
                </a:solidFill>
                <a:effectLst/>
                <a:latin typeface="Nunito" panose="020F0502020204030204" pitchFamily="2" charset="0"/>
              </a:rPr>
              <a:t>: It is used to stop the window from loading resources in the current browsing context.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0" b="0" i="0" u="none" strike="noStrike" cap="none" normalizeH="0" baseline="0" dirty="0">
              <a:ln>
                <a:noFill/>
              </a:ln>
              <a:solidFill>
                <a:schemeClr val="tx1"/>
              </a:solidFill>
              <a:effectLst/>
              <a:latin typeface="Arial" panose="020B0604020202020204" pitchFamily="34" charset="0"/>
            </a:endParaRPr>
          </a:p>
          <a:p>
            <a:pPr algn="just" fontAlgn="base"/>
            <a:endParaRPr kumimoji="0" lang="en-US" altLang="en-US" sz="2800" b="0" i="0" u="none" strike="noStrike" cap="none" normalizeH="0" baseline="0" dirty="0">
              <a:ln>
                <a:noFill/>
              </a:ln>
              <a:solidFill>
                <a:schemeClr val="tx1"/>
              </a:solidFill>
              <a:effectLst/>
              <a:latin typeface="Arial" panose="020B0604020202020204" pitchFamily="34" charset="0"/>
            </a:endParaRPr>
          </a:p>
          <a:p>
            <a:pPr algn="just" rtl="0" fontAlgn="base"/>
            <a:endParaRPr lang="en-US" b="0" i="0" dirty="0">
              <a:solidFill>
                <a:srgbClr val="273239"/>
              </a:solidFill>
              <a:effectLst/>
              <a:latin typeface="Nunito" panose="020F0502020204030204" pitchFamily="2" charset="0"/>
            </a:endParaRPr>
          </a:p>
          <a:p>
            <a:endParaRPr lang="en-IN" dirty="0"/>
          </a:p>
        </p:txBody>
      </p:sp>
    </p:spTree>
    <p:extLst>
      <p:ext uri="{BB962C8B-B14F-4D97-AF65-F5344CB8AC3E}">
        <p14:creationId xmlns:p14="http://schemas.microsoft.com/office/powerpoint/2010/main" val="1101214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B9D07-721B-60B0-494B-6E478E4BF5D6}"/>
              </a:ext>
            </a:extLst>
          </p:cNvPr>
          <p:cNvSpPr>
            <a:spLocks noGrp="1"/>
          </p:cNvSpPr>
          <p:nvPr>
            <p:ph type="title"/>
          </p:nvPr>
        </p:nvSpPr>
        <p:spPr>
          <a:xfrm>
            <a:off x="1726163" y="624110"/>
            <a:ext cx="9778449" cy="1280890"/>
          </a:xfrm>
        </p:spPr>
        <p:txBody>
          <a:bodyPr/>
          <a:lstStyle/>
          <a:p>
            <a:r>
              <a:rPr lang="en-US" b="1" i="0" dirty="0">
                <a:solidFill>
                  <a:srgbClr val="273239"/>
                </a:solidFill>
                <a:effectLst/>
                <a:latin typeface="Nunito" panose="020F0502020204030204" pitchFamily="2" charset="0"/>
              </a:rPr>
              <a:t>Difference between document and window:</a:t>
            </a:r>
            <a:endParaRPr lang="en-IN" dirty="0"/>
          </a:p>
        </p:txBody>
      </p:sp>
      <p:sp>
        <p:nvSpPr>
          <p:cNvPr id="3" name="Content Placeholder 2">
            <a:extLst>
              <a:ext uri="{FF2B5EF4-FFF2-40B4-BE49-F238E27FC236}">
                <a16:creationId xmlns:a16="http://schemas.microsoft.com/office/drawing/2014/main" id="{85BA10F6-97AA-EDD3-C3EE-14A0D2BF5DE9}"/>
              </a:ext>
            </a:extLst>
          </p:cNvPr>
          <p:cNvSpPr>
            <a:spLocks noGrp="1"/>
          </p:cNvSpPr>
          <p:nvPr>
            <p:ph idx="1"/>
          </p:nvPr>
        </p:nvSpPr>
        <p:spPr>
          <a:xfrm>
            <a:off x="531845" y="1306285"/>
            <a:ext cx="11243388" cy="5654351"/>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0" b="0" i="0" u="none" strike="noStrike" cap="none" normalizeH="0" baseline="0" dirty="0">
              <a:ln>
                <a:noFill/>
              </a:ln>
              <a:solidFill>
                <a:schemeClr val="tx1"/>
              </a:solidFill>
              <a:effectLst/>
              <a:latin typeface="Arial" panose="020B0604020202020204" pitchFamily="34" charset="0"/>
            </a:endParaRPr>
          </a:p>
          <a:p>
            <a:pPr algn="just" fontAlgn="base"/>
            <a:endParaRPr kumimoji="0" lang="en-US" altLang="en-US" sz="2800" b="0" i="0" u="none" strike="noStrike" cap="none" normalizeH="0" baseline="0" dirty="0">
              <a:ln>
                <a:noFill/>
              </a:ln>
              <a:solidFill>
                <a:schemeClr val="tx1"/>
              </a:solidFill>
              <a:effectLst/>
              <a:latin typeface="Arial" panose="020B0604020202020204" pitchFamily="34" charset="0"/>
            </a:endParaRPr>
          </a:p>
          <a:p>
            <a:pPr algn="just" rtl="0" fontAlgn="base"/>
            <a:endParaRPr lang="en-US" b="0" i="0" dirty="0">
              <a:solidFill>
                <a:srgbClr val="273239"/>
              </a:solidFill>
              <a:effectLst/>
              <a:latin typeface="Nunito" panose="020F0502020204030204" pitchFamily="2" charset="0"/>
            </a:endParaRPr>
          </a:p>
          <a:p>
            <a:endParaRPr lang="en-IN" dirty="0"/>
          </a:p>
        </p:txBody>
      </p:sp>
      <p:graphicFrame>
        <p:nvGraphicFramePr>
          <p:cNvPr id="4" name="Table 3">
            <a:extLst>
              <a:ext uri="{FF2B5EF4-FFF2-40B4-BE49-F238E27FC236}">
                <a16:creationId xmlns:a16="http://schemas.microsoft.com/office/drawing/2014/main" id="{F8F50604-F5C2-04C4-CD44-EABADC2E47EA}"/>
              </a:ext>
            </a:extLst>
          </p:cNvPr>
          <p:cNvGraphicFramePr>
            <a:graphicFrameLocks noGrp="1"/>
          </p:cNvGraphicFramePr>
          <p:nvPr>
            <p:extLst>
              <p:ext uri="{D42A27DB-BD31-4B8C-83A1-F6EECF244321}">
                <p14:modId xmlns:p14="http://schemas.microsoft.com/office/powerpoint/2010/main" val="2445594538"/>
              </p:ext>
            </p:extLst>
          </p:nvPr>
        </p:nvGraphicFramePr>
        <p:xfrm>
          <a:off x="774440" y="1595535"/>
          <a:ext cx="11000794" cy="5066523"/>
        </p:xfrm>
        <a:graphic>
          <a:graphicData uri="http://schemas.openxmlformats.org/drawingml/2006/table">
            <a:tbl>
              <a:tblPr/>
              <a:tblGrid>
                <a:gridCol w="5500397">
                  <a:extLst>
                    <a:ext uri="{9D8B030D-6E8A-4147-A177-3AD203B41FA5}">
                      <a16:colId xmlns:a16="http://schemas.microsoft.com/office/drawing/2014/main" val="1017472069"/>
                    </a:ext>
                  </a:extLst>
                </a:gridCol>
                <a:gridCol w="5500397">
                  <a:extLst>
                    <a:ext uri="{9D8B030D-6E8A-4147-A177-3AD203B41FA5}">
                      <a16:colId xmlns:a16="http://schemas.microsoft.com/office/drawing/2014/main" val="1012093167"/>
                    </a:ext>
                  </a:extLst>
                </a:gridCol>
              </a:tblGrid>
              <a:tr h="326772">
                <a:tc>
                  <a:txBody>
                    <a:bodyPr/>
                    <a:lstStyle/>
                    <a:p>
                      <a:pPr algn="ctr" fontAlgn="base"/>
                      <a:r>
                        <a:rPr lang="en-IN" sz="1000" b="1">
                          <a:effectLst/>
                        </a:rPr>
                        <a:t>document</a:t>
                      </a:r>
                    </a:p>
                  </a:txBody>
                  <a:tcPr marL="25908" marR="25908" marT="51816" marB="5181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000" b="1">
                          <a:effectLst/>
                        </a:rPr>
                        <a:t>window</a:t>
                      </a:r>
                    </a:p>
                  </a:txBody>
                  <a:tcPr marL="51816" marR="51816" marT="51816" marB="5181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234198750"/>
                  </a:ext>
                </a:extLst>
              </a:tr>
              <a:tr h="535284">
                <a:tc>
                  <a:txBody>
                    <a:bodyPr/>
                    <a:lstStyle/>
                    <a:p>
                      <a:pPr algn="just" rtl="0" fontAlgn="base"/>
                      <a:r>
                        <a:rPr lang="en-US" sz="900" b="0">
                          <a:effectLst/>
                        </a:rPr>
                        <a:t>It represents any HTML document or web page that is loaded in the browser.</a:t>
                      </a:r>
                    </a:p>
                  </a:txBody>
                  <a:tcPr marL="51816" marR="51816" marT="72542" marB="72542"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just" rtl="0" fontAlgn="base"/>
                      <a:r>
                        <a:rPr lang="en-US" sz="900" b="0">
                          <a:effectLst/>
                        </a:rPr>
                        <a:t>It represents a browser window or frame that displays the contents of the webpage.   </a:t>
                      </a:r>
                    </a:p>
                  </a:txBody>
                  <a:tcPr marL="51816" marR="51816" marT="72542" marB="72542"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60085334"/>
                  </a:ext>
                </a:extLst>
              </a:tr>
              <a:tr h="360226">
                <a:tc>
                  <a:txBody>
                    <a:bodyPr/>
                    <a:lstStyle/>
                    <a:p>
                      <a:pPr algn="just" rtl="0" fontAlgn="base"/>
                      <a:r>
                        <a:rPr lang="en-US" sz="900" b="0">
                          <a:effectLst/>
                        </a:rPr>
                        <a:t>It is loaded inside the window.</a:t>
                      </a:r>
                    </a:p>
                  </a:txBody>
                  <a:tcPr marL="51816" marR="51816" marT="72542" marB="72542"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just" rtl="0" fontAlgn="base"/>
                      <a:r>
                        <a:rPr lang="en-US" sz="900" b="0">
                          <a:effectLst/>
                        </a:rPr>
                        <a:t>It is the very first object that is loaded in the browser.</a:t>
                      </a:r>
                    </a:p>
                  </a:txBody>
                  <a:tcPr marL="51816" marR="51816" marT="72542" marB="72542"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379969458"/>
                  </a:ext>
                </a:extLst>
              </a:tr>
              <a:tr h="360226">
                <a:tc>
                  <a:txBody>
                    <a:bodyPr/>
                    <a:lstStyle/>
                    <a:p>
                      <a:pPr algn="just" rtl="0" fontAlgn="base"/>
                      <a:r>
                        <a:rPr lang="en-US" sz="900" b="0">
                          <a:effectLst/>
                        </a:rPr>
                        <a:t>It is the object of window property.</a:t>
                      </a:r>
                    </a:p>
                  </a:txBody>
                  <a:tcPr marL="51816" marR="51816" marT="72542" marB="72542"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just" rtl="0" fontAlgn="base"/>
                      <a:r>
                        <a:rPr lang="en-US" sz="900" b="0">
                          <a:effectLst/>
                        </a:rPr>
                        <a:t>It is the object of the browser.</a:t>
                      </a:r>
                    </a:p>
                  </a:txBody>
                  <a:tcPr marL="51816" marR="51816" marT="72542" marB="72542"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622744455"/>
                  </a:ext>
                </a:extLst>
              </a:tr>
              <a:tr h="535284">
                <a:tc>
                  <a:txBody>
                    <a:bodyPr/>
                    <a:lstStyle/>
                    <a:p>
                      <a:pPr algn="just" rtl="0" fontAlgn="base"/>
                      <a:r>
                        <a:rPr lang="en-US" sz="900" b="0">
                          <a:effectLst/>
                        </a:rPr>
                        <a:t>All the tags, elements with attributes in HTML are part of the document.</a:t>
                      </a:r>
                    </a:p>
                  </a:txBody>
                  <a:tcPr marL="51816" marR="51816" marT="72542" marB="72542"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just" rtl="0" fontAlgn="base"/>
                      <a:r>
                        <a:rPr lang="en-US" sz="900" b="0">
                          <a:effectLst/>
                        </a:rPr>
                        <a:t>Global objects, functions, and variables of JavaScript are members of the window object.</a:t>
                      </a:r>
                    </a:p>
                  </a:txBody>
                  <a:tcPr marL="51816" marR="51816" marT="72542" marB="72542"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089597931"/>
                  </a:ext>
                </a:extLst>
              </a:tr>
              <a:tr h="515833">
                <a:tc>
                  <a:txBody>
                    <a:bodyPr/>
                    <a:lstStyle/>
                    <a:p>
                      <a:pPr algn="just" rtl="0" fontAlgn="base"/>
                      <a:r>
                        <a:rPr lang="en-US" sz="900" b="0">
                          <a:effectLst/>
                        </a:rPr>
                        <a:t>We can access the document from a window using the window. document</a:t>
                      </a:r>
                    </a:p>
                  </a:txBody>
                  <a:tcPr marL="51816" marR="51816" marT="72542" marB="72542"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just" rtl="0" fontAlgn="base"/>
                      <a:r>
                        <a:rPr lang="en-US" sz="900" b="0">
                          <a:effectLst/>
                        </a:rPr>
                        <a:t>We can access the window from the window only. i.e. window.window</a:t>
                      </a:r>
                    </a:p>
                  </a:txBody>
                  <a:tcPr marL="51816" marR="51816" marT="72542" marB="72542"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522383085"/>
                  </a:ext>
                </a:extLst>
              </a:tr>
              <a:tr h="535284">
                <a:tc>
                  <a:txBody>
                    <a:bodyPr/>
                    <a:lstStyle/>
                    <a:p>
                      <a:pPr algn="just" rtl="0" fontAlgn="base"/>
                      <a:r>
                        <a:rPr lang="en-US" sz="900" b="0">
                          <a:effectLst/>
                        </a:rPr>
                        <a:t>The document is part of BOM (browser object model) and dom (Document object model)</a:t>
                      </a:r>
                    </a:p>
                  </a:txBody>
                  <a:tcPr marL="51816" marR="51816" marT="72542" marB="72542"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just" rtl="0" fontAlgn="base"/>
                      <a:r>
                        <a:rPr lang="en-US" sz="900" b="0">
                          <a:effectLst/>
                        </a:rPr>
                        <a:t>The window is part of BOM, not DOM.</a:t>
                      </a:r>
                    </a:p>
                  </a:txBody>
                  <a:tcPr marL="51816" marR="51816" marT="72542" marB="72542"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149301954"/>
                  </a:ext>
                </a:extLst>
              </a:tr>
              <a:tr h="681165">
                <a:tc>
                  <a:txBody>
                    <a:bodyPr/>
                    <a:lstStyle/>
                    <a:p>
                      <a:pPr algn="just" rtl="0" fontAlgn="base"/>
                      <a:r>
                        <a:rPr lang="en-US" sz="900" b="0">
                          <a:effectLst/>
                        </a:rPr>
                        <a:t>Properties of document objects such as title, body, cookies, etc can also be accessed by a window like this window. document.title</a:t>
                      </a:r>
                    </a:p>
                  </a:txBody>
                  <a:tcPr marL="51816" marR="51816" marT="72542" marB="72542"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just" rtl="0" fontAlgn="base"/>
                      <a:r>
                        <a:rPr lang="en-US" sz="900" b="0">
                          <a:effectLst/>
                        </a:rPr>
                        <a:t>Properties of the window object cannot be accessed by the document object.</a:t>
                      </a:r>
                    </a:p>
                  </a:txBody>
                  <a:tcPr marL="51816" marR="51816" marT="72542" marB="72542"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45500952"/>
                  </a:ext>
                </a:extLst>
              </a:tr>
              <a:tr h="535284">
                <a:tc>
                  <a:txBody>
                    <a:bodyPr/>
                    <a:lstStyle/>
                    <a:p>
                      <a:pPr algn="l" rtl="0" fontAlgn="base"/>
                      <a:r>
                        <a:rPr lang="en-IN" sz="900" b="0">
                          <a:effectLst/>
                        </a:rPr>
                        <a:t>syntax:</a:t>
                      </a:r>
                    </a:p>
                    <a:p>
                      <a:pPr algn="l" rtl="0" fontAlgn="base"/>
                      <a:r>
                        <a:rPr lang="en-IN" sz="900" b="0">
                          <a:effectLst/>
                        </a:rPr>
                        <a:t>      document.propertyname;</a:t>
                      </a:r>
                    </a:p>
                  </a:txBody>
                  <a:tcPr marL="51816" marR="51816" marT="72542" marB="72542"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rtl="0" fontAlgn="base"/>
                      <a:r>
                        <a:rPr lang="en-IN" sz="900" b="0">
                          <a:effectLst/>
                        </a:rPr>
                        <a:t>syntax:</a:t>
                      </a:r>
                    </a:p>
                    <a:p>
                      <a:pPr algn="l" rtl="0" fontAlgn="base"/>
                      <a:r>
                        <a:rPr lang="en-IN" sz="900" b="0">
                          <a:effectLst/>
                        </a:rPr>
                        <a:t>window.propertyname;</a:t>
                      </a:r>
                    </a:p>
                  </a:txBody>
                  <a:tcPr marL="51816" marR="51816" marT="72542" marB="72542"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684901084"/>
                  </a:ext>
                </a:extLst>
              </a:tr>
              <a:tr h="681165">
                <a:tc>
                  <a:txBody>
                    <a:bodyPr/>
                    <a:lstStyle/>
                    <a:p>
                      <a:pPr algn="l" rtl="0" fontAlgn="base"/>
                      <a:r>
                        <a:rPr lang="en-US" sz="900" b="0">
                          <a:effectLst/>
                        </a:rPr>
                        <a:t>example:</a:t>
                      </a:r>
                    </a:p>
                    <a:p>
                      <a:pPr algn="l" rtl="0" fontAlgn="base"/>
                      <a:r>
                        <a:rPr lang="en-US" sz="900" b="0">
                          <a:effectLst/>
                        </a:rPr>
                        <a:t>     document.title :  will return the title of the document</a:t>
                      </a:r>
                    </a:p>
                  </a:txBody>
                  <a:tcPr marL="51816" marR="51816" marT="72542" marB="72542"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rtl="0" fontAlgn="base"/>
                      <a:r>
                        <a:rPr lang="en-US" sz="900" b="0" dirty="0">
                          <a:effectLst/>
                        </a:rPr>
                        <a:t>example:</a:t>
                      </a:r>
                    </a:p>
                    <a:p>
                      <a:pPr algn="l" rtl="0" fontAlgn="base"/>
                      <a:r>
                        <a:rPr lang="en-US" sz="900" b="0" dirty="0" err="1">
                          <a:effectLst/>
                        </a:rPr>
                        <a:t>window.innerHeight</a:t>
                      </a:r>
                      <a:r>
                        <a:rPr lang="en-US" sz="900" b="0" dirty="0">
                          <a:effectLst/>
                        </a:rPr>
                        <a:t> : will return the height of the content area of the browser</a:t>
                      </a:r>
                    </a:p>
                  </a:txBody>
                  <a:tcPr marL="51816" marR="51816" marT="72542" marB="72542"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292661909"/>
                  </a:ext>
                </a:extLst>
              </a:tr>
            </a:tbl>
          </a:graphicData>
        </a:graphic>
      </p:graphicFrame>
    </p:spTree>
    <p:extLst>
      <p:ext uri="{BB962C8B-B14F-4D97-AF65-F5344CB8AC3E}">
        <p14:creationId xmlns:p14="http://schemas.microsoft.com/office/powerpoint/2010/main" val="1314060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2ED849-58E8-4FC2-6D6C-41DC1294856C}"/>
              </a:ext>
            </a:extLst>
          </p:cNvPr>
          <p:cNvSpPr>
            <a:spLocks noGrp="1"/>
          </p:cNvSpPr>
          <p:nvPr>
            <p:ph type="title"/>
          </p:nvPr>
        </p:nvSpPr>
        <p:spPr>
          <a:xfrm>
            <a:off x="3507324" y="2683820"/>
            <a:ext cx="8911687" cy="1280890"/>
          </a:xfrm>
        </p:spPr>
        <p:txBody>
          <a:bodyPr/>
          <a:lstStyle/>
          <a:p>
            <a:r>
              <a:rPr lang="en-US" dirty="0"/>
              <a:t>THANK YOU..</a:t>
            </a:r>
            <a:br>
              <a:rPr lang="en-US" dirty="0"/>
            </a:br>
            <a:endParaRPr lang="en-IN" dirty="0"/>
          </a:p>
        </p:txBody>
      </p:sp>
    </p:spTree>
    <p:extLst>
      <p:ext uri="{BB962C8B-B14F-4D97-AF65-F5344CB8AC3E}">
        <p14:creationId xmlns:p14="http://schemas.microsoft.com/office/powerpoint/2010/main" val="12984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C7CAC1-762D-735C-03D3-47CFA8EC0C86}"/>
              </a:ext>
            </a:extLst>
          </p:cNvPr>
          <p:cNvSpPr>
            <a:spLocks noGrp="1"/>
          </p:cNvSpPr>
          <p:nvPr>
            <p:ph type="ctrTitle"/>
          </p:nvPr>
        </p:nvSpPr>
        <p:spPr>
          <a:xfrm>
            <a:off x="687389" y="485192"/>
            <a:ext cx="10817224" cy="4292189"/>
          </a:xfrm>
        </p:spPr>
        <p:txBody>
          <a:bodyPr>
            <a:normAutofit/>
          </a:bodyPr>
          <a:lstStyle/>
          <a:p>
            <a:r>
              <a:rPr lang="en-US" sz="3200" dirty="0">
                <a:solidFill>
                  <a:srgbClr val="FF0000"/>
                </a:solidFill>
                <a:latin typeface="Nunito" panose="020F0502020204030204" pitchFamily="2" charset="0"/>
              </a:rPr>
              <a:t>DOCUMENT</a:t>
            </a:r>
            <a:r>
              <a:rPr lang="en-US" sz="3200" dirty="0">
                <a:solidFill>
                  <a:srgbClr val="273239"/>
                </a:solidFill>
                <a:latin typeface="Nunito" panose="020F0502020204030204" pitchFamily="2" charset="0"/>
              </a:rPr>
              <a:t>: T</a:t>
            </a:r>
            <a:r>
              <a:rPr lang="en-US" sz="3200" b="0" i="0" dirty="0">
                <a:solidFill>
                  <a:srgbClr val="273239"/>
                </a:solidFill>
                <a:effectLst/>
                <a:latin typeface="Nunito" panose="020F0502020204030204" pitchFamily="2" charset="0"/>
              </a:rPr>
              <a:t>he document object represents a web page that is loaded in the browser. By accessing the document object, we can access the element in the HTML page. With the help of document objects, we can add dynamic content to our web page. The document object can be accessed with a </a:t>
            </a:r>
            <a:r>
              <a:rPr lang="en-US" sz="3200" b="1" i="0" dirty="0" err="1">
                <a:solidFill>
                  <a:srgbClr val="273239"/>
                </a:solidFill>
                <a:effectLst/>
                <a:latin typeface="Nunito" panose="020F0502020204030204" pitchFamily="2" charset="0"/>
              </a:rPr>
              <a:t>window.document</a:t>
            </a:r>
            <a:r>
              <a:rPr lang="en-US" sz="3200" b="1" i="0" dirty="0">
                <a:solidFill>
                  <a:srgbClr val="273239"/>
                </a:solidFill>
                <a:effectLst/>
                <a:latin typeface="Nunito" panose="020F0502020204030204" pitchFamily="2" charset="0"/>
              </a:rPr>
              <a:t> </a:t>
            </a:r>
            <a:r>
              <a:rPr lang="en-US" sz="3200" b="0" i="0" dirty="0">
                <a:solidFill>
                  <a:srgbClr val="273239"/>
                </a:solidFill>
                <a:effectLst/>
                <a:latin typeface="Nunito" panose="020F0502020204030204" pitchFamily="2" charset="0"/>
              </a:rPr>
              <a:t>or just</a:t>
            </a:r>
            <a:r>
              <a:rPr lang="en-US" sz="3200" b="1" i="0" dirty="0">
                <a:solidFill>
                  <a:srgbClr val="273239"/>
                </a:solidFill>
                <a:effectLst/>
                <a:latin typeface="Nunito" panose="020F0502020204030204" pitchFamily="2" charset="0"/>
              </a:rPr>
              <a:t> document.  </a:t>
            </a:r>
            <a:br>
              <a:rPr lang="en-US" sz="3200" b="1" i="0" dirty="0">
                <a:solidFill>
                  <a:srgbClr val="273239"/>
                </a:solidFill>
                <a:effectLst/>
                <a:latin typeface="Nunito" panose="020F0502020204030204" pitchFamily="2" charset="0"/>
              </a:rPr>
            </a:br>
            <a:br>
              <a:rPr lang="en-US" sz="3200" b="1" i="0" dirty="0">
                <a:solidFill>
                  <a:srgbClr val="273239"/>
                </a:solidFill>
                <a:effectLst/>
                <a:latin typeface="Nunito" panose="020F0502020204030204" pitchFamily="2" charset="0"/>
              </a:rPr>
            </a:br>
            <a:endParaRPr lang="en-IN" sz="3200" dirty="0"/>
          </a:p>
        </p:txBody>
      </p:sp>
      <p:sp>
        <p:nvSpPr>
          <p:cNvPr id="5" name="Subtitle 4">
            <a:extLst>
              <a:ext uri="{FF2B5EF4-FFF2-40B4-BE49-F238E27FC236}">
                <a16:creationId xmlns:a16="http://schemas.microsoft.com/office/drawing/2014/main" id="{58020E1A-928C-C52E-7FCC-8DFAA1115854}"/>
              </a:ext>
            </a:extLst>
          </p:cNvPr>
          <p:cNvSpPr>
            <a:spLocks noGrp="1"/>
          </p:cNvSpPr>
          <p:nvPr>
            <p:ph type="subTitle" idx="1"/>
          </p:nvPr>
        </p:nvSpPr>
        <p:spPr>
          <a:xfrm>
            <a:off x="687387" y="5310909"/>
            <a:ext cx="10817225" cy="877455"/>
          </a:xfrm>
        </p:spPr>
        <p:txBody>
          <a:bodyPr>
            <a:normAutofit fontScale="77500" lnSpcReduction="20000"/>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1" i="0" u="none" strike="noStrike" cap="none" normalizeH="0" baseline="0" dirty="0">
                <a:ln>
                  <a:noFill/>
                </a:ln>
                <a:solidFill>
                  <a:schemeClr val="accent4">
                    <a:lumMod val="50000"/>
                  </a:schemeClr>
                </a:solidFill>
                <a:effectLst/>
                <a:latin typeface="Nunito" panose="020F0502020204030204" pitchFamily="2" charset="0"/>
              </a:rPr>
              <a:t>Syntax:</a:t>
            </a:r>
            <a:endParaRPr kumimoji="0" lang="en-US" altLang="en-US" sz="4000" b="0" i="0" u="none" strike="noStrike" cap="none" normalizeH="0" baseline="0" dirty="0">
              <a:ln>
                <a:noFill/>
              </a:ln>
              <a:solidFill>
                <a:schemeClr val="accent4">
                  <a:lumMod val="50000"/>
                </a:schemeClr>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0" i="0" u="none" strike="noStrike" cap="none" normalizeH="0" baseline="0" dirty="0" err="1">
                <a:ln>
                  <a:noFill/>
                </a:ln>
                <a:solidFill>
                  <a:schemeClr val="accent4">
                    <a:lumMod val="50000"/>
                  </a:schemeClr>
                </a:solidFill>
                <a:effectLst/>
                <a:latin typeface="Consolas" panose="020B0609020204030204" pitchFamily="49" charset="0"/>
              </a:rPr>
              <a:t>document.property_name</a:t>
            </a:r>
            <a:r>
              <a:rPr kumimoji="0" lang="en-US" altLang="en-US" sz="4000" b="0" i="0" u="none" strike="noStrike" cap="none" normalizeH="0" baseline="0" dirty="0">
                <a:ln>
                  <a:noFill/>
                </a:ln>
                <a:solidFill>
                  <a:schemeClr val="accent4">
                    <a:lumMod val="50000"/>
                  </a:schemeClr>
                </a:solidFill>
                <a:effectLst/>
                <a:latin typeface="Consolas" panose="020B0609020204030204" pitchFamily="49" charset="0"/>
              </a:rPr>
              <a:t>;</a:t>
            </a:r>
            <a:r>
              <a:rPr kumimoji="0" lang="en-US" altLang="en-US" sz="4000" b="0" i="0" u="none" strike="noStrike" cap="none" normalizeH="0" baseline="0" dirty="0">
                <a:ln>
                  <a:noFill/>
                </a:ln>
                <a:solidFill>
                  <a:schemeClr val="accent4">
                    <a:lumMod val="50000"/>
                  </a:schemeClr>
                </a:solidFill>
                <a:effectLst/>
              </a:rPr>
              <a:t> </a:t>
            </a:r>
            <a:endParaRPr kumimoji="0" lang="en-US" altLang="en-US" sz="4000" b="0" i="0" u="none" strike="noStrike" cap="none" normalizeH="0" baseline="0" dirty="0">
              <a:ln>
                <a:noFill/>
              </a:ln>
              <a:solidFill>
                <a:schemeClr val="accent4">
                  <a:lumMod val="50000"/>
                </a:schemeClr>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1459332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C7CAC1-762D-735C-03D3-47CFA8EC0C86}"/>
              </a:ext>
            </a:extLst>
          </p:cNvPr>
          <p:cNvSpPr>
            <a:spLocks noGrp="1"/>
          </p:cNvSpPr>
          <p:nvPr>
            <p:ph type="ctrTitle"/>
          </p:nvPr>
        </p:nvSpPr>
        <p:spPr>
          <a:xfrm>
            <a:off x="687389" y="485192"/>
            <a:ext cx="10817224" cy="4292189"/>
          </a:xfrm>
        </p:spPr>
        <p:txBody>
          <a:bodyPr>
            <a:normAutofit fontScale="90000"/>
          </a:bodyPr>
          <a:lstStyle/>
          <a:p>
            <a:br>
              <a:rPr lang="en-US" sz="3200" b="1" i="0" dirty="0">
                <a:solidFill>
                  <a:srgbClr val="273239"/>
                </a:solidFill>
                <a:effectLst/>
                <a:latin typeface="Nunito" panose="020F0502020204030204" pitchFamily="2" charset="0"/>
              </a:rPr>
            </a:br>
            <a:br>
              <a:rPr lang="en-US" sz="3200" b="1" i="0" dirty="0">
                <a:solidFill>
                  <a:srgbClr val="273239"/>
                </a:solidFill>
                <a:effectLst/>
                <a:latin typeface="Nunito" panose="020F0502020204030204" pitchFamily="2" charset="0"/>
              </a:rPr>
            </a:br>
            <a:br>
              <a:rPr lang="en-US" sz="3200" b="1" i="0" dirty="0">
                <a:solidFill>
                  <a:srgbClr val="273239"/>
                </a:solidFill>
                <a:effectLst/>
                <a:latin typeface="Nunito" panose="020F0502020204030204" pitchFamily="2" charset="0"/>
              </a:rPr>
            </a:br>
            <a:br>
              <a:rPr lang="en-US" sz="3200" b="1" i="0" dirty="0">
                <a:solidFill>
                  <a:srgbClr val="273239"/>
                </a:solidFill>
                <a:effectLst/>
                <a:latin typeface="Nunito" panose="020F0502020204030204" pitchFamily="2" charset="0"/>
              </a:rPr>
            </a:br>
            <a:br>
              <a:rPr lang="en-US" sz="3200" b="1" i="0" dirty="0">
                <a:solidFill>
                  <a:srgbClr val="273239"/>
                </a:solidFill>
                <a:effectLst/>
                <a:latin typeface="Nunito" panose="020F0502020204030204" pitchFamily="2" charset="0"/>
              </a:rPr>
            </a:br>
            <a:br>
              <a:rPr lang="en-US" sz="3200" b="1" i="0" dirty="0">
                <a:solidFill>
                  <a:srgbClr val="273239"/>
                </a:solidFill>
                <a:effectLst/>
                <a:latin typeface="Nunito" panose="020F0502020204030204" pitchFamily="2" charset="0"/>
              </a:rPr>
            </a:br>
            <a:r>
              <a:rPr lang="en-IN" sz="2000" b="1" i="0" dirty="0">
                <a:solidFill>
                  <a:srgbClr val="273239"/>
                </a:solidFill>
                <a:effectLst/>
                <a:latin typeface="Nunito" panose="020F0502020204030204" pitchFamily="2" charset="0"/>
              </a:rPr>
              <a:t>Properties of document:</a:t>
            </a:r>
            <a:br>
              <a:rPr lang="en-IN" sz="2000" b="1" i="0" dirty="0">
                <a:solidFill>
                  <a:srgbClr val="273239"/>
                </a:solidFill>
                <a:effectLst/>
                <a:latin typeface="Nunito" panose="020F0502020204030204" pitchFamily="2" charset="0"/>
              </a:rPr>
            </a:br>
            <a:r>
              <a:rPr lang="en-US" sz="2000" b="1" i="0" u="sng" dirty="0" err="1">
                <a:solidFill>
                  <a:srgbClr val="273239"/>
                </a:solidFill>
                <a:effectLst/>
                <a:latin typeface="Nunito" panose="020F0502020204030204" pitchFamily="2" charset="0"/>
                <a:hlinkClick r:id="rId2"/>
              </a:rPr>
              <a:t>activeElement</a:t>
            </a:r>
            <a:r>
              <a:rPr lang="en-US" sz="2000" b="0" i="0" dirty="0">
                <a:solidFill>
                  <a:srgbClr val="273239"/>
                </a:solidFill>
                <a:effectLst/>
                <a:latin typeface="Nunito" panose="020F0502020204030204" pitchFamily="2" charset="0"/>
              </a:rPr>
              <a:t>: It returns the currently active elements in the document.</a:t>
            </a:r>
            <a:br>
              <a:rPr lang="en-US" sz="2000" b="0" i="0" dirty="0">
                <a:solidFill>
                  <a:srgbClr val="273239"/>
                </a:solidFill>
                <a:effectLst/>
                <a:latin typeface="Nunito" panose="020F0502020204030204" pitchFamily="2" charset="0"/>
              </a:rPr>
            </a:br>
            <a:r>
              <a:rPr lang="en-US" sz="2000" b="1" i="0" u="sng" dirty="0">
                <a:solidFill>
                  <a:srgbClr val="273239"/>
                </a:solidFill>
                <a:effectLst/>
                <a:latin typeface="Nunito" panose="020F0502020204030204" pitchFamily="2" charset="0"/>
                <a:hlinkClick r:id="rId3"/>
              </a:rPr>
              <a:t>body</a:t>
            </a:r>
            <a:r>
              <a:rPr lang="en-US" sz="2000" b="0" i="0" dirty="0">
                <a:solidFill>
                  <a:srgbClr val="273239"/>
                </a:solidFill>
                <a:effectLst/>
                <a:latin typeface="Nunito" panose="020F0502020204030204" pitchFamily="2" charset="0"/>
              </a:rPr>
              <a:t>: It returns the contents of the body element.</a:t>
            </a:r>
            <a:br>
              <a:rPr lang="en-US" sz="2000" b="0" i="0" dirty="0">
                <a:solidFill>
                  <a:srgbClr val="273239"/>
                </a:solidFill>
                <a:effectLst/>
                <a:latin typeface="Nunito" panose="020F0502020204030204" pitchFamily="2" charset="0"/>
              </a:rPr>
            </a:br>
            <a:r>
              <a:rPr lang="en-US" sz="2000" b="1" i="0" dirty="0">
                <a:solidFill>
                  <a:srgbClr val="273239"/>
                </a:solidFill>
                <a:effectLst/>
                <a:latin typeface="Nunito" panose="020F0502020204030204" pitchFamily="2" charset="0"/>
              </a:rPr>
              <a:t>anchors</a:t>
            </a:r>
            <a:r>
              <a:rPr lang="en-US" sz="2000" b="0" i="0" dirty="0">
                <a:solidFill>
                  <a:srgbClr val="273239"/>
                </a:solidFill>
                <a:effectLst/>
                <a:latin typeface="Nunito" panose="020F0502020204030204" pitchFamily="2" charset="0"/>
              </a:rPr>
              <a:t>: It returns all &lt;a&gt; elements that have a name attribute.</a:t>
            </a:r>
            <a:br>
              <a:rPr lang="en-US" sz="2000" b="0" i="0" dirty="0">
                <a:solidFill>
                  <a:srgbClr val="273239"/>
                </a:solidFill>
                <a:effectLst/>
                <a:latin typeface="Nunito" panose="020F0502020204030204" pitchFamily="2" charset="0"/>
              </a:rPr>
            </a:br>
            <a:r>
              <a:rPr lang="en-US" sz="2000" b="1" i="0" u="sng" dirty="0" err="1">
                <a:solidFill>
                  <a:srgbClr val="273239"/>
                </a:solidFill>
                <a:effectLst/>
                <a:latin typeface="Nunito" panose="020F0502020204030204" pitchFamily="2" charset="0"/>
                <a:hlinkClick r:id="rId4"/>
              </a:rPr>
              <a:t>baseURI</a:t>
            </a:r>
            <a:r>
              <a:rPr lang="en-US" sz="2000" b="0" i="0" dirty="0">
                <a:solidFill>
                  <a:srgbClr val="273239"/>
                </a:solidFill>
                <a:effectLst/>
                <a:latin typeface="Nunito" panose="020F0502020204030204" pitchFamily="2" charset="0"/>
              </a:rPr>
              <a:t>: It returns a string value that represents the base URI of the document.</a:t>
            </a:r>
            <a:br>
              <a:rPr lang="en-US" sz="2000" b="0" i="0" dirty="0">
                <a:solidFill>
                  <a:srgbClr val="273239"/>
                </a:solidFill>
                <a:effectLst/>
                <a:latin typeface="Nunito" panose="020F0502020204030204" pitchFamily="2" charset="0"/>
              </a:rPr>
            </a:br>
            <a:r>
              <a:rPr lang="en-US" sz="2000" b="1" i="0" u="sng" dirty="0">
                <a:solidFill>
                  <a:srgbClr val="273239"/>
                </a:solidFill>
                <a:effectLst/>
                <a:latin typeface="Nunito" panose="020F0502020204030204" pitchFamily="2" charset="0"/>
                <a:hlinkClick r:id="rId5"/>
              </a:rPr>
              <a:t>cookie</a:t>
            </a:r>
            <a:r>
              <a:rPr lang="en-US" sz="2000" b="0" i="0" dirty="0">
                <a:solidFill>
                  <a:srgbClr val="273239"/>
                </a:solidFill>
                <a:effectLst/>
                <a:latin typeface="Nunito" panose="020F0502020204030204" pitchFamily="2" charset="0"/>
              </a:rPr>
              <a:t>: It returns the cookie of the current document.</a:t>
            </a:r>
            <a:br>
              <a:rPr lang="en-US" sz="2000" b="0" i="0" dirty="0">
                <a:solidFill>
                  <a:srgbClr val="273239"/>
                </a:solidFill>
                <a:effectLst/>
                <a:latin typeface="Nunito" panose="020F0502020204030204" pitchFamily="2" charset="0"/>
              </a:rPr>
            </a:br>
            <a:r>
              <a:rPr lang="en-US" sz="2000" b="1" i="0" u="sng" dirty="0" err="1">
                <a:solidFill>
                  <a:srgbClr val="273239"/>
                </a:solidFill>
                <a:effectLst/>
                <a:latin typeface="Nunito" panose="020F0502020204030204" pitchFamily="2" charset="0"/>
                <a:hlinkClick r:id="rId6"/>
              </a:rPr>
              <a:t>charSet</a:t>
            </a:r>
            <a:r>
              <a:rPr lang="en-US" sz="2000" b="0" i="0" dirty="0">
                <a:solidFill>
                  <a:srgbClr val="273239"/>
                </a:solidFill>
                <a:effectLst/>
                <a:latin typeface="Nunito" panose="020F0502020204030204" pitchFamily="2" charset="0"/>
              </a:rPr>
              <a:t>: It returns a string, representing the document’s character encoding.</a:t>
            </a:r>
            <a:br>
              <a:rPr lang="en-US" sz="2000" b="0" i="0" dirty="0">
                <a:solidFill>
                  <a:srgbClr val="273239"/>
                </a:solidFill>
                <a:effectLst/>
                <a:latin typeface="Nunito" panose="020F0502020204030204" pitchFamily="2" charset="0"/>
              </a:rPr>
            </a:br>
            <a:r>
              <a:rPr lang="en-US" sz="2000" b="1" i="0" u="sng" dirty="0" err="1">
                <a:solidFill>
                  <a:srgbClr val="273239"/>
                </a:solidFill>
                <a:effectLst/>
                <a:latin typeface="Nunito" panose="020F0502020204030204" pitchFamily="2" charset="0"/>
                <a:hlinkClick r:id="rId7"/>
              </a:rPr>
              <a:t>defaultView</a:t>
            </a:r>
            <a:r>
              <a:rPr lang="en-US" sz="2000" b="0" i="0" dirty="0">
                <a:solidFill>
                  <a:srgbClr val="273239"/>
                </a:solidFill>
                <a:effectLst/>
                <a:latin typeface="Nunito" panose="020F0502020204030204" pitchFamily="2" charset="0"/>
              </a:rPr>
              <a:t>: It returns the current Window Object.</a:t>
            </a:r>
            <a:br>
              <a:rPr lang="en-US" sz="2000" b="0" i="0" dirty="0">
                <a:solidFill>
                  <a:srgbClr val="273239"/>
                </a:solidFill>
                <a:effectLst/>
                <a:latin typeface="Nunito" panose="020F0502020204030204" pitchFamily="2" charset="0"/>
              </a:rPr>
            </a:br>
            <a:r>
              <a:rPr lang="en-US" sz="2000" b="1" i="0" u="sng" dirty="0" err="1">
                <a:solidFill>
                  <a:srgbClr val="273239"/>
                </a:solidFill>
                <a:effectLst/>
                <a:latin typeface="Nunito" panose="020F0502020204030204" pitchFamily="2" charset="0"/>
                <a:hlinkClick r:id="rId8"/>
              </a:rPr>
              <a:t>designMode</a:t>
            </a:r>
            <a:r>
              <a:rPr lang="en-US" sz="2000" b="0" i="0" dirty="0">
                <a:solidFill>
                  <a:srgbClr val="273239"/>
                </a:solidFill>
                <a:effectLst/>
                <a:latin typeface="Nunito" panose="020F0502020204030204" pitchFamily="2" charset="0"/>
              </a:rPr>
              <a:t>: It is used to set documents as editable or read-only.</a:t>
            </a:r>
            <a:br>
              <a:rPr lang="en-US" sz="2000" b="0" i="0" dirty="0">
                <a:solidFill>
                  <a:srgbClr val="273239"/>
                </a:solidFill>
                <a:effectLst/>
                <a:latin typeface="Nunito" panose="020F0502020204030204" pitchFamily="2" charset="0"/>
              </a:rPr>
            </a:br>
            <a:r>
              <a:rPr lang="en-US" sz="2000" b="1" i="0" u="sng" dirty="0">
                <a:solidFill>
                  <a:srgbClr val="273239"/>
                </a:solidFill>
                <a:effectLst/>
                <a:latin typeface="Nunito" panose="020F0502020204030204" pitchFamily="2" charset="0"/>
                <a:hlinkClick r:id="rId9"/>
              </a:rPr>
              <a:t>domain</a:t>
            </a:r>
            <a:r>
              <a:rPr lang="en-US" sz="2000" b="0" i="0" dirty="0">
                <a:solidFill>
                  <a:srgbClr val="273239"/>
                </a:solidFill>
                <a:effectLst/>
                <a:latin typeface="Nunito" panose="020F0502020204030204" pitchFamily="2" charset="0"/>
              </a:rPr>
              <a:t>: It returns the domain name of the document server.</a:t>
            </a:r>
            <a:br>
              <a:rPr lang="en-US" sz="2000" b="0" i="0" dirty="0">
                <a:solidFill>
                  <a:srgbClr val="273239"/>
                </a:solidFill>
                <a:effectLst/>
                <a:latin typeface="Nunito" panose="020F0502020204030204" pitchFamily="2" charset="0"/>
              </a:rPr>
            </a:br>
            <a:r>
              <a:rPr lang="en-US" sz="2000" b="1" i="0" u="sng" dirty="0">
                <a:solidFill>
                  <a:srgbClr val="273239"/>
                </a:solidFill>
                <a:effectLst/>
                <a:latin typeface="Nunito" panose="020F0502020204030204" pitchFamily="2" charset="0"/>
                <a:hlinkClick r:id="rId10"/>
              </a:rPr>
              <a:t>doctype</a:t>
            </a:r>
            <a:r>
              <a:rPr lang="en-US" sz="2000" b="0" i="0" dirty="0">
                <a:solidFill>
                  <a:srgbClr val="273239"/>
                </a:solidFill>
                <a:effectLst/>
                <a:latin typeface="Nunito" panose="020F0502020204030204" pitchFamily="2" charset="0"/>
              </a:rPr>
              <a:t>: It returns the document’s doctype.</a:t>
            </a:r>
            <a:br>
              <a:rPr lang="en-US" sz="2000" b="0" i="0" dirty="0">
                <a:solidFill>
                  <a:srgbClr val="273239"/>
                </a:solidFill>
                <a:effectLst/>
                <a:latin typeface="Nunito" panose="020F0502020204030204" pitchFamily="2" charset="0"/>
              </a:rPr>
            </a:br>
            <a:r>
              <a:rPr lang="en-US" sz="2000" b="1" i="0" dirty="0">
                <a:solidFill>
                  <a:srgbClr val="273239"/>
                </a:solidFill>
                <a:effectLst/>
                <a:latin typeface="Nunito" panose="020F0502020204030204" pitchFamily="2" charset="0"/>
              </a:rPr>
              <a:t>embeds</a:t>
            </a:r>
            <a:r>
              <a:rPr lang="en-US" sz="2000" b="0" i="0" dirty="0">
                <a:solidFill>
                  <a:srgbClr val="273239"/>
                </a:solidFill>
                <a:effectLst/>
                <a:latin typeface="Nunito" panose="020F0502020204030204" pitchFamily="2" charset="0"/>
              </a:rPr>
              <a:t>: It returns the collection of all embedded elements.</a:t>
            </a:r>
            <a:br>
              <a:rPr lang="en-US" sz="3200" b="1" i="0" dirty="0">
                <a:solidFill>
                  <a:srgbClr val="273239"/>
                </a:solidFill>
                <a:effectLst/>
                <a:latin typeface="Nunito" panose="020F0502020204030204" pitchFamily="2" charset="0"/>
              </a:rPr>
            </a:br>
            <a:endParaRPr lang="en-IN" sz="3200" dirty="0"/>
          </a:p>
        </p:txBody>
      </p:sp>
      <p:sp>
        <p:nvSpPr>
          <p:cNvPr id="5" name="Subtitle 4">
            <a:extLst>
              <a:ext uri="{FF2B5EF4-FFF2-40B4-BE49-F238E27FC236}">
                <a16:creationId xmlns:a16="http://schemas.microsoft.com/office/drawing/2014/main" id="{58020E1A-928C-C52E-7FCC-8DFAA1115854}"/>
              </a:ext>
            </a:extLst>
          </p:cNvPr>
          <p:cNvSpPr>
            <a:spLocks noGrp="1"/>
          </p:cNvSpPr>
          <p:nvPr>
            <p:ph type="subTitle" idx="1"/>
          </p:nvPr>
        </p:nvSpPr>
        <p:spPr>
          <a:xfrm>
            <a:off x="687387" y="4777379"/>
            <a:ext cx="10817225" cy="1126283"/>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0" b="0" i="0" u="none" strike="noStrike" cap="none" normalizeH="0" baseline="0" dirty="0">
              <a:ln>
                <a:noFill/>
              </a:ln>
              <a:solidFill>
                <a:schemeClr val="accent4">
                  <a:lumMod val="50000"/>
                </a:schemeClr>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1862126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C7CAC1-762D-735C-03D3-47CFA8EC0C86}"/>
              </a:ext>
            </a:extLst>
          </p:cNvPr>
          <p:cNvSpPr>
            <a:spLocks noGrp="1"/>
          </p:cNvSpPr>
          <p:nvPr>
            <p:ph type="ctrTitle"/>
          </p:nvPr>
        </p:nvSpPr>
        <p:spPr>
          <a:xfrm>
            <a:off x="687389" y="485192"/>
            <a:ext cx="10817224" cy="4292189"/>
          </a:xfrm>
        </p:spPr>
        <p:txBody>
          <a:bodyPr>
            <a:normAutofit fontScale="90000"/>
          </a:bodyPr>
          <a:lstStyle/>
          <a:p>
            <a:pPr algn="l" fontAlgn="base">
              <a:buFont typeface="Arial" panose="020B0604020202020204" pitchFamily="34" charset="0"/>
              <a:buChar char="•"/>
            </a:pPr>
            <a:br>
              <a:rPr lang="en-US" sz="3200" b="1" i="0" dirty="0">
                <a:solidFill>
                  <a:srgbClr val="273239"/>
                </a:solidFill>
                <a:effectLst/>
                <a:latin typeface="Nunito" panose="020F0502020204030204" pitchFamily="2" charset="0"/>
              </a:rPr>
            </a:br>
            <a:br>
              <a:rPr lang="en-US" sz="3200" b="1" i="0" dirty="0">
                <a:solidFill>
                  <a:srgbClr val="273239"/>
                </a:solidFill>
                <a:effectLst/>
                <a:latin typeface="Nunito" panose="020F0502020204030204" pitchFamily="2" charset="0"/>
              </a:rPr>
            </a:br>
            <a:br>
              <a:rPr lang="en-US" sz="3200" b="1" i="0" dirty="0">
                <a:solidFill>
                  <a:srgbClr val="273239"/>
                </a:solidFill>
                <a:effectLst/>
                <a:latin typeface="Nunito" panose="020F0502020204030204" pitchFamily="2" charset="0"/>
              </a:rPr>
            </a:br>
            <a:br>
              <a:rPr lang="en-US" sz="3200" b="1" i="0" dirty="0">
                <a:solidFill>
                  <a:srgbClr val="273239"/>
                </a:solidFill>
                <a:effectLst/>
                <a:latin typeface="Nunito" panose="020F0502020204030204" pitchFamily="2" charset="0"/>
              </a:rPr>
            </a:br>
            <a:br>
              <a:rPr lang="en-US" sz="3200" b="1" i="0" dirty="0">
                <a:solidFill>
                  <a:srgbClr val="273239"/>
                </a:solidFill>
                <a:effectLst/>
                <a:latin typeface="Nunito" panose="020F0502020204030204" pitchFamily="2" charset="0"/>
              </a:rPr>
            </a:br>
            <a:r>
              <a:rPr lang="en-US" sz="2000" b="1" i="0" u="sng" dirty="0">
                <a:solidFill>
                  <a:srgbClr val="273239"/>
                </a:solidFill>
                <a:effectLst/>
                <a:latin typeface="Nunito" panose="020F0502020204030204" pitchFamily="2" charset="0"/>
                <a:hlinkClick r:id="rId2"/>
              </a:rPr>
              <a:t>URL</a:t>
            </a:r>
            <a:r>
              <a:rPr lang="en-US" sz="2000" b="0" i="0" dirty="0">
                <a:solidFill>
                  <a:srgbClr val="273239"/>
                </a:solidFill>
                <a:effectLst/>
                <a:latin typeface="Nunito" panose="020F0502020204030204" pitchFamily="2" charset="0"/>
              </a:rPr>
              <a:t>: It returns the complete URL of the document.</a:t>
            </a:r>
            <a:br>
              <a:rPr lang="en-US" sz="2000" b="0" i="0" dirty="0">
                <a:solidFill>
                  <a:srgbClr val="273239"/>
                </a:solidFill>
                <a:effectLst/>
                <a:latin typeface="Nunito" panose="020F0502020204030204" pitchFamily="2" charset="0"/>
              </a:rPr>
            </a:br>
            <a:r>
              <a:rPr lang="en-US" sz="2000" b="1" i="0" dirty="0">
                <a:solidFill>
                  <a:srgbClr val="273239"/>
                </a:solidFill>
                <a:effectLst/>
                <a:latin typeface="Nunito" panose="020F0502020204030204" pitchFamily="2" charset="0"/>
              </a:rPr>
              <a:t>forms</a:t>
            </a:r>
            <a:r>
              <a:rPr lang="en-US" sz="2000" b="0" i="0" dirty="0">
                <a:solidFill>
                  <a:srgbClr val="273239"/>
                </a:solidFill>
                <a:effectLst/>
                <a:latin typeface="Nunito" panose="020F0502020204030204" pitchFamily="2" charset="0"/>
              </a:rPr>
              <a:t>: It returns all the elements of the form.</a:t>
            </a:r>
            <a:br>
              <a:rPr lang="en-US" sz="2000" b="0" i="0" dirty="0">
                <a:solidFill>
                  <a:srgbClr val="273239"/>
                </a:solidFill>
                <a:effectLst/>
                <a:latin typeface="Nunito" panose="020F0502020204030204" pitchFamily="2" charset="0"/>
              </a:rPr>
            </a:br>
            <a:r>
              <a:rPr lang="en-US" sz="2000" b="1" i="0" u="sng" dirty="0" err="1">
                <a:solidFill>
                  <a:srgbClr val="273239"/>
                </a:solidFill>
                <a:effectLst/>
                <a:latin typeface="Nunito" panose="020F0502020204030204" pitchFamily="2" charset="0"/>
                <a:hlinkClick r:id="rId3"/>
              </a:rPr>
              <a:t>fullScreenElement</a:t>
            </a:r>
            <a:r>
              <a:rPr lang="en-US" sz="2000" b="0" i="0" dirty="0">
                <a:solidFill>
                  <a:srgbClr val="273239"/>
                </a:solidFill>
                <a:effectLst/>
                <a:latin typeface="Nunito" panose="020F0502020204030204" pitchFamily="2" charset="0"/>
              </a:rPr>
              <a:t>: It returns the element that is currently present in full-screen mode.</a:t>
            </a:r>
            <a:br>
              <a:rPr lang="en-US" sz="2000" b="0" i="0" dirty="0">
                <a:solidFill>
                  <a:srgbClr val="273239"/>
                </a:solidFill>
                <a:effectLst/>
                <a:latin typeface="Nunito" panose="020F0502020204030204" pitchFamily="2" charset="0"/>
              </a:rPr>
            </a:br>
            <a:r>
              <a:rPr lang="en-US" sz="2000" b="1" i="0" u="sng" dirty="0">
                <a:solidFill>
                  <a:srgbClr val="273239"/>
                </a:solidFill>
                <a:effectLst/>
                <a:latin typeface="Nunito" panose="020F0502020204030204" pitchFamily="2" charset="0"/>
                <a:hlinkClick r:id="rId4"/>
              </a:rPr>
              <a:t>title</a:t>
            </a:r>
            <a:r>
              <a:rPr lang="en-US" sz="2000" b="0" i="0" dirty="0">
                <a:solidFill>
                  <a:srgbClr val="273239"/>
                </a:solidFill>
                <a:effectLst/>
                <a:latin typeface="Nunito" panose="020F0502020204030204" pitchFamily="2" charset="0"/>
              </a:rPr>
              <a:t>: It returns the title element of the document.</a:t>
            </a:r>
            <a:br>
              <a:rPr lang="en-US" sz="2000" b="0" i="0" dirty="0">
                <a:solidFill>
                  <a:srgbClr val="273239"/>
                </a:solidFill>
                <a:effectLst/>
                <a:latin typeface="Nunito" panose="020F0502020204030204" pitchFamily="2" charset="0"/>
              </a:rPr>
            </a:br>
            <a:r>
              <a:rPr lang="en-US" sz="2000" b="1" i="0" u="sng" dirty="0">
                <a:solidFill>
                  <a:srgbClr val="273239"/>
                </a:solidFill>
                <a:effectLst/>
                <a:latin typeface="Nunito" panose="020F0502020204030204" pitchFamily="2" charset="0"/>
                <a:hlinkClick r:id="rId5"/>
              </a:rPr>
              <a:t>head</a:t>
            </a:r>
            <a:r>
              <a:rPr lang="en-US" sz="2000" b="0" i="0" dirty="0">
                <a:solidFill>
                  <a:srgbClr val="273239"/>
                </a:solidFill>
                <a:effectLst/>
                <a:latin typeface="Nunito" panose="020F0502020204030204" pitchFamily="2" charset="0"/>
              </a:rPr>
              <a:t>: It returns the head element of the document.</a:t>
            </a:r>
            <a:br>
              <a:rPr lang="en-US" sz="2000" b="0" i="0" dirty="0">
                <a:solidFill>
                  <a:srgbClr val="273239"/>
                </a:solidFill>
                <a:effectLst/>
                <a:latin typeface="Nunito" panose="020F0502020204030204" pitchFamily="2" charset="0"/>
              </a:rPr>
            </a:br>
            <a:r>
              <a:rPr lang="en-US" sz="2000" b="1" i="0" dirty="0">
                <a:solidFill>
                  <a:srgbClr val="273239"/>
                </a:solidFill>
                <a:effectLst/>
                <a:latin typeface="Nunito" panose="020F0502020204030204" pitchFamily="2" charset="0"/>
              </a:rPr>
              <a:t>links</a:t>
            </a:r>
            <a:r>
              <a:rPr lang="en-US" sz="2000" b="0" i="0" dirty="0">
                <a:solidFill>
                  <a:srgbClr val="273239"/>
                </a:solidFill>
                <a:effectLst/>
                <a:latin typeface="Nunito" panose="020F0502020204030204" pitchFamily="2" charset="0"/>
              </a:rPr>
              <a:t>: It returns all &lt;area&gt; and &lt;a&gt; elements that have a </a:t>
            </a:r>
            <a:r>
              <a:rPr lang="en-US" sz="2000" b="0" i="0" dirty="0" err="1">
                <a:solidFill>
                  <a:srgbClr val="273239"/>
                </a:solidFill>
                <a:effectLst/>
                <a:latin typeface="Nunito" panose="020F0502020204030204" pitchFamily="2" charset="0"/>
              </a:rPr>
              <a:t>href</a:t>
            </a:r>
            <a:r>
              <a:rPr lang="en-US" sz="2000" b="0" i="0" dirty="0">
                <a:solidFill>
                  <a:srgbClr val="273239"/>
                </a:solidFill>
                <a:effectLst/>
                <a:latin typeface="Nunito" panose="020F0502020204030204" pitchFamily="2" charset="0"/>
              </a:rPr>
              <a:t> attribute.</a:t>
            </a:r>
            <a:br>
              <a:rPr lang="en-US" sz="2000" b="0" i="0" dirty="0">
                <a:solidFill>
                  <a:srgbClr val="273239"/>
                </a:solidFill>
                <a:effectLst/>
                <a:latin typeface="Nunito" panose="020F0502020204030204" pitchFamily="2" charset="0"/>
              </a:rPr>
            </a:br>
            <a:r>
              <a:rPr lang="en-US" sz="2000" b="1" i="0" u="sng" dirty="0" err="1">
                <a:solidFill>
                  <a:srgbClr val="273239"/>
                </a:solidFill>
                <a:effectLst/>
                <a:latin typeface="Nunito" panose="020F0502020204030204" pitchFamily="2" charset="0"/>
                <a:hlinkClick r:id="rId6"/>
              </a:rPr>
              <a:t>lastModified</a:t>
            </a:r>
            <a:r>
              <a:rPr lang="en-US" sz="2000" b="0" i="0" dirty="0">
                <a:solidFill>
                  <a:srgbClr val="273239"/>
                </a:solidFill>
                <a:effectLst/>
                <a:latin typeface="Nunito" panose="020F0502020204030204" pitchFamily="2" charset="0"/>
              </a:rPr>
              <a:t>: It returns the date and time of the current document that was last modified.</a:t>
            </a:r>
            <a:br>
              <a:rPr lang="en-US" sz="2000" b="0" i="0" dirty="0">
                <a:solidFill>
                  <a:srgbClr val="273239"/>
                </a:solidFill>
                <a:effectLst/>
                <a:latin typeface="Nunito" panose="020F0502020204030204" pitchFamily="2" charset="0"/>
              </a:rPr>
            </a:br>
            <a:r>
              <a:rPr lang="en-US" sz="2000" b="1" i="0" dirty="0">
                <a:solidFill>
                  <a:srgbClr val="273239"/>
                </a:solidFill>
                <a:effectLst/>
                <a:latin typeface="Nunito" panose="020F0502020204030204" pitchFamily="2" charset="0"/>
              </a:rPr>
              <a:t>images</a:t>
            </a:r>
            <a:r>
              <a:rPr lang="en-US" sz="2000" b="0" i="0" dirty="0">
                <a:solidFill>
                  <a:srgbClr val="273239"/>
                </a:solidFill>
                <a:effectLst/>
                <a:latin typeface="Nunito" panose="020F0502020204030204" pitchFamily="2" charset="0"/>
              </a:rPr>
              <a:t>: It returns the collection of &lt;</a:t>
            </a:r>
            <a:r>
              <a:rPr lang="en-US" sz="2000" b="0" i="0" dirty="0" err="1">
                <a:solidFill>
                  <a:srgbClr val="273239"/>
                </a:solidFill>
                <a:effectLst/>
                <a:latin typeface="Nunito" panose="020F0502020204030204" pitchFamily="2" charset="0"/>
              </a:rPr>
              <a:t>img</a:t>
            </a:r>
            <a:r>
              <a:rPr lang="en-US" sz="2000" b="0" i="0" dirty="0">
                <a:solidFill>
                  <a:srgbClr val="273239"/>
                </a:solidFill>
                <a:effectLst/>
                <a:latin typeface="Nunito" panose="020F0502020204030204" pitchFamily="2" charset="0"/>
              </a:rPr>
              <a:t>&gt; elements in the document.</a:t>
            </a:r>
            <a:br>
              <a:rPr lang="en-US" sz="2000" b="0" i="0" dirty="0">
                <a:solidFill>
                  <a:srgbClr val="273239"/>
                </a:solidFill>
                <a:effectLst/>
                <a:latin typeface="Nunito" panose="020F0502020204030204" pitchFamily="2" charset="0"/>
              </a:rPr>
            </a:br>
            <a:r>
              <a:rPr lang="en-US" sz="2000" b="1" i="0" u="sng" dirty="0">
                <a:solidFill>
                  <a:srgbClr val="273239"/>
                </a:solidFill>
                <a:effectLst/>
                <a:latin typeface="Nunito" panose="020F0502020204030204" pitchFamily="2" charset="0"/>
                <a:hlinkClick r:id="rId7"/>
              </a:rPr>
              <a:t>implementation</a:t>
            </a:r>
            <a:r>
              <a:rPr lang="en-US" sz="2000" b="0" i="0" dirty="0">
                <a:solidFill>
                  <a:srgbClr val="273239"/>
                </a:solidFill>
                <a:effectLst/>
                <a:latin typeface="Nunito" panose="020F0502020204030204" pitchFamily="2" charset="0"/>
              </a:rPr>
              <a:t>: It returns the </a:t>
            </a:r>
            <a:r>
              <a:rPr lang="en-US" sz="2000" b="0" i="0" dirty="0" err="1">
                <a:solidFill>
                  <a:srgbClr val="273239"/>
                </a:solidFill>
                <a:effectLst/>
                <a:latin typeface="Nunito" panose="020F0502020204030204" pitchFamily="2" charset="0"/>
              </a:rPr>
              <a:t>DOMImplementation</a:t>
            </a:r>
            <a:r>
              <a:rPr lang="en-US" sz="2000" b="0" i="0" dirty="0">
                <a:solidFill>
                  <a:srgbClr val="273239"/>
                </a:solidFill>
                <a:effectLst/>
                <a:latin typeface="Nunito" panose="020F0502020204030204" pitchFamily="2" charset="0"/>
              </a:rPr>
              <a:t> object associated with the current document.</a:t>
            </a:r>
            <a:br>
              <a:rPr lang="en-US" sz="2000" b="0" i="0" dirty="0">
                <a:solidFill>
                  <a:srgbClr val="273239"/>
                </a:solidFill>
                <a:effectLst/>
                <a:latin typeface="Nunito" panose="020F0502020204030204" pitchFamily="2" charset="0"/>
              </a:rPr>
            </a:br>
            <a:r>
              <a:rPr lang="en-US" sz="2000" b="1" i="0" u="sng" dirty="0" err="1">
                <a:solidFill>
                  <a:srgbClr val="273239"/>
                </a:solidFill>
                <a:effectLst/>
                <a:latin typeface="Nunito" panose="020F0502020204030204" pitchFamily="2" charset="0"/>
                <a:hlinkClick r:id="rId8"/>
              </a:rPr>
              <a:t>readyState</a:t>
            </a:r>
            <a:r>
              <a:rPr lang="en-US" sz="2000" b="0" i="0" dirty="0">
                <a:solidFill>
                  <a:srgbClr val="273239"/>
                </a:solidFill>
                <a:effectLst/>
                <a:latin typeface="Nunito" panose="020F0502020204030204" pitchFamily="2" charset="0"/>
              </a:rPr>
              <a:t>: It returns the loading status of the current document.</a:t>
            </a:r>
            <a:br>
              <a:rPr lang="en-US" sz="2000" b="0" i="0" dirty="0">
                <a:solidFill>
                  <a:srgbClr val="273239"/>
                </a:solidFill>
                <a:effectLst/>
                <a:latin typeface="Nunito" panose="020F0502020204030204" pitchFamily="2" charset="0"/>
              </a:rPr>
            </a:br>
            <a:r>
              <a:rPr lang="en-US" sz="2000" b="1" i="0" u="sng" dirty="0">
                <a:solidFill>
                  <a:srgbClr val="273239"/>
                </a:solidFill>
                <a:effectLst/>
                <a:latin typeface="Nunito" panose="020F0502020204030204" pitchFamily="2" charset="0"/>
                <a:hlinkClick r:id="rId9"/>
              </a:rPr>
              <a:t>referrer</a:t>
            </a:r>
            <a:r>
              <a:rPr lang="en-US" sz="2000" b="0" i="0" dirty="0">
                <a:solidFill>
                  <a:srgbClr val="273239"/>
                </a:solidFill>
                <a:effectLst/>
                <a:latin typeface="Nunito" panose="020F0502020204030204" pitchFamily="2" charset="0"/>
              </a:rPr>
              <a:t>: It returns the URI of the page that is linked to the current page.</a:t>
            </a:r>
            <a:br>
              <a:rPr lang="en-US" sz="2000" b="0" i="0" dirty="0">
                <a:solidFill>
                  <a:srgbClr val="273239"/>
                </a:solidFill>
                <a:effectLst/>
                <a:latin typeface="Nunito" panose="020F0502020204030204" pitchFamily="2" charset="0"/>
              </a:rPr>
            </a:br>
            <a:r>
              <a:rPr lang="en-US" sz="2000" b="1" i="0" dirty="0">
                <a:solidFill>
                  <a:srgbClr val="273239"/>
                </a:solidFill>
                <a:effectLst/>
                <a:latin typeface="Nunito" panose="020F0502020204030204" pitchFamily="2" charset="0"/>
              </a:rPr>
              <a:t>scripts</a:t>
            </a:r>
            <a:r>
              <a:rPr lang="en-US" sz="2000" b="0" i="0" dirty="0">
                <a:solidFill>
                  <a:srgbClr val="273239"/>
                </a:solidFill>
                <a:effectLst/>
                <a:latin typeface="Nunito" panose="020F0502020204030204" pitchFamily="2" charset="0"/>
              </a:rPr>
              <a:t>: It returns all script elements present in the document.</a:t>
            </a:r>
            <a:br>
              <a:rPr lang="en-US" sz="2000" b="0" i="0" dirty="0">
                <a:solidFill>
                  <a:srgbClr val="273239"/>
                </a:solidFill>
                <a:effectLst/>
                <a:latin typeface="Nunito" panose="020F0502020204030204" pitchFamily="2" charset="0"/>
              </a:rPr>
            </a:br>
            <a:r>
              <a:rPr lang="en-US" sz="2000" b="1" i="0" u="sng" dirty="0" err="1">
                <a:solidFill>
                  <a:srgbClr val="273239"/>
                </a:solidFill>
                <a:effectLst/>
                <a:latin typeface="Nunito" panose="020F0502020204030204" pitchFamily="2" charset="0"/>
                <a:hlinkClick r:id="rId10"/>
              </a:rPr>
              <a:t>strictErrorChecking</a:t>
            </a:r>
            <a:r>
              <a:rPr lang="en-US" sz="2000" b="0" i="0" dirty="0">
                <a:solidFill>
                  <a:srgbClr val="273239"/>
                </a:solidFill>
                <a:effectLst/>
                <a:latin typeface="Nunito" panose="020F0502020204030204" pitchFamily="2" charset="0"/>
              </a:rPr>
              <a:t>: It sets or returns whether strict error checking can be enforced on a document or not.</a:t>
            </a:r>
            <a:br>
              <a:rPr lang="en-US" sz="1050" b="0" i="0" dirty="0">
                <a:solidFill>
                  <a:srgbClr val="273239"/>
                </a:solidFill>
                <a:effectLst/>
                <a:latin typeface="Nunito" panose="020F0502020204030204" pitchFamily="2" charset="0"/>
              </a:rPr>
            </a:br>
            <a:endParaRPr lang="en-IN" sz="3200" dirty="0"/>
          </a:p>
        </p:txBody>
      </p:sp>
      <p:sp>
        <p:nvSpPr>
          <p:cNvPr id="5" name="Subtitle 4">
            <a:extLst>
              <a:ext uri="{FF2B5EF4-FFF2-40B4-BE49-F238E27FC236}">
                <a16:creationId xmlns:a16="http://schemas.microsoft.com/office/drawing/2014/main" id="{58020E1A-928C-C52E-7FCC-8DFAA1115854}"/>
              </a:ext>
            </a:extLst>
          </p:cNvPr>
          <p:cNvSpPr>
            <a:spLocks noGrp="1"/>
          </p:cNvSpPr>
          <p:nvPr>
            <p:ph type="subTitle" idx="1"/>
          </p:nvPr>
        </p:nvSpPr>
        <p:spPr>
          <a:xfrm>
            <a:off x="687387" y="4777379"/>
            <a:ext cx="10817225" cy="1126283"/>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0" b="0" i="0" u="none" strike="noStrike" cap="none" normalizeH="0" baseline="0" dirty="0">
              <a:ln>
                <a:noFill/>
              </a:ln>
              <a:solidFill>
                <a:schemeClr val="accent4">
                  <a:lumMod val="50000"/>
                </a:schemeClr>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2607570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C7CAC1-762D-735C-03D3-47CFA8EC0C86}"/>
              </a:ext>
            </a:extLst>
          </p:cNvPr>
          <p:cNvSpPr>
            <a:spLocks noGrp="1"/>
          </p:cNvSpPr>
          <p:nvPr>
            <p:ph type="ctrTitle"/>
          </p:nvPr>
        </p:nvSpPr>
        <p:spPr>
          <a:xfrm>
            <a:off x="1699491" y="485192"/>
            <a:ext cx="9805122" cy="5629281"/>
          </a:xfrm>
        </p:spPr>
        <p:txBody>
          <a:bodyPr>
            <a:normAutofit fontScale="90000"/>
          </a:bodyPr>
          <a:lstStyle/>
          <a:p>
            <a:pPr algn="l" fontAlgn="base"/>
            <a:br>
              <a:rPr lang="en-US" sz="1400" b="0" i="0" dirty="0">
                <a:solidFill>
                  <a:srgbClr val="273239"/>
                </a:solidFill>
                <a:effectLst/>
                <a:latin typeface="Nunito" panose="020F0502020204030204" pitchFamily="2" charset="0"/>
              </a:rPr>
            </a:br>
            <a:br>
              <a:rPr kumimoji="0" lang="en-US" altLang="en-US" sz="4400" b="0" i="0" u="none" strike="noStrike" cap="none" normalizeH="0" baseline="0" dirty="0">
                <a:ln>
                  <a:noFill/>
                </a:ln>
                <a:solidFill>
                  <a:schemeClr val="tx1"/>
                </a:solidFill>
                <a:effectLst/>
                <a:latin typeface="Arial" panose="020B0604020202020204" pitchFamily="34" charset="0"/>
              </a:rPr>
            </a:br>
            <a:br>
              <a:rPr lang="en-US" sz="3200" b="1" i="0" dirty="0">
                <a:solidFill>
                  <a:srgbClr val="273239"/>
                </a:solidFill>
                <a:effectLst/>
                <a:latin typeface="Nunito" panose="020F0502020204030204" pitchFamily="2" charset="0"/>
              </a:rPr>
            </a:br>
            <a:br>
              <a:rPr lang="en-US" sz="3200" b="1" i="0" dirty="0">
                <a:solidFill>
                  <a:srgbClr val="273239"/>
                </a:solidFill>
                <a:effectLst/>
                <a:latin typeface="Nunito" panose="020F0502020204030204" pitchFamily="2" charset="0"/>
              </a:rPr>
            </a:br>
            <a:br>
              <a:rPr lang="en-US" sz="3200" b="1" i="0" dirty="0">
                <a:solidFill>
                  <a:srgbClr val="273239"/>
                </a:solidFill>
                <a:effectLst/>
                <a:latin typeface="Nunito" panose="020F0502020204030204" pitchFamily="2" charset="0"/>
              </a:rPr>
            </a:br>
            <a:br>
              <a:rPr lang="en-US" sz="3200" b="1" i="0" dirty="0">
                <a:solidFill>
                  <a:srgbClr val="273239"/>
                </a:solidFill>
                <a:effectLst/>
                <a:latin typeface="Nunito" panose="020F0502020204030204" pitchFamily="2" charset="0"/>
              </a:rPr>
            </a:br>
            <a:br>
              <a:rPr lang="en-US" sz="3200" b="1" i="0" dirty="0">
                <a:solidFill>
                  <a:srgbClr val="273239"/>
                </a:solidFill>
                <a:effectLst/>
                <a:latin typeface="Nunito" panose="020F0502020204030204" pitchFamily="2" charset="0"/>
              </a:rPr>
            </a:br>
            <a:br>
              <a:rPr lang="en-US" sz="3200" b="1" i="0" dirty="0">
                <a:solidFill>
                  <a:srgbClr val="273239"/>
                </a:solidFill>
                <a:effectLst/>
                <a:latin typeface="Nunito" panose="020F0502020204030204" pitchFamily="2" charset="0"/>
              </a:rPr>
            </a:br>
            <a:br>
              <a:rPr lang="en-US" sz="3200" b="1" i="0" dirty="0">
                <a:solidFill>
                  <a:srgbClr val="273239"/>
                </a:solidFill>
                <a:effectLst/>
                <a:latin typeface="Nunito" panose="020F0502020204030204" pitchFamily="2" charset="0"/>
              </a:rPr>
            </a:br>
            <a:br>
              <a:rPr lang="en-US" sz="1050" b="0" i="0" dirty="0">
                <a:solidFill>
                  <a:srgbClr val="273239"/>
                </a:solidFill>
                <a:effectLst/>
                <a:latin typeface="Nunito" panose="020F0502020204030204" pitchFamily="2" charset="0"/>
              </a:rPr>
            </a:br>
            <a:r>
              <a:rPr lang="en-US" sz="6000" b="1" i="0" dirty="0">
                <a:solidFill>
                  <a:srgbClr val="273239"/>
                </a:solidFill>
                <a:effectLst/>
                <a:latin typeface="Nunito" panose="020F0502020204030204" pitchFamily="2" charset="0"/>
              </a:rPr>
              <a:t>METHODS OF DOCUMENT:  </a:t>
            </a:r>
            <a:br>
              <a:rPr lang="en-US" sz="6000" b="1" i="0" dirty="0">
                <a:solidFill>
                  <a:srgbClr val="273239"/>
                </a:solidFill>
                <a:effectLst/>
                <a:latin typeface="Nunito" panose="020F0502020204030204" pitchFamily="2" charset="0"/>
              </a:rPr>
            </a:br>
            <a:r>
              <a:rPr lang="en-IN" sz="2200" b="1" i="0" dirty="0">
                <a:solidFill>
                  <a:srgbClr val="273239"/>
                </a:solidFill>
                <a:effectLst/>
                <a:latin typeface="Nunito" panose="020F0502020204030204" pitchFamily="2" charset="0"/>
              </a:rPr>
              <a:t>Syntax:</a:t>
            </a:r>
            <a:r>
              <a:rPr kumimoji="0" lang="en-US" altLang="en-US" sz="2200" b="0" i="0" u="none" strike="noStrike" cap="none" normalizeH="0" baseline="0" dirty="0" err="1">
                <a:ln>
                  <a:noFill/>
                </a:ln>
                <a:solidFill>
                  <a:srgbClr val="273239"/>
                </a:solidFill>
                <a:effectLst/>
                <a:latin typeface="Consolas" panose="020B0609020204030204" pitchFamily="49" charset="0"/>
              </a:rPr>
              <a:t>document.method_name</a:t>
            </a:r>
            <a:r>
              <a:rPr kumimoji="0" lang="en-US" altLang="en-US" sz="2200" b="0" i="0" u="none" strike="noStrike" cap="none" normalizeH="0" baseline="0" dirty="0">
                <a:ln>
                  <a:noFill/>
                </a:ln>
                <a:solidFill>
                  <a:srgbClr val="273239"/>
                </a:solidFill>
                <a:effectLst/>
                <a:latin typeface="Consolas" panose="020B0609020204030204" pitchFamily="49" charset="0"/>
              </a:rPr>
              <a:t>;</a:t>
            </a:r>
            <a:br>
              <a:rPr kumimoji="0" lang="en-US" altLang="en-US" sz="2200" b="0" i="0" u="none" strike="noStrike" cap="none" normalizeH="0" baseline="0" dirty="0">
                <a:ln>
                  <a:noFill/>
                </a:ln>
                <a:solidFill>
                  <a:srgbClr val="273239"/>
                </a:solidFill>
                <a:effectLst/>
                <a:latin typeface="Consolas" panose="020B0609020204030204" pitchFamily="49" charset="0"/>
              </a:rPr>
            </a:br>
            <a:r>
              <a:rPr kumimoji="0" lang="en-US" altLang="en-US" sz="2200" b="0" i="0" u="none" strike="noStrike" cap="none" normalizeH="0" baseline="0" dirty="0">
                <a:ln>
                  <a:noFill/>
                </a:ln>
                <a:solidFill>
                  <a:schemeClr val="tx1"/>
                </a:solidFill>
                <a:effectLst/>
              </a:rPr>
              <a:t> </a:t>
            </a:r>
            <a:r>
              <a:rPr lang="en-US" sz="2200" b="1" i="0" u="sng" dirty="0" err="1">
                <a:solidFill>
                  <a:srgbClr val="273239"/>
                </a:solidFill>
                <a:effectLst/>
                <a:latin typeface="Nunito" panose="020F0502020204030204" pitchFamily="2" charset="0"/>
                <a:hlinkClick r:id="rId2"/>
              </a:rPr>
              <a:t>addEventListener</a:t>
            </a:r>
            <a:r>
              <a:rPr lang="en-US" sz="2200" b="1" i="0" u="sng" dirty="0">
                <a:solidFill>
                  <a:srgbClr val="273239"/>
                </a:solidFill>
                <a:effectLst/>
                <a:latin typeface="Nunito" panose="020F0502020204030204" pitchFamily="2" charset="0"/>
                <a:hlinkClick r:id="rId2"/>
              </a:rPr>
              <a:t>()</a:t>
            </a:r>
            <a:r>
              <a:rPr lang="en-US" sz="2200" b="0" i="0" dirty="0">
                <a:solidFill>
                  <a:srgbClr val="273239"/>
                </a:solidFill>
                <a:effectLst/>
                <a:latin typeface="Nunito" panose="020F0502020204030204" pitchFamily="2" charset="0"/>
              </a:rPr>
              <a:t>: It is used to attach an event handler to the specified element.</a:t>
            </a:r>
            <a:br>
              <a:rPr lang="en-US" sz="2200" b="0" i="0" dirty="0">
                <a:solidFill>
                  <a:srgbClr val="273239"/>
                </a:solidFill>
                <a:effectLst/>
                <a:latin typeface="Nunito" panose="020F0502020204030204" pitchFamily="2" charset="0"/>
              </a:rPr>
            </a:br>
            <a:r>
              <a:rPr lang="en-US" sz="2200" b="1" i="0" u="sng" dirty="0" err="1">
                <a:solidFill>
                  <a:srgbClr val="273239"/>
                </a:solidFill>
                <a:effectLst/>
                <a:latin typeface="Nunito" panose="020F0502020204030204" pitchFamily="2" charset="0"/>
                <a:hlinkClick r:id="rId3"/>
              </a:rPr>
              <a:t>adoptNode</a:t>
            </a:r>
            <a:r>
              <a:rPr lang="en-US" sz="2200" b="1" i="0" u="sng" dirty="0">
                <a:solidFill>
                  <a:srgbClr val="273239"/>
                </a:solidFill>
                <a:effectLst/>
                <a:latin typeface="Nunito" panose="020F0502020204030204" pitchFamily="2" charset="0"/>
                <a:hlinkClick r:id="rId3"/>
              </a:rPr>
              <a:t>()</a:t>
            </a:r>
            <a:r>
              <a:rPr lang="en-US" sz="2200" b="0" i="0" dirty="0">
                <a:solidFill>
                  <a:srgbClr val="273239"/>
                </a:solidFill>
                <a:effectLst/>
                <a:latin typeface="Nunito" panose="020F0502020204030204" pitchFamily="2" charset="0"/>
              </a:rPr>
              <a:t>: It is used to adopt a node from another document and it returns a node object, representing the adopted node.</a:t>
            </a:r>
            <a:br>
              <a:rPr lang="en-US" sz="2200" b="0" i="0" dirty="0">
                <a:solidFill>
                  <a:srgbClr val="273239"/>
                </a:solidFill>
                <a:effectLst/>
                <a:latin typeface="Nunito" panose="020F0502020204030204" pitchFamily="2" charset="0"/>
              </a:rPr>
            </a:br>
            <a:r>
              <a:rPr lang="en-US" sz="2200" b="1" i="0" u="sng" dirty="0">
                <a:solidFill>
                  <a:srgbClr val="273239"/>
                </a:solidFill>
                <a:effectLst/>
                <a:latin typeface="Nunito" panose="020F0502020204030204" pitchFamily="2" charset="0"/>
                <a:hlinkClick r:id="rId4"/>
              </a:rPr>
              <a:t>close()</a:t>
            </a:r>
            <a:r>
              <a:rPr lang="en-US" sz="2200" b="0" i="0" dirty="0">
                <a:solidFill>
                  <a:srgbClr val="273239"/>
                </a:solidFill>
                <a:effectLst/>
                <a:latin typeface="Nunito" panose="020F0502020204030204" pitchFamily="2" charset="0"/>
              </a:rPr>
              <a:t>: It is used to close the output stream.</a:t>
            </a:r>
            <a:br>
              <a:rPr lang="en-US" sz="2200" b="0" i="0" dirty="0">
                <a:solidFill>
                  <a:srgbClr val="273239"/>
                </a:solidFill>
                <a:effectLst/>
                <a:latin typeface="Nunito" panose="020F0502020204030204" pitchFamily="2" charset="0"/>
              </a:rPr>
            </a:br>
            <a:r>
              <a:rPr lang="en-US" sz="2200" b="1" i="0" u="sng" dirty="0" err="1">
                <a:solidFill>
                  <a:srgbClr val="273239"/>
                </a:solidFill>
                <a:effectLst/>
                <a:latin typeface="Nunito" panose="020F0502020204030204" pitchFamily="2" charset="0"/>
                <a:hlinkClick r:id="rId5"/>
              </a:rPr>
              <a:t>createAttribute</a:t>
            </a:r>
            <a:r>
              <a:rPr lang="en-US" sz="2200" b="1" i="0" u="sng" dirty="0">
                <a:solidFill>
                  <a:srgbClr val="273239"/>
                </a:solidFill>
                <a:effectLst/>
                <a:latin typeface="Nunito" panose="020F0502020204030204" pitchFamily="2" charset="0"/>
                <a:hlinkClick r:id="rId5"/>
              </a:rPr>
              <a:t>()</a:t>
            </a:r>
            <a:r>
              <a:rPr lang="en-US" sz="2200" b="1" i="0" dirty="0">
                <a:solidFill>
                  <a:srgbClr val="273239"/>
                </a:solidFill>
                <a:effectLst/>
                <a:latin typeface="Nunito" panose="020F0502020204030204" pitchFamily="2" charset="0"/>
              </a:rPr>
              <a:t>:</a:t>
            </a:r>
            <a:r>
              <a:rPr lang="en-US" sz="2200" b="0" i="0" dirty="0">
                <a:solidFill>
                  <a:srgbClr val="273239"/>
                </a:solidFill>
                <a:effectLst/>
                <a:latin typeface="Nunito" panose="020F0502020204030204" pitchFamily="2" charset="0"/>
              </a:rPr>
              <a:t> It is used to create an attribute node with the specified name and returns the attribute object.</a:t>
            </a:r>
            <a:br>
              <a:rPr lang="en-US" sz="2200" b="0" i="0" dirty="0">
                <a:solidFill>
                  <a:srgbClr val="273239"/>
                </a:solidFill>
                <a:effectLst/>
                <a:latin typeface="Nunito" panose="020F0502020204030204" pitchFamily="2" charset="0"/>
              </a:rPr>
            </a:br>
            <a:r>
              <a:rPr lang="en-US" sz="2200" b="1" i="0" u="sng" dirty="0" err="1">
                <a:solidFill>
                  <a:srgbClr val="273239"/>
                </a:solidFill>
                <a:effectLst/>
                <a:latin typeface="Nunito" panose="020F0502020204030204" pitchFamily="2" charset="0"/>
                <a:hlinkClick r:id="rId6"/>
              </a:rPr>
              <a:t>createComment</a:t>
            </a:r>
            <a:r>
              <a:rPr lang="en-US" sz="2200" b="1" i="0" u="sng" dirty="0">
                <a:solidFill>
                  <a:srgbClr val="273239"/>
                </a:solidFill>
                <a:effectLst/>
                <a:latin typeface="Nunito" panose="020F0502020204030204" pitchFamily="2" charset="0"/>
                <a:hlinkClick r:id="rId6"/>
              </a:rPr>
              <a:t>()</a:t>
            </a:r>
            <a:r>
              <a:rPr lang="en-US" sz="2200" b="1" i="0" dirty="0">
                <a:solidFill>
                  <a:srgbClr val="273239"/>
                </a:solidFill>
                <a:effectLst/>
                <a:latin typeface="Nunito" panose="020F0502020204030204" pitchFamily="2" charset="0"/>
              </a:rPr>
              <a:t>:</a:t>
            </a:r>
            <a:r>
              <a:rPr lang="en-US" sz="2200" b="0" i="0" dirty="0">
                <a:solidFill>
                  <a:srgbClr val="273239"/>
                </a:solidFill>
                <a:effectLst/>
                <a:latin typeface="Nunito" panose="020F0502020204030204" pitchFamily="2" charset="0"/>
              </a:rPr>
              <a:t> It is used to create a comment node with some text.</a:t>
            </a:r>
            <a:br>
              <a:rPr lang="en-US" sz="2200" b="0" i="0" dirty="0">
                <a:solidFill>
                  <a:srgbClr val="273239"/>
                </a:solidFill>
                <a:effectLst/>
                <a:latin typeface="Nunito" panose="020F0502020204030204" pitchFamily="2" charset="0"/>
              </a:rPr>
            </a:br>
            <a:r>
              <a:rPr lang="en-US" sz="2200" b="1" i="0" u="sng" dirty="0" err="1">
                <a:solidFill>
                  <a:srgbClr val="273239"/>
                </a:solidFill>
                <a:effectLst/>
                <a:latin typeface="Nunito" panose="020F0502020204030204" pitchFamily="2" charset="0"/>
                <a:hlinkClick r:id="rId7"/>
              </a:rPr>
              <a:t>createDocumentFragment</a:t>
            </a:r>
            <a:r>
              <a:rPr lang="en-US" sz="2200" b="1" i="0" u="sng" dirty="0">
                <a:solidFill>
                  <a:srgbClr val="273239"/>
                </a:solidFill>
                <a:effectLst/>
                <a:latin typeface="Nunito" panose="020F0502020204030204" pitchFamily="2" charset="0"/>
                <a:hlinkClick r:id="rId7"/>
              </a:rPr>
              <a:t>()</a:t>
            </a:r>
            <a:r>
              <a:rPr lang="en-US" sz="2200" b="0" i="0" dirty="0">
                <a:solidFill>
                  <a:srgbClr val="273239"/>
                </a:solidFill>
                <a:effectLst/>
                <a:latin typeface="Nunito" panose="020F0502020204030204" pitchFamily="2" charset="0"/>
              </a:rPr>
              <a:t>: It is used to create the document fragment to change the content of the document.</a:t>
            </a:r>
            <a:br>
              <a:rPr lang="en-US" sz="2200" b="0" i="0" dirty="0">
                <a:solidFill>
                  <a:srgbClr val="273239"/>
                </a:solidFill>
                <a:effectLst/>
                <a:latin typeface="Nunito" panose="020F0502020204030204" pitchFamily="2" charset="0"/>
              </a:rPr>
            </a:br>
            <a:r>
              <a:rPr lang="en-US" sz="2200" b="1" i="0" u="sng" dirty="0" err="1">
                <a:solidFill>
                  <a:srgbClr val="273239"/>
                </a:solidFill>
                <a:effectLst/>
                <a:latin typeface="Nunito" panose="020F0502020204030204" pitchFamily="2" charset="0"/>
                <a:hlinkClick r:id="rId8"/>
              </a:rPr>
              <a:t>createElement</a:t>
            </a:r>
            <a:r>
              <a:rPr lang="en-US" sz="2200" b="1" i="0" u="sng" dirty="0">
                <a:solidFill>
                  <a:srgbClr val="273239"/>
                </a:solidFill>
                <a:effectLst/>
                <a:latin typeface="Nunito" panose="020F0502020204030204" pitchFamily="2" charset="0"/>
                <a:hlinkClick r:id="rId8"/>
              </a:rPr>
              <a:t>()</a:t>
            </a:r>
            <a:r>
              <a:rPr lang="en-US" sz="2200" b="1" i="0" dirty="0">
                <a:solidFill>
                  <a:srgbClr val="273239"/>
                </a:solidFill>
                <a:effectLst/>
                <a:latin typeface="Nunito" panose="020F0502020204030204" pitchFamily="2" charset="0"/>
              </a:rPr>
              <a:t>:</a:t>
            </a:r>
            <a:r>
              <a:rPr lang="en-US" sz="2200" b="0" i="0" dirty="0">
                <a:solidFill>
                  <a:srgbClr val="273239"/>
                </a:solidFill>
                <a:effectLst/>
                <a:latin typeface="Nunito" panose="020F0502020204030204" pitchFamily="2" charset="0"/>
              </a:rPr>
              <a:t> It is used to create HTML element .</a:t>
            </a:r>
            <a:br>
              <a:rPr lang="en-US" sz="2200" b="0" i="0" dirty="0">
                <a:solidFill>
                  <a:srgbClr val="273239"/>
                </a:solidFill>
                <a:effectLst/>
                <a:latin typeface="Nunito" panose="020F0502020204030204" pitchFamily="2" charset="0"/>
              </a:rPr>
            </a:br>
            <a:r>
              <a:rPr lang="en-US" sz="2200" b="1" i="0" u="sng" dirty="0" err="1">
                <a:solidFill>
                  <a:srgbClr val="273239"/>
                </a:solidFill>
                <a:effectLst/>
                <a:latin typeface="Nunito" panose="020F0502020204030204" pitchFamily="2" charset="0"/>
                <a:hlinkClick r:id="rId9"/>
              </a:rPr>
              <a:t>createEvent</a:t>
            </a:r>
            <a:r>
              <a:rPr lang="en-US" sz="2200" b="1" i="0" u="sng" dirty="0">
                <a:solidFill>
                  <a:srgbClr val="273239"/>
                </a:solidFill>
                <a:effectLst/>
                <a:latin typeface="Nunito" panose="020F0502020204030204" pitchFamily="2" charset="0"/>
                <a:hlinkClick r:id="rId9"/>
              </a:rPr>
              <a:t>()</a:t>
            </a:r>
            <a:r>
              <a:rPr lang="en-US" sz="2200" b="0" i="0" dirty="0">
                <a:solidFill>
                  <a:srgbClr val="273239"/>
                </a:solidFill>
                <a:effectLst/>
                <a:latin typeface="Nunito" panose="020F0502020204030204" pitchFamily="2" charset="0"/>
              </a:rPr>
              <a:t>: It is used to create a new events object.</a:t>
            </a:r>
            <a:endParaRPr lang="en-IN" sz="2200" dirty="0"/>
          </a:p>
        </p:txBody>
      </p:sp>
      <p:sp>
        <p:nvSpPr>
          <p:cNvPr id="5" name="Subtitle 4">
            <a:extLst>
              <a:ext uri="{FF2B5EF4-FFF2-40B4-BE49-F238E27FC236}">
                <a16:creationId xmlns:a16="http://schemas.microsoft.com/office/drawing/2014/main" id="{58020E1A-928C-C52E-7FCC-8DFAA1115854}"/>
              </a:ext>
            </a:extLst>
          </p:cNvPr>
          <p:cNvSpPr>
            <a:spLocks noGrp="1"/>
          </p:cNvSpPr>
          <p:nvPr>
            <p:ph type="subTitle" idx="1"/>
          </p:nvPr>
        </p:nvSpPr>
        <p:spPr>
          <a:xfrm>
            <a:off x="687387" y="4777379"/>
            <a:ext cx="10817225" cy="1126283"/>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0" b="0" i="0" u="none" strike="noStrike" cap="none" normalizeH="0" baseline="0" dirty="0">
              <a:ln>
                <a:noFill/>
              </a:ln>
              <a:solidFill>
                <a:schemeClr val="accent4">
                  <a:lumMod val="50000"/>
                </a:schemeClr>
              </a:solidFill>
              <a:effectLst/>
              <a:latin typeface="Arial" panose="020B0604020202020204" pitchFamily="34" charset="0"/>
            </a:endParaRPr>
          </a:p>
          <a:p>
            <a:endParaRPr lang="en-IN" dirty="0"/>
          </a:p>
        </p:txBody>
      </p:sp>
      <p:sp>
        <p:nvSpPr>
          <p:cNvPr id="2" name="Rectangle 1">
            <a:extLst>
              <a:ext uri="{FF2B5EF4-FFF2-40B4-BE49-F238E27FC236}">
                <a16:creationId xmlns:a16="http://schemas.microsoft.com/office/drawing/2014/main" id="{5620D871-F52B-2CC2-0AB7-E751C49FDA55}"/>
              </a:ext>
            </a:extLst>
          </p:cNvPr>
          <p:cNvSpPr>
            <a:spLocks noChangeArrowheads="1"/>
          </p:cNvSpPr>
          <p:nvPr/>
        </p:nvSpPr>
        <p:spPr bwMode="auto">
          <a:xfrm>
            <a:off x="0" y="134994"/>
            <a:ext cx="28854" cy="187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77126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C7CAC1-762D-735C-03D3-47CFA8EC0C86}"/>
              </a:ext>
            </a:extLst>
          </p:cNvPr>
          <p:cNvSpPr>
            <a:spLocks noGrp="1"/>
          </p:cNvSpPr>
          <p:nvPr>
            <p:ph type="ctrTitle"/>
          </p:nvPr>
        </p:nvSpPr>
        <p:spPr>
          <a:xfrm>
            <a:off x="1256144" y="1930399"/>
            <a:ext cx="10668377" cy="5874327"/>
          </a:xfrm>
        </p:spPr>
        <p:txBody>
          <a:bodyPr>
            <a:normAutofit fontScale="90000"/>
          </a:bodyPr>
          <a:lstStyle/>
          <a:p>
            <a:pPr algn="l" fontAlgn="base">
              <a:buFont typeface="Arial" panose="020B0604020202020204" pitchFamily="34" charset="0"/>
              <a:buChar char="•"/>
            </a:pPr>
            <a:br>
              <a:rPr lang="en-US" sz="1400" b="0" i="0" dirty="0">
                <a:solidFill>
                  <a:srgbClr val="273239"/>
                </a:solidFill>
                <a:effectLst/>
                <a:latin typeface="Nunito" panose="020F0502020204030204" pitchFamily="2" charset="0"/>
              </a:rPr>
            </a:br>
            <a:br>
              <a:rPr kumimoji="0" lang="en-US" altLang="en-US" sz="4400" b="0" i="0" u="none" strike="noStrike" cap="none" normalizeH="0" baseline="0" dirty="0">
                <a:ln>
                  <a:noFill/>
                </a:ln>
                <a:solidFill>
                  <a:schemeClr val="tx1"/>
                </a:solidFill>
                <a:effectLst/>
                <a:latin typeface="Arial" panose="020B0604020202020204" pitchFamily="34" charset="0"/>
              </a:rPr>
            </a:br>
            <a:br>
              <a:rPr lang="en-US" sz="3200" b="1" i="0" dirty="0">
                <a:solidFill>
                  <a:srgbClr val="273239"/>
                </a:solidFill>
                <a:effectLst/>
                <a:latin typeface="Nunito" panose="020F0502020204030204" pitchFamily="2" charset="0"/>
              </a:rPr>
            </a:br>
            <a:br>
              <a:rPr lang="en-US" sz="3200" b="1" i="0" dirty="0">
                <a:solidFill>
                  <a:srgbClr val="273239"/>
                </a:solidFill>
                <a:effectLst/>
                <a:latin typeface="Nunito" panose="020F0502020204030204" pitchFamily="2" charset="0"/>
              </a:rPr>
            </a:br>
            <a:br>
              <a:rPr lang="en-US" sz="3200" b="1" i="0" dirty="0">
                <a:solidFill>
                  <a:srgbClr val="273239"/>
                </a:solidFill>
                <a:effectLst/>
                <a:latin typeface="Nunito" panose="020F0502020204030204" pitchFamily="2" charset="0"/>
              </a:rPr>
            </a:br>
            <a:br>
              <a:rPr lang="en-US" sz="3200" b="1" i="0" dirty="0">
                <a:solidFill>
                  <a:srgbClr val="273239"/>
                </a:solidFill>
                <a:effectLst/>
                <a:latin typeface="Nunito" panose="020F0502020204030204" pitchFamily="2" charset="0"/>
              </a:rPr>
            </a:br>
            <a:br>
              <a:rPr lang="en-US" sz="3200" b="1" i="0" dirty="0">
                <a:solidFill>
                  <a:srgbClr val="273239"/>
                </a:solidFill>
                <a:effectLst/>
                <a:latin typeface="Nunito" panose="020F0502020204030204" pitchFamily="2" charset="0"/>
              </a:rPr>
            </a:br>
            <a:br>
              <a:rPr lang="en-US" sz="3200" b="1" i="0" dirty="0">
                <a:solidFill>
                  <a:srgbClr val="273239"/>
                </a:solidFill>
                <a:effectLst/>
                <a:latin typeface="Nunito" panose="020F0502020204030204" pitchFamily="2" charset="0"/>
              </a:rPr>
            </a:br>
            <a:br>
              <a:rPr lang="en-US" sz="1800" b="1" i="0" dirty="0">
                <a:solidFill>
                  <a:srgbClr val="273239"/>
                </a:solidFill>
                <a:effectLst/>
                <a:latin typeface="Nunito" panose="020F0502020204030204" pitchFamily="2" charset="0"/>
              </a:rPr>
            </a:br>
            <a:r>
              <a:rPr lang="en-US" sz="1800" b="1" i="0" u="sng" dirty="0" err="1">
                <a:solidFill>
                  <a:srgbClr val="273239"/>
                </a:solidFill>
                <a:effectLst/>
                <a:latin typeface="Nunito" panose="020F0502020204030204" pitchFamily="2" charset="0"/>
                <a:hlinkClick r:id="rId2"/>
              </a:rPr>
              <a:t>createTextNode</a:t>
            </a:r>
            <a:r>
              <a:rPr lang="en-US" sz="1800" b="1" i="0" u="sng" dirty="0">
                <a:solidFill>
                  <a:srgbClr val="273239"/>
                </a:solidFill>
                <a:effectLst/>
                <a:latin typeface="Nunito" panose="020F0502020204030204" pitchFamily="2" charset="0"/>
                <a:hlinkClick r:id="rId2"/>
              </a:rPr>
              <a:t>()</a:t>
            </a:r>
            <a:r>
              <a:rPr lang="en-US" sz="1800" b="0" i="0" dirty="0">
                <a:solidFill>
                  <a:srgbClr val="273239"/>
                </a:solidFill>
                <a:effectLst/>
                <a:latin typeface="Nunito" panose="020F0502020204030204" pitchFamily="2" charset="0"/>
              </a:rPr>
              <a:t>: It is used to create a </a:t>
            </a:r>
            <a:r>
              <a:rPr lang="en-US" sz="1800" b="0" i="0" dirty="0" err="1">
                <a:solidFill>
                  <a:srgbClr val="273239"/>
                </a:solidFill>
                <a:effectLst/>
                <a:latin typeface="Nunito" panose="020F0502020204030204" pitchFamily="2" charset="0"/>
              </a:rPr>
              <a:t>textnode</a:t>
            </a:r>
            <a:r>
              <a:rPr lang="en-US" sz="1800" b="0" i="0" dirty="0">
                <a:solidFill>
                  <a:srgbClr val="273239"/>
                </a:solidFill>
                <a:effectLst/>
                <a:latin typeface="Nunito" panose="020F0502020204030204" pitchFamily="2" charset="0"/>
              </a:rPr>
              <a:t>.</a:t>
            </a:r>
            <a:br>
              <a:rPr lang="en-US" sz="1800" b="0" i="0" dirty="0">
                <a:solidFill>
                  <a:srgbClr val="273239"/>
                </a:solidFill>
                <a:effectLst/>
                <a:latin typeface="Nunito" panose="020F0502020204030204" pitchFamily="2" charset="0"/>
              </a:rPr>
            </a:br>
            <a:r>
              <a:rPr lang="en-US" sz="1800" b="1" i="0" u="sng" dirty="0" err="1">
                <a:solidFill>
                  <a:srgbClr val="273239"/>
                </a:solidFill>
                <a:effectLst/>
                <a:latin typeface="Nunito" panose="020F0502020204030204" pitchFamily="2" charset="0"/>
                <a:hlinkClick r:id="rId3"/>
              </a:rPr>
              <a:t>execCommand</a:t>
            </a:r>
            <a:r>
              <a:rPr lang="en-US" sz="1800" b="1" i="0" u="sng" dirty="0">
                <a:solidFill>
                  <a:srgbClr val="273239"/>
                </a:solidFill>
                <a:effectLst/>
                <a:latin typeface="Nunito" panose="020F0502020204030204" pitchFamily="2" charset="0"/>
                <a:hlinkClick r:id="rId3"/>
              </a:rPr>
              <a:t>()</a:t>
            </a:r>
            <a:r>
              <a:rPr lang="en-US" sz="1800" b="0" i="0" dirty="0">
                <a:solidFill>
                  <a:srgbClr val="273239"/>
                </a:solidFill>
                <a:effectLst/>
                <a:latin typeface="Nunito" panose="020F0502020204030204" pitchFamily="2" charset="0"/>
              </a:rPr>
              <a:t>: It is used to execute a command specified by the user on the editable selected section. It returns a Boolean value.</a:t>
            </a:r>
            <a:br>
              <a:rPr lang="en-US" sz="1800" b="0" i="0" dirty="0">
                <a:solidFill>
                  <a:srgbClr val="273239"/>
                </a:solidFill>
                <a:effectLst/>
                <a:latin typeface="Nunito" panose="020F0502020204030204" pitchFamily="2" charset="0"/>
              </a:rPr>
            </a:br>
            <a:r>
              <a:rPr lang="en-US" sz="1800" b="1" i="0" u="sng" dirty="0" err="1">
                <a:solidFill>
                  <a:srgbClr val="273239"/>
                </a:solidFill>
                <a:effectLst/>
                <a:latin typeface="Nunito" panose="020F0502020204030204" pitchFamily="2" charset="0"/>
                <a:hlinkClick r:id="rId4"/>
              </a:rPr>
              <a:t>fullscreenEnabled</a:t>
            </a:r>
            <a:r>
              <a:rPr lang="en-US" sz="1800" b="1" i="0" u="sng" dirty="0">
                <a:solidFill>
                  <a:srgbClr val="273239"/>
                </a:solidFill>
                <a:effectLst/>
                <a:latin typeface="Nunito" panose="020F0502020204030204" pitchFamily="2" charset="0"/>
                <a:hlinkClick r:id="rId4"/>
              </a:rPr>
              <a:t>()</a:t>
            </a:r>
            <a:r>
              <a:rPr lang="en-US" sz="1800" b="0" i="0" dirty="0">
                <a:solidFill>
                  <a:srgbClr val="273239"/>
                </a:solidFill>
                <a:effectLst/>
                <a:latin typeface="Nunito" panose="020F0502020204030204" pitchFamily="2" charset="0"/>
              </a:rPr>
              <a:t>: It is used to check whether the document can be viewed in </a:t>
            </a:r>
            <a:r>
              <a:rPr lang="en-US" sz="1800" b="0" i="0" dirty="0" err="1">
                <a:solidFill>
                  <a:srgbClr val="273239"/>
                </a:solidFill>
                <a:effectLst/>
                <a:latin typeface="Nunito" panose="020F0502020204030204" pitchFamily="2" charset="0"/>
              </a:rPr>
              <a:t>fullscreen</a:t>
            </a:r>
            <a:r>
              <a:rPr lang="en-US" sz="1800" b="0" i="0" dirty="0">
                <a:solidFill>
                  <a:srgbClr val="273239"/>
                </a:solidFill>
                <a:effectLst/>
                <a:latin typeface="Nunito" panose="020F0502020204030204" pitchFamily="2" charset="0"/>
              </a:rPr>
              <a:t> mode or not. It returns a </a:t>
            </a:r>
            <a:r>
              <a:rPr lang="en-US" sz="1800" b="0" i="0" dirty="0" err="1">
                <a:solidFill>
                  <a:srgbClr val="273239"/>
                </a:solidFill>
                <a:effectLst/>
                <a:latin typeface="Nunito" panose="020F0502020204030204" pitchFamily="2" charset="0"/>
              </a:rPr>
              <a:t>boolean</a:t>
            </a:r>
            <a:r>
              <a:rPr lang="en-US" sz="1800" b="0" i="0" dirty="0">
                <a:solidFill>
                  <a:srgbClr val="273239"/>
                </a:solidFill>
                <a:effectLst/>
                <a:latin typeface="Nunito" panose="020F0502020204030204" pitchFamily="2" charset="0"/>
              </a:rPr>
              <a:t> value.</a:t>
            </a:r>
            <a:br>
              <a:rPr lang="en-US" sz="1800" b="0" i="0" dirty="0">
                <a:solidFill>
                  <a:srgbClr val="273239"/>
                </a:solidFill>
                <a:effectLst/>
                <a:latin typeface="Nunito" panose="020F0502020204030204" pitchFamily="2" charset="0"/>
              </a:rPr>
            </a:br>
            <a:r>
              <a:rPr lang="en-US" sz="1800" b="1" i="0" u="sng" dirty="0" err="1">
                <a:solidFill>
                  <a:srgbClr val="273239"/>
                </a:solidFill>
                <a:effectLst/>
                <a:latin typeface="Nunito" panose="020F0502020204030204" pitchFamily="2" charset="0"/>
                <a:hlinkClick r:id="rId5"/>
              </a:rPr>
              <a:t>getElementById</a:t>
            </a:r>
            <a:r>
              <a:rPr lang="en-US" sz="1800" b="1" i="0" u="sng" dirty="0">
                <a:solidFill>
                  <a:srgbClr val="273239"/>
                </a:solidFill>
                <a:effectLst/>
                <a:latin typeface="Nunito" panose="020F0502020204030204" pitchFamily="2" charset="0"/>
                <a:hlinkClick r:id="rId5"/>
              </a:rPr>
              <a:t>()</a:t>
            </a:r>
            <a:r>
              <a:rPr lang="en-US" sz="1800" b="0" i="0" dirty="0">
                <a:solidFill>
                  <a:srgbClr val="273239"/>
                </a:solidFill>
                <a:effectLst/>
                <a:latin typeface="Nunito" panose="020F0502020204030204" pitchFamily="2" charset="0"/>
              </a:rPr>
              <a:t>: It returns the object of the given ID. If no object with that id exists then it returns null.</a:t>
            </a:r>
            <a:br>
              <a:rPr lang="en-US" sz="1800" b="0" i="0" dirty="0">
                <a:solidFill>
                  <a:srgbClr val="273239"/>
                </a:solidFill>
                <a:effectLst/>
                <a:latin typeface="Nunito" panose="020F0502020204030204" pitchFamily="2" charset="0"/>
              </a:rPr>
            </a:br>
            <a:r>
              <a:rPr lang="en-US" sz="1800" b="1" i="0" u="sng" dirty="0" err="1">
                <a:solidFill>
                  <a:srgbClr val="273239"/>
                </a:solidFill>
                <a:effectLst/>
                <a:latin typeface="Nunito" panose="020F0502020204030204" pitchFamily="2" charset="0"/>
                <a:hlinkClick r:id="rId6"/>
              </a:rPr>
              <a:t>getElementsByClassName</a:t>
            </a:r>
            <a:r>
              <a:rPr lang="en-US" sz="1800" b="1" i="0" u="sng" dirty="0">
                <a:solidFill>
                  <a:srgbClr val="273239"/>
                </a:solidFill>
                <a:effectLst/>
                <a:latin typeface="Nunito" panose="020F0502020204030204" pitchFamily="2" charset="0"/>
                <a:hlinkClick r:id="rId6"/>
              </a:rPr>
              <a:t>()</a:t>
            </a:r>
            <a:r>
              <a:rPr lang="en-US" sz="1800" b="0" i="0" dirty="0">
                <a:solidFill>
                  <a:srgbClr val="273239"/>
                </a:solidFill>
                <a:effectLst/>
                <a:latin typeface="Nunito" panose="020F0502020204030204" pitchFamily="2" charset="0"/>
              </a:rPr>
              <a:t>: It returns an object containing all the elements with the specified class names in the document as objects.</a:t>
            </a:r>
            <a:br>
              <a:rPr lang="en-US" sz="1800" b="0" i="0" dirty="0">
                <a:solidFill>
                  <a:srgbClr val="273239"/>
                </a:solidFill>
                <a:effectLst/>
                <a:latin typeface="Nunito" panose="020F0502020204030204" pitchFamily="2" charset="0"/>
              </a:rPr>
            </a:br>
            <a:r>
              <a:rPr lang="en-US" sz="1800" b="1" i="0" u="sng" dirty="0" err="1">
                <a:solidFill>
                  <a:srgbClr val="273239"/>
                </a:solidFill>
                <a:effectLst/>
                <a:latin typeface="Nunito" panose="020F0502020204030204" pitchFamily="2" charset="0"/>
                <a:hlinkClick r:id="rId7"/>
              </a:rPr>
              <a:t>getElementsByName</a:t>
            </a:r>
            <a:r>
              <a:rPr lang="en-US" sz="1800" b="1" i="0" u="sng" dirty="0">
                <a:solidFill>
                  <a:srgbClr val="273239"/>
                </a:solidFill>
                <a:effectLst/>
                <a:latin typeface="Nunito" panose="020F0502020204030204" pitchFamily="2" charset="0"/>
                <a:hlinkClick r:id="rId7"/>
              </a:rPr>
              <a:t>()</a:t>
            </a:r>
            <a:r>
              <a:rPr lang="en-US" sz="1800" b="0" i="0" dirty="0">
                <a:solidFill>
                  <a:srgbClr val="273239"/>
                </a:solidFill>
                <a:effectLst/>
                <a:latin typeface="Nunito" panose="020F0502020204030204" pitchFamily="2" charset="0"/>
              </a:rPr>
              <a:t>: It returns an object containing all the elements with the specified name in the document as objects.</a:t>
            </a:r>
            <a:br>
              <a:rPr lang="en-US" sz="1800" b="0" i="0" dirty="0">
                <a:solidFill>
                  <a:srgbClr val="273239"/>
                </a:solidFill>
                <a:effectLst/>
                <a:latin typeface="Nunito" panose="020F0502020204030204" pitchFamily="2" charset="0"/>
              </a:rPr>
            </a:br>
            <a:r>
              <a:rPr lang="en-US" sz="1800" b="1" i="0" u="sng" dirty="0" err="1">
                <a:solidFill>
                  <a:srgbClr val="273239"/>
                </a:solidFill>
                <a:effectLst/>
                <a:latin typeface="Nunito" panose="020F0502020204030204" pitchFamily="2" charset="0"/>
                <a:hlinkClick r:id="rId8"/>
              </a:rPr>
              <a:t>getElementsByTagName</a:t>
            </a:r>
            <a:r>
              <a:rPr lang="en-US" sz="1800" b="1" i="0" u="sng" dirty="0">
                <a:solidFill>
                  <a:srgbClr val="273239"/>
                </a:solidFill>
                <a:effectLst/>
                <a:latin typeface="Nunito" panose="020F0502020204030204" pitchFamily="2" charset="0"/>
                <a:hlinkClick r:id="rId8"/>
              </a:rPr>
              <a:t>()</a:t>
            </a:r>
            <a:r>
              <a:rPr lang="en-US" sz="1800" b="0" i="0" dirty="0">
                <a:solidFill>
                  <a:srgbClr val="273239"/>
                </a:solidFill>
                <a:effectLst/>
                <a:latin typeface="Nunito" panose="020F0502020204030204" pitchFamily="2" charset="0"/>
              </a:rPr>
              <a:t>: It returns an object containing all the elements with the specified tag names in the document as objects.</a:t>
            </a:r>
            <a:br>
              <a:rPr lang="en-US" sz="1800" b="0" i="0" dirty="0">
                <a:solidFill>
                  <a:srgbClr val="273239"/>
                </a:solidFill>
                <a:effectLst/>
                <a:latin typeface="Nunito" panose="020F0502020204030204" pitchFamily="2" charset="0"/>
              </a:rPr>
            </a:br>
            <a:r>
              <a:rPr lang="en-US" sz="1800" b="1" i="0" u="sng" dirty="0" err="1">
                <a:solidFill>
                  <a:srgbClr val="273239"/>
                </a:solidFill>
                <a:effectLst/>
                <a:latin typeface="Nunito" panose="020F0502020204030204" pitchFamily="2" charset="0"/>
                <a:hlinkClick r:id="rId9"/>
              </a:rPr>
              <a:t>hasFocus</a:t>
            </a:r>
            <a:r>
              <a:rPr lang="en-US" sz="1800" b="1" i="0" u="sng" dirty="0">
                <a:solidFill>
                  <a:srgbClr val="273239"/>
                </a:solidFill>
                <a:effectLst/>
                <a:latin typeface="Nunito" panose="020F0502020204030204" pitchFamily="2" charset="0"/>
                <a:hlinkClick r:id="rId9"/>
              </a:rPr>
              <a:t>()</a:t>
            </a:r>
            <a:r>
              <a:rPr lang="en-US" sz="1800" b="0" i="0" dirty="0">
                <a:solidFill>
                  <a:srgbClr val="273239"/>
                </a:solidFill>
                <a:effectLst/>
                <a:latin typeface="Nunito" panose="020F0502020204030204" pitchFamily="2" charset="0"/>
              </a:rPr>
              <a:t>: It returns a </a:t>
            </a:r>
            <a:r>
              <a:rPr lang="en-US" sz="1800" b="0" i="0" dirty="0" err="1">
                <a:solidFill>
                  <a:srgbClr val="273239"/>
                </a:solidFill>
                <a:effectLst/>
                <a:latin typeface="Nunito" panose="020F0502020204030204" pitchFamily="2" charset="0"/>
              </a:rPr>
              <a:t>boolean</a:t>
            </a:r>
            <a:r>
              <a:rPr lang="en-US" sz="1800" b="0" i="0" dirty="0">
                <a:solidFill>
                  <a:srgbClr val="273239"/>
                </a:solidFill>
                <a:effectLst/>
                <a:latin typeface="Nunito" panose="020F0502020204030204" pitchFamily="2" charset="0"/>
              </a:rPr>
              <a:t> value that indicates whether the document or element has focus or not.</a:t>
            </a:r>
            <a:br>
              <a:rPr lang="en-US" sz="1800" b="0" i="0" dirty="0">
                <a:solidFill>
                  <a:srgbClr val="273239"/>
                </a:solidFill>
                <a:effectLst/>
                <a:latin typeface="Nunito" panose="020F0502020204030204" pitchFamily="2" charset="0"/>
              </a:rPr>
            </a:br>
            <a:r>
              <a:rPr lang="en-US" sz="1800" b="1" i="0" u="sng" dirty="0" err="1">
                <a:solidFill>
                  <a:srgbClr val="273239"/>
                </a:solidFill>
                <a:effectLst/>
                <a:latin typeface="Nunito" panose="020F0502020204030204" pitchFamily="2" charset="0"/>
                <a:hlinkClick r:id="rId10"/>
              </a:rPr>
              <a:t>importNode</a:t>
            </a:r>
            <a:r>
              <a:rPr lang="en-US" sz="1800" b="1" i="0" u="sng" dirty="0">
                <a:solidFill>
                  <a:srgbClr val="273239"/>
                </a:solidFill>
                <a:effectLst/>
                <a:latin typeface="Nunito" panose="020F0502020204030204" pitchFamily="2" charset="0"/>
                <a:hlinkClick r:id="rId10"/>
              </a:rPr>
              <a:t>()</a:t>
            </a:r>
            <a:r>
              <a:rPr lang="en-US" sz="1800" b="0" i="0" dirty="0">
                <a:solidFill>
                  <a:srgbClr val="273239"/>
                </a:solidFill>
                <a:effectLst/>
                <a:latin typeface="Nunito" panose="020F0502020204030204" pitchFamily="2" charset="0"/>
              </a:rPr>
              <a:t>: It imports the copy of a node from another document in the current document.</a:t>
            </a:r>
            <a:br>
              <a:rPr lang="en-US" sz="1800" b="0" i="0" dirty="0">
                <a:solidFill>
                  <a:srgbClr val="273239"/>
                </a:solidFill>
                <a:effectLst/>
                <a:latin typeface="Nunito" panose="020F0502020204030204" pitchFamily="2" charset="0"/>
              </a:rPr>
            </a:br>
            <a:r>
              <a:rPr lang="en-US" sz="1800" b="1" i="0" u="sng" dirty="0">
                <a:solidFill>
                  <a:srgbClr val="273239"/>
                </a:solidFill>
                <a:effectLst/>
                <a:latin typeface="Nunito" panose="020F0502020204030204" pitchFamily="2" charset="0"/>
                <a:hlinkClick r:id="rId11"/>
              </a:rPr>
              <a:t>normalize()</a:t>
            </a:r>
            <a:r>
              <a:rPr lang="en-US" sz="1800" b="0" i="0" dirty="0">
                <a:solidFill>
                  <a:srgbClr val="273239"/>
                </a:solidFill>
                <a:effectLst/>
                <a:latin typeface="Nunito" panose="020F0502020204030204" pitchFamily="2" charset="0"/>
              </a:rPr>
              <a:t>: It flushes out the empty nodes and merges the adjacent text nodes with the first text node and</a:t>
            </a:r>
            <a:br>
              <a:rPr lang="en-US" sz="1800" b="0" i="0" dirty="0">
                <a:solidFill>
                  <a:srgbClr val="273239"/>
                </a:solidFill>
                <a:effectLst/>
                <a:latin typeface="Nunito" panose="020F0502020204030204" pitchFamily="2" charset="0"/>
              </a:rPr>
            </a:br>
            <a:r>
              <a:rPr lang="en-US" sz="1800" b="1" i="0" u="sng" dirty="0" err="1">
                <a:solidFill>
                  <a:srgbClr val="273239"/>
                </a:solidFill>
                <a:effectLst/>
                <a:latin typeface="Nunito" panose="020F0502020204030204" pitchFamily="2" charset="0"/>
                <a:hlinkClick r:id="rId12"/>
              </a:rPr>
              <a:t>normalizeDocument</a:t>
            </a:r>
            <a:r>
              <a:rPr lang="en-US" sz="1800" b="1" i="0" u="sng" dirty="0">
                <a:solidFill>
                  <a:srgbClr val="273239"/>
                </a:solidFill>
                <a:effectLst/>
                <a:latin typeface="Nunito" panose="020F0502020204030204" pitchFamily="2" charset="0"/>
                <a:hlinkClick r:id="rId12"/>
              </a:rPr>
              <a:t>()</a:t>
            </a:r>
            <a:r>
              <a:rPr lang="en-US" sz="1800" b="0" i="0" dirty="0">
                <a:solidFill>
                  <a:srgbClr val="273239"/>
                </a:solidFill>
                <a:effectLst/>
                <a:latin typeface="Nunito" panose="020F0502020204030204" pitchFamily="2" charset="0"/>
              </a:rPr>
              <a:t>: It is used to normalize an HTML document by removing any empty text nodes and joining the adjacent text nodes.</a:t>
            </a:r>
            <a:br>
              <a:rPr lang="en-US" sz="1800" b="0" i="0" dirty="0">
                <a:solidFill>
                  <a:srgbClr val="273239"/>
                </a:solidFill>
                <a:effectLst/>
                <a:latin typeface="Nunito" panose="020F0502020204030204" pitchFamily="2" charset="0"/>
              </a:rPr>
            </a:br>
            <a:r>
              <a:rPr lang="en-US" sz="1800" b="1" i="0" dirty="0">
                <a:solidFill>
                  <a:srgbClr val="273239"/>
                </a:solidFill>
                <a:effectLst/>
                <a:latin typeface="Nunito" panose="020F0502020204030204" pitchFamily="2" charset="0"/>
              </a:rPr>
              <a:t>open()</a:t>
            </a:r>
            <a:r>
              <a:rPr lang="en-US" sz="1800" b="0" i="0" dirty="0">
                <a:solidFill>
                  <a:srgbClr val="273239"/>
                </a:solidFill>
                <a:effectLst/>
                <a:latin typeface="Nunito" panose="020F0502020204030204" pitchFamily="2" charset="0"/>
              </a:rPr>
              <a:t>: It is used to open the output stream to collect the output.</a:t>
            </a:r>
            <a:br>
              <a:rPr lang="en-US" sz="1800" b="0" i="0" dirty="0">
                <a:solidFill>
                  <a:srgbClr val="273239"/>
                </a:solidFill>
                <a:effectLst/>
                <a:latin typeface="Nunito" panose="020F0502020204030204" pitchFamily="2" charset="0"/>
              </a:rPr>
            </a:br>
            <a:r>
              <a:rPr lang="en-US" sz="1800" b="1" i="0" u="sng" dirty="0" err="1">
                <a:solidFill>
                  <a:srgbClr val="273239"/>
                </a:solidFill>
                <a:effectLst/>
                <a:latin typeface="Nunito" panose="020F0502020204030204" pitchFamily="2" charset="0"/>
                <a:hlinkClick r:id="rId13"/>
              </a:rPr>
              <a:t>querySelector</a:t>
            </a:r>
            <a:r>
              <a:rPr lang="en-US" sz="1800" b="1" i="0" u="sng" dirty="0">
                <a:solidFill>
                  <a:srgbClr val="273239"/>
                </a:solidFill>
                <a:effectLst/>
                <a:latin typeface="Nunito" panose="020F0502020204030204" pitchFamily="2" charset="0"/>
                <a:hlinkClick r:id="rId13"/>
              </a:rPr>
              <a:t>()</a:t>
            </a:r>
            <a:r>
              <a:rPr lang="en-US" sz="1800" b="1" i="0" dirty="0">
                <a:solidFill>
                  <a:srgbClr val="273239"/>
                </a:solidFill>
                <a:effectLst/>
                <a:latin typeface="Nunito" panose="020F0502020204030204" pitchFamily="2" charset="0"/>
              </a:rPr>
              <a:t>:</a:t>
            </a:r>
            <a:r>
              <a:rPr lang="en-US" sz="1800" b="0" i="0" dirty="0">
                <a:solidFill>
                  <a:srgbClr val="273239"/>
                </a:solidFill>
                <a:effectLst/>
                <a:latin typeface="Nunito" panose="020F0502020204030204" pitchFamily="2" charset="0"/>
              </a:rPr>
              <a:t> It returns the first element that matches a specified CSS selector(s) in the document.</a:t>
            </a:r>
            <a:br>
              <a:rPr lang="en-US" sz="1800" b="0" i="0" dirty="0">
                <a:solidFill>
                  <a:srgbClr val="273239"/>
                </a:solidFill>
                <a:effectLst/>
                <a:latin typeface="Nunito" panose="020F0502020204030204" pitchFamily="2" charset="0"/>
              </a:rPr>
            </a:br>
            <a:r>
              <a:rPr lang="en-US" sz="1800" b="1" i="0" u="sng" dirty="0" err="1">
                <a:solidFill>
                  <a:srgbClr val="273239"/>
                </a:solidFill>
                <a:effectLst/>
                <a:latin typeface="Nunito" panose="020F0502020204030204" pitchFamily="2" charset="0"/>
                <a:hlinkClick r:id="rId14"/>
              </a:rPr>
              <a:t>querySelectorAll</a:t>
            </a:r>
            <a:r>
              <a:rPr lang="en-US" sz="1800" b="1" i="0" u="sng" dirty="0">
                <a:solidFill>
                  <a:srgbClr val="273239"/>
                </a:solidFill>
                <a:effectLst/>
                <a:latin typeface="Nunito" panose="020F0502020204030204" pitchFamily="2" charset="0"/>
                <a:hlinkClick r:id="rId14"/>
              </a:rPr>
              <a:t>()</a:t>
            </a:r>
            <a:r>
              <a:rPr lang="en-US" sz="1800" b="0" i="0" dirty="0">
                <a:solidFill>
                  <a:srgbClr val="273239"/>
                </a:solidFill>
                <a:effectLst/>
                <a:latin typeface="Nunito" panose="020F0502020204030204" pitchFamily="2" charset="0"/>
              </a:rPr>
              <a:t>: It returns a collection of an element’s child elements that matches a specified CSS selector(s) in the document</a:t>
            </a:r>
            <a:br>
              <a:rPr lang="en-US" sz="1800" b="0" i="0" dirty="0">
                <a:solidFill>
                  <a:srgbClr val="273239"/>
                </a:solidFill>
                <a:effectLst/>
                <a:latin typeface="Nunito" panose="020F0502020204030204" pitchFamily="2" charset="0"/>
              </a:rPr>
            </a:br>
            <a:r>
              <a:rPr lang="en-US" sz="1800" b="1" i="0" u="sng" dirty="0" err="1">
                <a:solidFill>
                  <a:srgbClr val="273239"/>
                </a:solidFill>
                <a:effectLst/>
                <a:latin typeface="Nunito" panose="020F0502020204030204" pitchFamily="2" charset="0"/>
                <a:hlinkClick r:id="rId15"/>
              </a:rPr>
              <a:t>removeEventListener</a:t>
            </a:r>
            <a:r>
              <a:rPr lang="en-US" sz="1800" b="1" i="0" u="sng" dirty="0">
                <a:solidFill>
                  <a:srgbClr val="273239"/>
                </a:solidFill>
                <a:effectLst/>
                <a:latin typeface="Nunito" panose="020F0502020204030204" pitchFamily="2" charset="0"/>
                <a:hlinkClick r:id="rId15"/>
              </a:rPr>
              <a:t>()</a:t>
            </a:r>
            <a:r>
              <a:rPr lang="en-US" sz="1800" b="0" i="0" dirty="0">
                <a:solidFill>
                  <a:srgbClr val="273239"/>
                </a:solidFill>
                <a:effectLst/>
                <a:latin typeface="Nunito" panose="020F0502020204030204" pitchFamily="2" charset="0"/>
              </a:rPr>
              <a:t>: It removes the event handler from an element that has an attached event.</a:t>
            </a:r>
            <a:br>
              <a:rPr lang="en-US" sz="1800" b="0" i="0" dirty="0">
                <a:solidFill>
                  <a:srgbClr val="273239"/>
                </a:solidFill>
                <a:effectLst/>
                <a:latin typeface="Nunito" panose="020F0502020204030204" pitchFamily="2" charset="0"/>
              </a:rPr>
            </a:br>
            <a:r>
              <a:rPr lang="en-US" sz="1800" b="1" i="0" u="sng" dirty="0" err="1">
                <a:solidFill>
                  <a:srgbClr val="273239"/>
                </a:solidFill>
                <a:effectLst/>
                <a:latin typeface="Nunito" panose="020F0502020204030204" pitchFamily="2" charset="0"/>
                <a:hlinkClick r:id="rId16"/>
              </a:rPr>
              <a:t>renameNode</a:t>
            </a:r>
            <a:r>
              <a:rPr lang="en-US" sz="1800" b="1" i="0" u="sng" dirty="0">
                <a:solidFill>
                  <a:srgbClr val="273239"/>
                </a:solidFill>
                <a:effectLst/>
                <a:latin typeface="Nunito" panose="020F0502020204030204" pitchFamily="2" charset="0"/>
                <a:hlinkClick r:id="rId16"/>
              </a:rPr>
              <a:t>()</a:t>
            </a:r>
            <a:r>
              <a:rPr lang="en-US" sz="1800" b="1" i="0" dirty="0">
                <a:solidFill>
                  <a:srgbClr val="273239"/>
                </a:solidFill>
                <a:effectLst/>
                <a:latin typeface="Nunito" panose="020F0502020204030204" pitchFamily="2" charset="0"/>
              </a:rPr>
              <a:t>:</a:t>
            </a:r>
            <a:r>
              <a:rPr lang="en-US" sz="1800" b="0" i="0" dirty="0">
                <a:solidFill>
                  <a:srgbClr val="273239"/>
                </a:solidFill>
                <a:effectLst/>
                <a:latin typeface="Nunito" panose="020F0502020204030204" pitchFamily="2" charset="0"/>
              </a:rPr>
              <a:t> It is used to rename the node.</a:t>
            </a:r>
            <a:br>
              <a:rPr lang="en-US" sz="1800" b="0" i="0" dirty="0">
                <a:solidFill>
                  <a:srgbClr val="273239"/>
                </a:solidFill>
                <a:effectLst/>
                <a:latin typeface="Nunito" panose="020F0502020204030204" pitchFamily="2" charset="0"/>
              </a:rPr>
            </a:br>
            <a:r>
              <a:rPr lang="en-US" sz="1800" b="1" i="0" u="sng" dirty="0">
                <a:solidFill>
                  <a:srgbClr val="273239"/>
                </a:solidFill>
                <a:effectLst/>
                <a:latin typeface="Nunito" panose="020F0502020204030204" pitchFamily="2" charset="0"/>
                <a:hlinkClick r:id="rId17"/>
              </a:rPr>
              <a:t>write()</a:t>
            </a:r>
            <a:r>
              <a:rPr lang="en-US" sz="1800" b="0" i="0" dirty="0">
                <a:solidFill>
                  <a:srgbClr val="273239"/>
                </a:solidFill>
                <a:effectLst/>
                <a:latin typeface="Nunito" panose="020F0502020204030204" pitchFamily="2" charset="0"/>
              </a:rPr>
              <a:t>: It is used to write some content or </a:t>
            </a:r>
            <a:r>
              <a:rPr lang="en-US" sz="1800" b="0" i="0" dirty="0" err="1">
                <a:solidFill>
                  <a:srgbClr val="273239"/>
                </a:solidFill>
                <a:effectLst/>
                <a:latin typeface="Nunito" panose="020F0502020204030204" pitchFamily="2" charset="0"/>
              </a:rPr>
              <a:t>javascript</a:t>
            </a:r>
            <a:r>
              <a:rPr lang="en-US" sz="1800" b="0" i="0" dirty="0">
                <a:solidFill>
                  <a:srgbClr val="273239"/>
                </a:solidFill>
                <a:effectLst/>
                <a:latin typeface="Nunito" panose="020F0502020204030204" pitchFamily="2" charset="0"/>
              </a:rPr>
              <a:t> code in the document.</a:t>
            </a:r>
            <a:br>
              <a:rPr lang="en-US" sz="1800" b="0" i="0" dirty="0">
                <a:solidFill>
                  <a:srgbClr val="273239"/>
                </a:solidFill>
                <a:effectLst/>
                <a:latin typeface="Nunito" panose="020F0502020204030204" pitchFamily="2" charset="0"/>
              </a:rPr>
            </a:br>
            <a:r>
              <a:rPr lang="en-US" sz="1800" b="1" i="0" u="sng" dirty="0" err="1">
                <a:solidFill>
                  <a:srgbClr val="273239"/>
                </a:solidFill>
                <a:effectLst/>
                <a:latin typeface="Nunito" panose="020F0502020204030204" pitchFamily="2" charset="0"/>
                <a:hlinkClick r:id="rId18"/>
              </a:rPr>
              <a:t>writeln</a:t>
            </a:r>
            <a:r>
              <a:rPr lang="en-US" sz="1800" b="1" i="0" u="sng" dirty="0">
                <a:solidFill>
                  <a:srgbClr val="273239"/>
                </a:solidFill>
                <a:effectLst/>
                <a:latin typeface="Nunito" panose="020F0502020204030204" pitchFamily="2" charset="0"/>
                <a:hlinkClick r:id="rId18"/>
              </a:rPr>
              <a:t>()</a:t>
            </a:r>
            <a:r>
              <a:rPr lang="en-US" sz="1800" b="0" i="0" dirty="0">
                <a:solidFill>
                  <a:srgbClr val="273239"/>
                </a:solidFill>
                <a:effectLst/>
                <a:latin typeface="Nunito" panose="020F0502020204030204" pitchFamily="2" charset="0"/>
              </a:rPr>
              <a:t>: It is used to write a document with a newline character after each statement.</a:t>
            </a:r>
            <a:br>
              <a:rPr lang="en-US" sz="1800" b="0" i="0" dirty="0">
                <a:solidFill>
                  <a:srgbClr val="273239"/>
                </a:solidFill>
                <a:effectLst/>
                <a:latin typeface="Nunito" panose="020F0502020204030204" pitchFamily="2" charset="0"/>
              </a:rPr>
            </a:br>
            <a:br>
              <a:rPr lang="en-US" sz="1800" b="0" i="0" dirty="0">
                <a:solidFill>
                  <a:srgbClr val="273239"/>
                </a:solidFill>
                <a:effectLst/>
                <a:latin typeface="Nunito" panose="020F0502020204030204" pitchFamily="2" charset="0"/>
              </a:rPr>
            </a:br>
            <a:br>
              <a:rPr lang="en-US" sz="1800" b="0" i="0" dirty="0">
                <a:solidFill>
                  <a:srgbClr val="273239"/>
                </a:solidFill>
                <a:effectLst/>
                <a:latin typeface="Nunito" panose="020F0502020204030204" pitchFamily="2" charset="0"/>
              </a:rPr>
            </a:br>
            <a:br>
              <a:rPr lang="en-US" sz="900" b="0" i="0" dirty="0">
                <a:solidFill>
                  <a:srgbClr val="273239"/>
                </a:solidFill>
                <a:effectLst/>
                <a:latin typeface="Nunito" panose="020F0502020204030204" pitchFamily="2" charset="0"/>
              </a:rPr>
            </a:br>
            <a:endParaRPr lang="en-IN" sz="2200" dirty="0"/>
          </a:p>
        </p:txBody>
      </p:sp>
      <p:sp>
        <p:nvSpPr>
          <p:cNvPr id="5" name="Subtitle 4">
            <a:extLst>
              <a:ext uri="{FF2B5EF4-FFF2-40B4-BE49-F238E27FC236}">
                <a16:creationId xmlns:a16="http://schemas.microsoft.com/office/drawing/2014/main" id="{58020E1A-928C-C52E-7FCC-8DFAA1115854}"/>
              </a:ext>
            </a:extLst>
          </p:cNvPr>
          <p:cNvSpPr>
            <a:spLocks noGrp="1"/>
          </p:cNvSpPr>
          <p:nvPr>
            <p:ph type="subTitle" idx="1"/>
          </p:nvPr>
        </p:nvSpPr>
        <p:spPr>
          <a:xfrm>
            <a:off x="687387" y="4777379"/>
            <a:ext cx="10817225" cy="1126283"/>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0" b="0" i="0" u="none" strike="noStrike" cap="none" normalizeH="0" baseline="0" dirty="0">
              <a:ln>
                <a:noFill/>
              </a:ln>
              <a:solidFill>
                <a:schemeClr val="accent4">
                  <a:lumMod val="50000"/>
                </a:schemeClr>
              </a:solidFill>
              <a:effectLst/>
              <a:latin typeface="Arial" panose="020B0604020202020204" pitchFamily="34" charset="0"/>
            </a:endParaRPr>
          </a:p>
          <a:p>
            <a:endParaRPr lang="en-IN" dirty="0"/>
          </a:p>
        </p:txBody>
      </p:sp>
      <p:sp>
        <p:nvSpPr>
          <p:cNvPr id="2" name="Rectangle 1">
            <a:extLst>
              <a:ext uri="{FF2B5EF4-FFF2-40B4-BE49-F238E27FC236}">
                <a16:creationId xmlns:a16="http://schemas.microsoft.com/office/drawing/2014/main" id="{5620D871-F52B-2CC2-0AB7-E751C49FDA55}"/>
              </a:ext>
            </a:extLst>
          </p:cNvPr>
          <p:cNvSpPr>
            <a:spLocks noChangeArrowheads="1"/>
          </p:cNvSpPr>
          <p:nvPr/>
        </p:nvSpPr>
        <p:spPr bwMode="auto">
          <a:xfrm>
            <a:off x="0" y="134994"/>
            <a:ext cx="28854" cy="187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55278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B9D07-721B-60B0-494B-6E478E4BF5D6}"/>
              </a:ext>
            </a:extLst>
          </p:cNvPr>
          <p:cNvSpPr>
            <a:spLocks noGrp="1"/>
          </p:cNvSpPr>
          <p:nvPr>
            <p:ph type="title"/>
          </p:nvPr>
        </p:nvSpPr>
        <p:spPr>
          <a:xfrm>
            <a:off x="1726163" y="624110"/>
            <a:ext cx="9778449" cy="1280890"/>
          </a:xfrm>
        </p:spPr>
        <p:txBody>
          <a:bodyPr/>
          <a:lstStyle/>
          <a:p>
            <a:r>
              <a:rPr lang="en-US" dirty="0"/>
              <a:t>WINDOW OBJECT</a:t>
            </a:r>
            <a:endParaRPr lang="en-IN" dirty="0"/>
          </a:p>
        </p:txBody>
      </p:sp>
      <p:sp>
        <p:nvSpPr>
          <p:cNvPr id="3" name="Content Placeholder 2">
            <a:extLst>
              <a:ext uri="{FF2B5EF4-FFF2-40B4-BE49-F238E27FC236}">
                <a16:creationId xmlns:a16="http://schemas.microsoft.com/office/drawing/2014/main" id="{85BA10F6-97AA-EDD3-C3EE-14A0D2BF5DE9}"/>
              </a:ext>
            </a:extLst>
          </p:cNvPr>
          <p:cNvSpPr>
            <a:spLocks noGrp="1"/>
          </p:cNvSpPr>
          <p:nvPr>
            <p:ph idx="1"/>
          </p:nvPr>
        </p:nvSpPr>
        <p:spPr>
          <a:xfrm>
            <a:off x="718457" y="1520890"/>
            <a:ext cx="11243388" cy="5402424"/>
          </a:xfrm>
        </p:spPr>
        <p:txBody>
          <a:bodyPr>
            <a:normAutofit fontScale="92500"/>
          </a:bodyPr>
          <a:lstStyle/>
          <a:p>
            <a:pPr marL="0" indent="0" algn="l" fontAlgn="base">
              <a:buNone/>
            </a:pPr>
            <a:endParaRPr lang="en-US" b="1" i="0" dirty="0">
              <a:solidFill>
                <a:srgbClr val="273239"/>
              </a:solidFill>
              <a:effectLst/>
              <a:latin typeface="Nunito" panose="020F0502020204030204" pitchFamily="2" charset="0"/>
            </a:endParaRPr>
          </a:p>
          <a:p>
            <a:pPr algn="l" rtl="0" fontAlgn="base"/>
            <a:r>
              <a:rPr lang="en-US" sz="2200" b="0" i="0" dirty="0">
                <a:solidFill>
                  <a:srgbClr val="273239"/>
                </a:solidFill>
                <a:effectLst/>
                <a:latin typeface="Nunito" panose="020F0502020204030204" pitchFamily="2" charset="0"/>
              </a:rPr>
              <a:t>The window object is the topmost object of the DOM hierarchy. It represents a browser window or frame that displays the contents of the webpage. Whenever a window appears on the screen to display the contents of the document, the window object is created. </a:t>
            </a:r>
          </a:p>
          <a:p>
            <a:pPr algn="just" fontAlgn="base"/>
            <a:r>
              <a:rPr lang="en-US" sz="2200" b="1" i="0" dirty="0">
                <a:solidFill>
                  <a:srgbClr val="273239"/>
                </a:solidFill>
                <a:effectLst/>
                <a:latin typeface="Nunito" panose="020F0502020204030204" pitchFamily="2" charset="0"/>
              </a:rPr>
              <a:t>Syntax:  </a:t>
            </a:r>
            <a:r>
              <a:rPr kumimoji="0" lang="en-US" altLang="en-US" sz="2200" b="0" i="0" u="none" strike="noStrike" cap="none" normalizeH="0" baseline="0" dirty="0" err="1">
                <a:ln>
                  <a:noFill/>
                </a:ln>
                <a:solidFill>
                  <a:srgbClr val="273239"/>
                </a:solidFill>
                <a:effectLst/>
                <a:latin typeface="Consolas" panose="020B0609020204030204" pitchFamily="49" charset="0"/>
              </a:rPr>
              <a:t>window.property_name</a:t>
            </a:r>
            <a:r>
              <a:rPr kumimoji="0" lang="en-US" altLang="en-US" sz="2200" b="0" i="0" u="none" strike="noStrike" cap="none" normalizeH="0" baseline="0" dirty="0">
                <a:ln>
                  <a:noFill/>
                </a:ln>
                <a:solidFill>
                  <a:srgbClr val="273239"/>
                </a:solidFill>
                <a:effectLst/>
                <a:latin typeface="Consolas" panose="020B0609020204030204" pitchFamily="49" charset="0"/>
              </a:rPr>
              <a:t>;</a:t>
            </a:r>
            <a:r>
              <a:rPr kumimoji="0" lang="en-US" altLang="en-US" sz="2200" b="0" i="0" u="none" strike="noStrike" cap="none" normalizeH="0" baseline="0" dirty="0">
                <a:ln>
                  <a:noFill/>
                </a:ln>
                <a:solidFill>
                  <a:schemeClr val="tx1"/>
                </a:solidFill>
                <a:effectLst/>
              </a:rPr>
              <a:t> </a:t>
            </a:r>
          </a:p>
          <a:p>
            <a:pPr algn="just" fontAlgn="base"/>
            <a:r>
              <a:rPr lang="en-IN" sz="2800" b="1" i="0" dirty="0">
                <a:solidFill>
                  <a:srgbClr val="273239"/>
                </a:solidFill>
                <a:effectLst/>
                <a:latin typeface="Nunito" panose="020F0502020204030204" pitchFamily="2" charset="0"/>
              </a:rPr>
              <a:t>Properties of the window:</a:t>
            </a:r>
            <a:endParaRPr lang="en-US" sz="1050" dirty="0">
              <a:solidFill>
                <a:schemeClr val="tx1"/>
              </a:solidFill>
              <a:latin typeface="Nunito" panose="020F0502020204030204" pitchFamily="2" charset="0"/>
            </a:endParaRPr>
          </a:p>
          <a:p>
            <a:pPr algn="l" fontAlgn="base">
              <a:buFont typeface="Arial" panose="020B0604020202020204" pitchFamily="34" charset="0"/>
              <a:buChar char="•"/>
            </a:pPr>
            <a:r>
              <a:rPr lang="en-US" sz="2600" b="1" i="0" u="sng" dirty="0">
                <a:solidFill>
                  <a:srgbClr val="273239"/>
                </a:solidFill>
                <a:effectLst/>
                <a:latin typeface="Nunito" panose="020F0502020204030204" pitchFamily="2" charset="0"/>
                <a:hlinkClick r:id="rId2"/>
              </a:rPr>
              <a:t>Closed</a:t>
            </a:r>
            <a:r>
              <a:rPr lang="en-US" sz="2600" b="0" i="0" dirty="0">
                <a:solidFill>
                  <a:srgbClr val="273239"/>
                </a:solidFill>
                <a:effectLst/>
                <a:latin typeface="Nunito" panose="020F0502020204030204" pitchFamily="2" charset="0"/>
              </a:rPr>
              <a:t>: It holds a Boolean value that represents whether the window is closed or not.</a:t>
            </a:r>
          </a:p>
          <a:p>
            <a:pPr algn="l" fontAlgn="base">
              <a:buFont typeface="Arial" panose="020B0604020202020204" pitchFamily="34" charset="0"/>
              <a:buChar char="•"/>
            </a:pPr>
            <a:r>
              <a:rPr lang="en-US" sz="2600" b="1" i="0" dirty="0">
                <a:solidFill>
                  <a:srgbClr val="273239"/>
                </a:solidFill>
                <a:effectLst/>
                <a:latin typeface="Nunito" panose="020F0502020204030204" pitchFamily="2" charset="0"/>
              </a:rPr>
              <a:t>console</a:t>
            </a:r>
            <a:r>
              <a:rPr lang="en-US" sz="2600" b="0" i="0" dirty="0">
                <a:solidFill>
                  <a:srgbClr val="273239"/>
                </a:solidFill>
                <a:effectLst/>
                <a:latin typeface="Nunito" panose="020F0502020204030204" pitchFamily="2" charset="0"/>
              </a:rPr>
              <a:t>: It returns a reference to the console object which provides access to the browser’s debugging console.</a:t>
            </a:r>
          </a:p>
          <a:p>
            <a:pPr algn="l" fontAlgn="base">
              <a:buFont typeface="Arial" panose="020B0604020202020204" pitchFamily="34" charset="0"/>
              <a:buChar char="•"/>
            </a:pPr>
            <a:r>
              <a:rPr lang="en-US" sz="2600" b="1" i="0" dirty="0" err="1">
                <a:solidFill>
                  <a:srgbClr val="273239"/>
                </a:solidFill>
                <a:effectLst/>
                <a:latin typeface="Nunito" panose="020F0502020204030204" pitchFamily="2" charset="0"/>
              </a:rPr>
              <a:t>defaultStatus</a:t>
            </a:r>
            <a:r>
              <a:rPr lang="en-US" sz="2600" b="0" i="0" dirty="0">
                <a:solidFill>
                  <a:srgbClr val="273239"/>
                </a:solidFill>
                <a:effectLst/>
                <a:latin typeface="Nunito" panose="020F0502020204030204" pitchFamily="2" charset="0"/>
              </a:rPr>
              <a:t>: It is used to define the default message that will be displayed in the status bar when no activity is carried on by the browser.</a:t>
            </a:r>
          </a:p>
          <a:p>
            <a:pPr algn="l" fontAlgn="base">
              <a:buFont typeface="Arial" panose="020B0604020202020204" pitchFamily="34" charset="0"/>
              <a:buChar char="•"/>
            </a:pPr>
            <a:r>
              <a:rPr lang="en-US" sz="2600" b="1" i="0" dirty="0">
                <a:solidFill>
                  <a:srgbClr val="273239"/>
                </a:solidFill>
                <a:effectLst/>
                <a:latin typeface="Nunito" panose="020F0502020204030204" pitchFamily="2" charset="0"/>
              </a:rPr>
              <a:t>controllers</a:t>
            </a:r>
            <a:r>
              <a:rPr lang="en-US" sz="2600" b="0" i="0" dirty="0">
                <a:solidFill>
                  <a:srgbClr val="273239"/>
                </a:solidFill>
                <a:effectLst/>
                <a:latin typeface="Nunito" panose="020F0502020204030204" pitchFamily="2" charset="0"/>
              </a:rPr>
              <a:t>: It returns the XUL controller objects for the current Chrome window.</a:t>
            </a:r>
          </a:p>
          <a:p>
            <a:pPr algn="just" fontAlgn="base"/>
            <a:endParaRPr kumimoji="0" lang="en-US" altLang="en-US" sz="2800" b="0" i="0" u="none" strike="noStrike" cap="none" normalizeH="0" baseline="0" dirty="0">
              <a:ln>
                <a:noFill/>
              </a:ln>
              <a:solidFill>
                <a:schemeClr val="tx1"/>
              </a:solidFill>
              <a:effectLst/>
              <a:latin typeface="Arial" panose="020B0604020202020204" pitchFamily="34" charset="0"/>
            </a:endParaRPr>
          </a:p>
          <a:p>
            <a:pPr algn="just" rtl="0" fontAlgn="base"/>
            <a:endParaRPr lang="en-US" b="0" i="0" dirty="0">
              <a:solidFill>
                <a:srgbClr val="273239"/>
              </a:solidFill>
              <a:effectLst/>
              <a:latin typeface="Nunito" panose="020F0502020204030204" pitchFamily="2" charset="0"/>
            </a:endParaRPr>
          </a:p>
          <a:p>
            <a:endParaRPr lang="en-IN" dirty="0"/>
          </a:p>
        </p:txBody>
      </p:sp>
    </p:spTree>
    <p:extLst>
      <p:ext uri="{BB962C8B-B14F-4D97-AF65-F5344CB8AC3E}">
        <p14:creationId xmlns:p14="http://schemas.microsoft.com/office/powerpoint/2010/main" val="2981317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B9D07-721B-60B0-494B-6E478E4BF5D6}"/>
              </a:ext>
            </a:extLst>
          </p:cNvPr>
          <p:cNvSpPr>
            <a:spLocks noGrp="1"/>
          </p:cNvSpPr>
          <p:nvPr>
            <p:ph type="title"/>
          </p:nvPr>
        </p:nvSpPr>
        <p:spPr>
          <a:xfrm>
            <a:off x="1726163" y="624110"/>
            <a:ext cx="9778449" cy="1280890"/>
          </a:xfrm>
        </p:spPr>
        <p:txBody>
          <a:bodyPr/>
          <a:lstStyle/>
          <a:p>
            <a:r>
              <a:rPr lang="en-US" dirty="0"/>
              <a:t>WINDOW OBJECT</a:t>
            </a:r>
            <a:endParaRPr lang="en-IN" dirty="0"/>
          </a:p>
        </p:txBody>
      </p:sp>
      <p:sp>
        <p:nvSpPr>
          <p:cNvPr id="3" name="Content Placeholder 2">
            <a:extLst>
              <a:ext uri="{FF2B5EF4-FFF2-40B4-BE49-F238E27FC236}">
                <a16:creationId xmlns:a16="http://schemas.microsoft.com/office/drawing/2014/main" id="{85BA10F6-97AA-EDD3-C3EE-14A0D2BF5DE9}"/>
              </a:ext>
            </a:extLst>
          </p:cNvPr>
          <p:cNvSpPr>
            <a:spLocks noGrp="1"/>
          </p:cNvSpPr>
          <p:nvPr>
            <p:ph idx="1"/>
          </p:nvPr>
        </p:nvSpPr>
        <p:spPr>
          <a:xfrm>
            <a:off x="718457" y="1520890"/>
            <a:ext cx="11243388" cy="5402424"/>
          </a:xfrm>
        </p:spPr>
        <p:txBody>
          <a:bodyPr>
            <a:normAutofit fontScale="92500" lnSpcReduction="10000"/>
          </a:bodyPr>
          <a:lstStyle/>
          <a:p>
            <a:pPr algn="l" fontAlgn="base">
              <a:buFont typeface="Arial" panose="020B0604020202020204" pitchFamily="34" charset="0"/>
              <a:buChar char="•"/>
            </a:pPr>
            <a:r>
              <a:rPr lang="en-US" sz="2800" b="1" i="0" u="sng" dirty="0" err="1">
                <a:solidFill>
                  <a:srgbClr val="273239"/>
                </a:solidFill>
                <a:effectLst/>
                <a:latin typeface="Nunito" panose="020F0502020204030204" pitchFamily="2" charset="0"/>
                <a:hlinkClick r:id="rId2"/>
              </a:rPr>
              <a:t>customElements</a:t>
            </a:r>
            <a:r>
              <a:rPr lang="en-US" sz="2800" b="0" i="0" dirty="0">
                <a:solidFill>
                  <a:srgbClr val="273239"/>
                </a:solidFill>
                <a:effectLst/>
                <a:latin typeface="Nunito" panose="020F0502020204030204" pitchFamily="2" charset="0"/>
              </a:rPr>
              <a:t>: It returns a reference to the </a:t>
            </a:r>
            <a:r>
              <a:rPr lang="en-US" sz="2800" b="0" i="0" dirty="0" err="1">
                <a:solidFill>
                  <a:srgbClr val="273239"/>
                </a:solidFill>
                <a:effectLst/>
                <a:latin typeface="Nunito" panose="020F0502020204030204" pitchFamily="2" charset="0"/>
              </a:rPr>
              <a:t>CustomElementRegistry</a:t>
            </a:r>
            <a:r>
              <a:rPr lang="en-US" sz="2800" b="0" i="0" dirty="0">
                <a:solidFill>
                  <a:srgbClr val="273239"/>
                </a:solidFill>
                <a:effectLst/>
                <a:latin typeface="Nunito" panose="020F0502020204030204" pitchFamily="2" charset="0"/>
              </a:rPr>
              <a:t> object, which can be used to register new custom elements and also get information about already registered custom elements.</a:t>
            </a:r>
          </a:p>
          <a:p>
            <a:pPr algn="l" fontAlgn="base">
              <a:buFont typeface="Arial" panose="020B0604020202020204" pitchFamily="34" charset="0"/>
              <a:buChar char="•"/>
            </a:pPr>
            <a:r>
              <a:rPr lang="en-US" sz="2800" b="1" i="0" u="sng" dirty="0">
                <a:solidFill>
                  <a:srgbClr val="273239"/>
                </a:solidFill>
                <a:effectLst/>
                <a:latin typeface="Nunito" panose="020F0502020204030204" pitchFamily="2" charset="0"/>
                <a:hlinkClick r:id="rId3"/>
              </a:rPr>
              <a:t>crypto</a:t>
            </a:r>
            <a:r>
              <a:rPr lang="en-US" sz="2800" b="0" i="0" dirty="0">
                <a:solidFill>
                  <a:srgbClr val="273239"/>
                </a:solidFill>
                <a:effectLst/>
                <a:latin typeface="Nunito" panose="020F0502020204030204" pitchFamily="2" charset="0"/>
              </a:rPr>
              <a:t>: It returns the browser crypto object.</a:t>
            </a:r>
          </a:p>
          <a:p>
            <a:pPr algn="l" fontAlgn="base">
              <a:buFont typeface="Arial" panose="020B0604020202020204" pitchFamily="34" charset="0"/>
              <a:buChar char="•"/>
            </a:pPr>
            <a:r>
              <a:rPr lang="en-US" sz="2800" b="1" i="0" u="sng" dirty="0" err="1">
                <a:solidFill>
                  <a:srgbClr val="273239"/>
                </a:solidFill>
                <a:effectLst/>
                <a:latin typeface="Nunito" panose="020F0502020204030204" pitchFamily="2" charset="0"/>
                <a:hlinkClick r:id="rId4"/>
              </a:rPr>
              <a:t>devicePixelRatio</a:t>
            </a:r>
            <a:r>
              <a:rPr lang="en-US" sz="2800" b="0" i="0" dirty="0">
                <a:solidFill>
                  <a:srgbClr val="273239"/>
                </a:solidFill>
                <a:effectLst/>
                <a:latin typeface="Nunito" panose="020F0502020204030204" pitchFamily="2" charset="0"/>
              </a:rPr>
              <a:t>: It returns the ratio between physical pixels and device-independent pixels in the current display.</a:t>
            </a:r>
          </a:p>
          <a:p>
            <a:pPr algn="l" fontAlgn="base">
              <a:buFont typeface="Arial" panose="020B0604020202020204" pitchFamily="34" charset="0"/>
              <a:buChar char="•"/>
            </a:pPr>
            <a:r>
              <a:rPr lang="en-US" sz="2800" b="1" i="0" u="sng" dirty="0">
                <a:solidFill>
                  <a:srgbClr val="273239"/>
                </a:solidFill>
                <a:effectLst/>
                <a:latin typeface="Nunito" panose="020F0502020204030204" pitchFamily="2" charset="0"/>
                <a:hlinkClick r:id="rId5"/>
              </a:rPr>
              <a:t>Document</a:t>
            </a:r>
            <a:r>
              <a:rPr lang="en-US" sz="2800" b="0" i="0" dirty="0">
                <a:solidFill>
                  <a:srgbClr val="273239"/>
                </a:solidFill>
                <a:effectLst/>
                <a:latin typeface="Nunito" panose="020F0502020204030204" pitchFamily="2" charset="0"/>
              </a:rPr>
              <a:t>: It returns a reference to the document object of that window.</a:t>
            </a:r>
          </a:p>
          <a:p>
            <a:pPr algn="l" fontAlgn="base">
              <a:buFont typeface="Arial" panose="020B0604020202020204" pitchFamily="34" charset="0"/>
              <a:buChar char="•"/>
            </a:pPr>
            <a:r>
              <a:rPr lang="en-US" sz="2800" b="1" i="0" dirty="0" err="1">
                <a:solidFill>
                  <a:srgbClr val="273239"/>
                </a:solidFill>
                <a:effectLst/>
                <a:latin typeface="Nunito" panose="020F0502020204030204" pitchFamily="2" charset="0"/>
              </a:rPr>
              <a:t>DOMMatrix</a:t>
            </a:r>
            <a:r>
              <a:rPr lang="en-US" sz="2800" b="0" i="0" dirty="0">
                <a:solidFill>
                  <a:srgbClr val="273239"/>
                </a:solidFill>
                <a:effectLst/>
                <a:latin typeface="Nunito" panose="020F0502020204030204" pitchFamily="2" charset="0"/>
              </a:rPr>
              <a:t>: It returns a reference to a </a:t>
            </a:r>
            <a:r>
              <a:rPr lang="en-US" sz="2800" b="0" i="0" dirty="0" err="1">
                <a:solidFill>
                  <a:srgbClr val="273239"/>
                </a:solidFill>
                <a:effectLst/>
                <a:latin typeface="Nunito" panose="020F0502020204030204" pitchFamily="2" charset="0"/>
              </a:rPr>
              <a:t>DOMMatrix</a:t>
            </a:r>
            <a:r>
              <a:rPr lang="en-US" sz="2800" b="0" i="0" dirty="0">
                <a:solidFill>
                  <a:srgbClr val="273239"/>
                </a:solidFill>
                <a:effectLst/>
                <a:latin typeface="Nunito" panose="020F0502020204030204" pitchFamily="2" charset="0"/>
              </a:rPr>
              <a:t> object, which represents 4×4 matrices, suitable for 2D and 3D operations.</a:t>
            </a:r>
          </a:p>
          <a:p>
            <a:pPr algn="l" fontAlgn="base">
              <a:buFont typeface="Arial" panose="020B0604020202020204" pitchFamily="34" charset="0"/>
              <a:buChar char="•"/>
            </a:pPr>
            <a:r>
              <a:rPr lang="en-US" sz="2800" b="1" i="0" u="sng" dirty="0">
                <a:solidFill>
                  <a:srgbClr val="273239"/>
                </a:solidFill>
                <a:effectLst/>
                <a:latin typeface="Nunito" panose="020F0502020204030204" pitchFamily="2" charset="0"/>
                <a:hlinkClick r:id="rId6"/>
              </a:rPr>
              <a:t>frames[]</a:t>
            </a:r>
            <a:r>
              <a:rPr lang="en-US" sz="2800" b="0" i="0" dirty="0">
                <a:solidFill>
                  <a:srgbClr val="273239"/>
                </a:solidFill>
                <a:effectLst/>
                <a:latin typeface="Nunito" panose="020F0502020204030204" pitchFamily="2" charset="0"/>
              </a:rPr>
              <a:t>: It represents an array that contains all the frames of a given window.</a:t>
            </a:r>
          </a:p>
          <a:p>
            <a:pPr algn="l" fontAlgn="base">
              <a:buFont typeface="Arial" panose="020B0604020202020204" pitchFamily="34" charset="0"/>
              <a:buChar char="•"/>
            </a:pPr>
            <a:r>
              <a:rPr lang="en-US" sz="2800" b="1" i="0" dirty="0" err="1">
                <a:solidFill>
                  <a:srgbClr val="273239"/>
                </a:solidFill>
                <a:effectLst/>
                <a:latin typeface="Nunito" panose="020F0502020204030204" pitchFamily="2" charset="0"/>
              </a:rPr>
              <a:t>DOMPoint</a:t>
            </a:r>
            <a:r>
              <a:rPr lang="en-US" sz="2800" b="0" i="0" dirty="0">
                <a:solidFill>
                  <a:srgbClr val="273239"/>
                </a:solidFill>
                <a:effectLst/>
                <a:latin typeface="Nunito" panose="020F0502020204030204" pitchFamily="2" charset="0"/>
              </a:rPr>
              <a:t>: It returns a reference to a </a:t>
            </a:r>
            <a:r>
              <a:rPr lang="en-US" sz="2800" b="0" i="0" dirty="0" err="1">
                <a:solidFill>
                  <a:srgbClr val="273239"/>
                </a:solidFill>
                <a:effectLst/>
                <a:latin typeface="Nunito" panose="020F0502020204030204" pitchFamily="2" charset="0"/>
              </a:rPr>
              <a:t>DOMPoint</a:t>
            </a:r>
            <a:r>
              <a:rPr lang="en-US" sz="2800" b="0" i="0" dirty="0">
                <a:solidFill>
                  <a:srgbClr val="273239"/>
                </a:solidFill>
                <a:effectLst/>
                <a:latin typeface="Nunito" panose="020F0502020204030204" pitchFamily="2" charset="0"/>
              </a:rPr>
              <a:t> object, which represents a 2D or 3D point in a coordinate system.</a:t>
            </a:r>
          </a:p>
          <a:p>
            <a:pPr algn="just" fontAlgn="base"/>
            <a:endParaRPr kumimoji="0" lang="en-US" altLang="en-US" sz="2800" b="0" i="0" u="none" strike="noStrike" cap="none" normalizeH="0" baseline="0" dirty="0">
              <a:ln>
                <a:noFill/>
              </a:ln>
              <a:solidFill>
                <a:schemeClr val="tx1"/>
              </a:solidFill>
              <a:effectLst/>
              <a:latin typeface="Arial" panose="020B0604020202020204" pitchFamily="34" charset="0"/>
            </a:endParaRPr>
          </a:p>
          <a:p>
            <a:pPr algn="just" rtl="0" fontAlgn="base"/>
            <a:endParaRPr lang="en-US" b="0" i="0" dirty="0">
              <a:solidFill>
                <a:srgbClr val="273239"/>
              </a:solidFill>
              <a:effectLst/>
              <a:latin typeface="Nunito" panose="020F0502020204030204" pitchFamily="2" charset="0"/>
            </a:endParaRPr>
          </a:p>
          <a:p>
            <a:endParaRPr lang="en-IN" dirty="0"/>
          </a:p>
        </p:txBody>
      </p:sp>
    </p:spTree>
    <p:extLst>
      <p:ext uri="{BB962C8B-B14F-4D97-AF65-F5344CB8AC3E}">
        <p14:creationId xmlns:p14="http://schemas.microsoft.com/office/powerpoint/2010/main" val="3328895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B9D07-721B-60B0-494B-6E478E4BF5D6}"/>
              </a:ext>
            </a:extLst>
          </p:cNvPr>
          <p:cNvSpPr>
            <a:spLocks noGrp="1"/>
          </p:cNvSpPr>
          <p:nvPr>
            <p:ph type="title"/>
          </p:nvPr>
        </p:nvSpPr>
        <p:spPr>
          <a:xfrm>
            <a:off x="1726163" y="624110"/>
            <a:ext cx="9778449" cy="1280890"/>
          </a:xfrm>
        </p:spPr>
        <p:txBody>
          <a:bodyPr/>
          <a:lstStyle/>
          <a:p>
            <a:r>
              <a:rPr lang="en-US" dirty="0"/>
              <a:t>WINDOW OBJECT</a:t>
            </a:r>
            <a:endParaRPr lang="en-IN" dirty="0"/>
          </a:p>
        </p:txBody>
      </p:sp>
      <p:sp>
        <p:nvSpPr>
          <p:cNvPr id="3" name="Content Placeholder 2">
            <a:extLst>
              <a:ext uri="{FF2B5EF4-FFF2-40B4-BE49-F238E27FC236}">
                <a16:creationId xmlns:a16="http://schemas.microsoft.com/office/drawing/2014/main" id="{85BA10F6-97AA-EDD3-C3EE-14A0D2BF5DE9}"/>
              </a:ext>
            </a:extLst>
          </p:cNvPr>
          <p:cNvSpPr>
            <a:spLocks noGrp="1"/>
          </p:cNvSpPr>
          <p:nvPr>
            <p:ph idx="1"/>
          </p:nvPr>
        </p:nvSpPr>
        <p:spPr>
          <a:xfrm>
            <a:off x="718457" y="1306285"/>
            <a:ext cx="11243388" cy="5654351"/>
          </a:xfrm>
        </p:spPr>
        <p:txBody>
          <a:bodyPr>
            <a:normAutofit fontScale="47500" lnSpcReduction="20000"/>
          </a:bodyPr>
          <a:lstStyle/>
          <a:p>
            <a:pPr algn="l" fontAlgn="base">
              <a:buFont typeface="Arial" panose="020B0604020202020204" pitchFamily="34" charset="0"/>
              <a:buChar char="•"/>
            </a:pPr>
            <a:r>
              <a:rPr lang="en-US" sz="2900" b="1" i="0" dirty="0">
                <a:solidFill>
                  <a:srgbClr val="273239"/>
                </a:solidFill>
                <a:effectLst/>
                <a:latin typeface="Nunito" panose="020F0502020204030204" pitchFamily="2" charset="0"/>
              </a:rPr>
              <a:t>History</a:t>
            </a:r>
            <a:r>
              <a:rPr lang="en-US" sz="2900" b="0" i="0" dirty="0">
                <a:solidFill>
                  <a:srgbClr val="273239"/>
                </a:solidFill>
                <a:effectLst/>
                <a:latin typeface="Nunito" panose="020F0502020204030204" pitchFamily="2" charset="0"/>
              </a:rPr>
              <a:t>: It provides information on the URLs visited in the current window.</a:t>
            </a:r>
          </a:p>
          <a:p>
            <a:pPr algn="l" fontAlgn="base">
              <a:buFont typeface="Arial" panose="020B0604020202020204" pitchFamily="34" charset="0"/>
              <a:buChar char="•"/>
            </a:pPr>
            <a:r>
              <a:rPr lang="en-US" sz="2900" b="1" i="0" u="sng" dirty="0">
                <a:solidFill>
                  <a:srgbClr val="273239"/>
                </a:solidFill>
                <a:effectLst/>
                <a:latin typeface="Nunito" panose="020F0502020204030204" pitchFamily="2" charset="0"/>
                <a:hlinkClick r:id="rId2"/>
              </a:rPr>
              <a:t>Length</a:t>
            </a:r>
            <a:r>
              <a:rPr lang="en-US" sz="2900" b="0" i="0" dirty="0">
                <a:solidFill>
                  <a:srgbClr val="273239"/>
                </a:solidFill>
                <a:effectLst/>
                <a:latin typeface="Nunito" panose="020F0502020204030204" pitchFamily="2" charset="0"/>
              </a:rPr>
              <a:t>: It represents the number of frames in the current window.</a:t>
            </a:r>
          </a:p>
          <a:p>
            <a:pPr algn="l" fontAlgn="base">
              <a:buFont typeface="Arial" panose="020B0604020202020204" pitchFamily="34" charset="0"/>
              <a:buChar char="•"/>
            </a:pPr>
            <a:r>
              <a:rPr lang="en-US" sz="2900" b="1" i="0" dirty="0" err="1">
                <a:solidFill>
                  <a:srgbClr val="273239"/>
                </a:solidFill>
                <a:effectLst/>
                <a:latin typeface="Nunito" panose="020F0502020204030204" pitchFamily="2" charset="0"/>
              </a:rPr>
              <a:t>DOMRect</a:t>
            </a:r>
            <a:r>
              <a:rPr lang="en-US" sz="2900" b="0" i="0" dirty="0">
                <a:solidFill>
                  <a:srgbClr val="273239"/>
                </a:solidFill>
                <a:effectLst/>
                <a:latin typeface="Nunito" panose="020F0502020204030204" pitchFamily="2" charset="0"/>
              </a:rPr>
              <a:t>: It returns a reference to a </a:t>
            </a:r>
            <a:r>
              <a:rPr lang="en-US" sz="2900" b="0" i="0" dirty="0" err="1">
                <a:solidFill>
                  <a:srgbClr val="273239"/>
                </a:solidFill>
                <a:effectLst/>
                <a:latin typeface="Nunito" panose="020F0502020204030204" pitchFamily="2" charset="0"/>
              </a:rPr>
              <a:t>DOMRect</a:t>
            </a:r>
            <a:r>
              <a:rPr lang="en-US" sz="2900" b="0" i="0" dirty="0">
                <a:solidFill>
                  <a:srgbClr val="273239"/>
                </a:solidFill>
                <a:effectLst/>
                <a:latin typeface="Nunito" panose="020F0502020204030204" pitchFamily="2" charset="0"/>
              </a:rPr>
              <a:t> object, which represents a rectangle.</a:t>
            </a:r>
          </a:p>
          <a:p>
            <a:pPr algn="l" fontAlgn="base">
              <a:buFont typeface="Arial" panose="020B0604020202020204" pitchFamily="34" charset="0"/>
              <a:buChar char="•"/>
            </a:pPr>
            <a:r>
              <a:rPr lang="en-US" sz="2900" b="1" i="0" u="sng" dirty="0" err="1">
                <a:solidFill>
                  <a:srgbClr val="273239"/>
                </a:solidFill>
                <a:effectLst/>
                <a:latin typeface="Nunito" panose="020F0502020204030204" pitchFamily="2" charset="0"/>
                <a:hlinkClick r:id="rId3"/>
              </a:rPr>
              <a:t>fullScreen</a:t>
            </a:r>
            <a:r>
              <a:rPr lang="en-US" sz="2900" b="0" i="0" dirty="0">
                <a:solidFill>
                  <a:srgbClr val="273239"/>
                </a:solidFill>
                <a:effectLst/>
                <a:latin typeface="Nunito" panose="020F0502020204030204" pitchFamily="2" charset="0"/>
              </a:rPr>
              <a:t>: This property indicates whether the window is displayed on full screen or not.</a:t>
            </a:r>
          </a:p>
          <a:p>
            <a:pPr algn="l" fontAlgn="base">
              <a:buFont typeface="Arial" panose="020B0604020202020204" pitchFamily="34" charset="0"/>
              <a:buChar char="•"/>
            </a:pPr>
            <a:r>
              <a:rPr lang="en-US" sz="2900" b="1" i="0" dirty="0">
                <a:solidFill>
                  <a:srgbClr val="273239"/>
                </a:solidFill>
                <a:effectLst/>
                <a:latin typeface="Nunito" panose="020F0502020204030204" pitchFamily="2" charset="0"/>
              </a:rPr>
              <a:t>Location</a:t>
            </a:r>
            <a:r>
              <a:rPr lang="en-US" sz="2900" b="0" i="0" dirty="0">
                <a:solidFill>
                  <a:srgbClr val="273239"/>
                </a:solidFill>
                <a:effectLst/>
                <a:latin typeface="Nunito" panose="020F0502020204030204" pitchFamily="2" charset="0"/>
              </a:rPr>
              <a:t>: It contains the URL of the current window.</a:t>
            </a:r>
          </a:p>
          <a:p>
            <a:pPr algn="l" fontAlgn="base">
              <a:buFont typeface="Arial" panose="020B0604020202020204" pitchFamily="34" charset="0"/>
              <a:buChar char="•"/>
            </a:pPr>
            <a:r>
              <a:rPr lang="en-US" sz="2900" b="1" i="0" u="sng" dirty="0" err="1">
                <a:solidFill>
                  <a:srgbClr val="273239"/>
                </a:solidFill>
                <a:effectLst/>
                <a:latin typeface="Nunito" panose="020F0502020204030204" pitchFamily="2" charset="0"/>
                <a:hlinkClick r:id="rId4"/>
              </a:rPr>
              <a:t>innerHeight</a:t>
            </a:r>
            <a:r>
              <a:rPr lang="en-US" sz="2900" b="0" i="0" dirty="0">
                <a:solidFill>
                  <a:srgbClr val="273239"/>
                </a:solidFill>
                <a:effectLst/>
                <a:latin typeface="Nunito" panose="020F0502020204030204" pitchFamily="2" charset="0"/>
              </a:rPr>
              <a:t>: It is used to get the height of the content area of the browser window.</a:t>
            </a:r>
          </a:p>
          <a:p>
            <a:pPr algn="l" fontAlgn="base">
              <a:buFont typeface="Arial" panose="020B0604020202020204" pitchFamily="34" charset="0"/>
              <a:buChar char="•"/>
            </a:pPr>
            <a:r>
              <a:rPr lang="en-US" sz="2900" b="1" i="0" u="sng" dirty="0" err="1">
                <a:solidFill>
                  <a:srgbClr val="273239"/>
                </a:solidFill>
                <a:effectLst/>
                <a:latin typeface="Nunito" panose="020F0502020204030204" pitchFamily="2" charset="0"/>
                <a:hlinkClick r:id="rId5"/>
              </a:rPr>
              <a:t>innerWidth</a:t>
            </a:r>
            <a:r>
              <a:rPr lang="en-US" sz="2900" b="0" i="0" dirty="0">
                <a:solidFill>
                  <a:srgbClr val="273239"/>
                </a:solidFill>
                <a:effectLst/>
                <a:latin typeface="Nunito" panose="020F0502020204030204" pitchFamily="2" charset="0"/>
              </a:rPr>
              <a:t>: It is used to get the width of the content area of the browser window.</a:t>
            </a:r>
          </a:p>
          <a:p>
            <a:pPr algn="l" fontAlgn="base">
              <a:buFont typeface="Arial" panose="020B0604020202020204" pitchFamily="34" charset="0"/>
              <a:buChar char="•"/>
            </a:pPr>
            <a:r>
              <a:rPr lang="en-US" sz="2900" b="1" i="0" u="sng" dirty="0">
                <a:solidFill>
                  <a:srgbClr val="273239"/>
                </a:solidFill>
                <a:effectLst/>
                <a:latin typeface="Nunito" panose="020F0502020204030204" pitchFamily="2" charset="0"/>
                <a:hlinkClick r:id="rId6"/>
              </a:rPr>
              <a:t>Name</a:t>
            </a:r>
            <a:r>
              <a:rPr lang="en-US" sz="2900" b="0" i="0" dirty="0">
                <a:solidFill>
                  <a:srgbClr val="273239"/>
                </a:solidFill>
                <a:effectLst/>
                <a:latin typeface="Nunito" panose="020F0502020204030204" pitchFamily="2" charset="0"/>
              </a:rPr>
              <a:t>: It contains the name of the referenced window.</a:t>
            </a:r>
          </a:p>
          <a:p>
            <a:pPr algn="l" fontAlgn="base">
              <a:buFont typeface="Arial" panose="020B0604020202020204" pitchFamily="34" charset="0"/>
              <a:buChar char="•"/>
            </a:pPr>
            <a:r>
              <a:rPr lang="en-US" sz="2900" b="1" i="0" dirty="0">
                <a:solidFill>
                  <a:srgbClr val="273239"/>
                </a:solidFill>
                <a:effectLst/>
                <a:latin typeface="Nunito" panose="020F0502020204030204" pitchFamily="2" charset="0"/>
              </a:rPr>
              <a:t>Window</a:t>
            </a:r>
            <a:r>
              <a:rPr lang="en-US" sz="2900" b="0" i="0" dirty="0">
                <a:solidFill>
                  <a:srgbClr val="273239"/>
                </a:solidFill>
                <a:effectLst/>
                <a:latin typeface="Nunito" panose="020F0502020204030204" pitchFamily="2" charset="0"/>
              </a:rPr>
              <a:t>: It returns the current window or frame.</a:t>
            </a:r>
          </a:p>
          <a:p>
            <a:pPr algn="l" fontAlgn="base">
              <a:buFont typeface="Arial" panose="020B0604020202020204" pitchFamily="34" charset="0"/>
              <a:buChar char="•"/>
            </a:pPr>
            <a:r>
              <a:rPr lang="en-US" sz="2900" b="1" i="0" u="sng" dirty="0">
                <a:solidFill>
                  <a:srgbClr val="273239"/>
                </a:solidFill>
                <a:effectLst/>
                <a:latin typeface="Nunito" panose="020F0502020204030204" pitchFamily="2" charset="0"/>
                <a:hlinkClick r:id="rId7"/>
              </a:rPr>
              <a:t>Navigator</a:t>
            </a:r>
            <a:r>
              <a:rPr lang="en-US" sz="2900" b="0" i="0" dirty="0">
                <a:solidFill>
                  <a:srgbClr val="273239"/>
                </a:solidFill>
                <a:effectLst/>
                <a:latin typeface="Nunito" panose="020F0502020204030204" pitchFamily="2" charset="0"/>
              </a:rPr>
              <a:t>: It returns a reference to the navigator object.</a:t>
            </a:r>
          </a:p>
          <a:p>
            <a:pPr algn="l" fontAlgn="base">
              <a:buFont typeface="Arial" panose="020B0604020202020204" pitchFamily="34" charset="0"/>
              <a:buChar char="•"/>
            </a:pPr>
            <a:r>
              <a:rPr lang="en-US" sz="2900" b="1" i="0" u="sng" dirty="0" err="1">
                <a:solidFill>
                  <a:srgbClr val="273239"/>
                </a:solidFill>
                <a:effectLst/>
                <a:latin typeface="Nunito" panose="020F0502020204030204" pitchFamily="2" charset="0"/>
                <a:hlinkClick r:id="rId8"/>
              </a:rPr>
              <a:t>outerHeight</a:t>
            </a:r>
            <a:r>
              <a:rPr lang="en-US" sz="2900" b="0" i="0" dirty="0">
                <a:solidFill>
                  <a:srgbClr val="273239"/>
                </a:solidFill>
                <a:effectLst/>
                <a:latin typeface="Nunito" panose="020F0502020204030204" pitchFamily="2" charset="0"/>
              </a:rPr>
              <a:t>: It will get the height of the outside of the browser window.</a:t>
            </a:r>
          </a:p>
          <a:p>
            <a:pPr algn="l" fontAlgn="base">
              <a:buFont typeface="Arial" panose="020B0604020202020204" pitchFamily="34" charset="0"/>
              <a:buChar char="•"/>
            </a:pPr>
            <a:r>
              <a:rPr lang="en-US" sz="2900" b="1" i="0" u="sng" dirty="0" err="1">
                <a:solidFill>
                  <a:srgbClr val="273239"/>
                </a:solidFill>
                <a:effectLst/>
                <a:latin typeface="Nunito" panose="020F0502020204030204" pitchFamily="2" charset="0"/>
                <a:hlinkClick r:id="rId9"/>
              </a:rPr>
              <a:t>outerWidth</a:t>
            </a:r>
            <a:r>
              <a:rPr lang="en-US" sz="2900" b="0" i="0" dirty="0">
                <a:solidFill>
                  <a:srgbClr val="273239"/>
                </a:solidFill>
                <a:effectLst/>
                <a:latin typeface="Nunito" panose="020F0502020204030204" pitchFamily="2" charset="0"/>
              </a:rPr>
              <a:t>: It will get the width of the outside of the browser window.</a:t>
            </a:r>
          </a:p>
          <a:p>
            <a:pPr algn="l" fontAlgn="base">
              <a:buFont typeface="Arial" panose="020B0604020202020204" pitchFamily="34" charset="0"/>
              <a:buChar char="•"/>
            </a:pPr>
            <a:r>
              <a:rPr lang="en-US" sz="2900" b="1" i="0" u="sng" dirty="0">
                <a:solidFill>
                  <a:srgbClr val="273239"/>
                </a:solidFill>
                <a:effectLst/>
                <a:latin typeface="Nunito" panose="020F0502020204030204" pitchFamily="2" charset="0"/>
                <a:hlinkClick r:id="rId10"/>
              </a:rPr>
              <a:t>Status</a:t>
            </a:r>
            <a:r>
              <a:rPr lang="en-US" sz="2900" b="0" i="0" dirty="0">
                <a:solidFill>
                  <a:srgbClr val="273239"/>
                </a:solidFill>
                <a:effectLst/>
                <a:latin typeface="Nunito" panose="020F0502020204030204" pitchFamily="2" charset="0"/>
              </a:rPr>
              <a:t>: It overrides the default status and places a message in the status bar.</a:t>
            </a:r>
          </a:p>
          <a:p>
            <a:pPr algn="l" fontAlgn="base">
              <a:buFont typeface="Arial" panose="020B0604020202020204" pitchFamily="34" charset="0"/>
              <a:buChar char="•"/>
            </a:pPr>
            <a:r>
              <a:rPr lang="en-US" sz="2900" b="1" i="0" u="sng" dirty="0">
                <a:solidFill>
                  <a:srgbClr val="273239"/>
                </a:solidFill>
                <a:effectLst/>
                <a:latin typeface="Nunito" panose="020F0502020204030204" pitchFamily="2" charset="0"/>
                <a:hlinkClick r:id="rId11"/>
              </a:rPr>
              <a:t>Top</a:t>
            </a:r>
            <a:r>
              <a:rPr lang="en-US" sz="2900" b="0" i="0" dirty="0">
                <a:solidFill>
                  <a:srgbClr val="273239"/>
                </a:solidFill>
                <a:effectLst/>
                <a:latin typeface="Nunito" panose="020F0502020204030204" pitchFamily="2" charset="0"/>
              </a:rPr>
              <a:t>: It returns a reference to the topmost window containing a frame if many windows are opened.</a:t>
            </a:r>
          </a:p>
          <a:p>
            <a:pPr algn="l" fontAlgn="base">
              <a:buFont typeface="Arial" panose="020B0604020202020204" pitchFamily="34" charset="0"/>
              <a:buChar char="•"/>
            </a:pPr>
            <a:r>
              <a:rPr lang="en-US" sz="2900" b="1" i="0" u="sng" dirty="0">
                <a:solidFill>
                  <a:srgbClr val="273239"/>
                </a:solidFill>
                <a:effectLst/>
                <a:latin typeface="Nunito" panose="020F0502020204030204" pitchFamily="2" charset="0"/>
                <a:hlinkClick r:id="rId12"/>
              </a:rPr>
              <a:t>Toolbar</a:t>
            </a:r>
            <a:r>
              <a:rPr lang="en-US" sz="2900" b="0" i="0" dirty="0">
                <a:solidFill>
                  <a:srgbClr val="273239"/>
                </a:solidFill>
                <a:effectLst/>
                <a:latin typeface="Nunito" panose="020F0502020204030204" pitchFamily="2" charset="0"/>
              </a:rPr>
              <a:t>: It will result in the toolbar object, whose visibility can be toggled in the window.</a:t>
            </a:r>
          </a:p>
          <a:p>
            <a:pPr algn="l" fontAlgn="base">
              <a:buFont typeface="Arial" panose="020B0604020202020204" pitchFamily="34" charset="0"/>
              <a:buChar char="•"/>
            </a:pPr>
            <a:r>
              <a:rPr lang="en-US" sz="2900" b="1" i="0" u="sng" dirty="0">
                <a:solidFill>
                  <a:srgbClr val="273239"/>
                </a:solidFill>
                <a:effectLst/>
                <a:latin typeface="Nunito" panose="020F0502020204030204" pitchFamily="2" charset="0"/>
                <a:hlinkClick r:id="rId13"/>
              </a:rPr>
              <a:t>Opener</a:t>
            </a:r>
            <a:r>
              <a:rPr lang="en-US" sz="2900" b="0" i="0" dirty="0">
                <a:solidFill>
                  <a:srgbClr val="273239"/>
                </a:solidFill>
                <a:effectLst/>
                <a:latin typeface="Nunito" panose="020F0502020204030204" pitchFamily="2" charset="0"/>
              </a:rPr>
              <a:t>: It contains a reference to the window that opened the current window.</a:t>
            </a:r>
          </a:p>
          <a:p>
            <a:pPr algn="l" fontAlgn="base">
              <a:buFont typeface="Arial" panose="020B0604020202020204" pitchFamily="34" charset="0"/>
              <a:buChar char="•"/>
            </a:pPr>
            <a:r>
              <a:rPr lang="en-US" sz="2900" b="1" i="0" u="sng" dirty="0">
                <a:solidFill>
                  <a:srgbClr val="273239"/>
                </a:solidFill>
                <a:effectLst/>
                <a:latin typeface="Nunito" panose="020F0502020204030204" pitchFamily="2" charset="0"/>
                <a:hlinkClick r:id="rId14"/>
              </a:rPr>
              <a:t>Parent</a:t>
            </a:r>
            <a:r>
              <a:rPr lang="en-US" sz="2900" b="0" i="0" dirty="0">
                <a:solidFill>
                  <a:srgbClr val="273239"/>
                </a:solidFill>
                <a:effectLst/>
                <a:latin typeface="Nunito" panose="020F0502020204030204" pitchFamily="2" charset="0"/>
              </a:rPr>
              <a:t>: It refers to the frameset in which the current frame is contained.</a:t>
            </a:r>
          </a:p>
          <a:p>
            <a:pPr algn="l" fontAlgn="base">
              <a:buFont typeface="Arial" panose="020B0604020202020204" pitchFamily="34" charset="0"/>
              <a:buChar char="•"/>
            </a:pPr>
            <a:r>
              <a:rPr lang="en-US" sz="2900" b="1" i="0" dirty="0">
                <a:solidFill>
                  <a:srgbClr val="273239"/>
                </a:solidFill>
                <a:effectLst/>
                <a:latin typeface="Nunito" panose="020F0502020204030204" pitchFamily="2" charset="0"/>
              </a:rPr>
              <a:t>Screen</a:t>
            </a:r>
            <a:r>
              <a:rPr lang="en-US" sz="2900" b="0" i="0" dirty="0">
                <a:solidFill>
                  <a:srgbClr val="273239"/>
                </a:solidFill>
                <a:effectLst/>
                <a:latin typeface="Nunito" panose="020F0502020204030204" pitchFamily="2" charset="0"/>
              </a:rPr>
              <a:t>: It refers to the screen object</a:t>
            </a:r>
          </a:p>
          <a:p>
            <a:pPr algn="l" fontAlgn="base">
              <a:buFont typeface="Arial" panose="020B0604020202020204" pitchFamily="34" charset="0"/>
              <a:buChar char="•"/>
            </a:pPr>
            <a:r>
              <a:rPr lang="en-US" sz="2900" b="1" i="0" u="sng" dirty="0">
                <a:solidFill>
                  <a:srgbClr val="273239"/>
                </a:solidFill>
                <a:effectLst/>
                <a:latin typeface="Nunito" panose="020F0502020204030204" pitchFamily="2" charset="0"/>
                <a:hlinkClick r:id="rId15"/>
              </a:rPr>
              <a:t>Self</a:t>
            </a:r>
            <a:r>
              <a:rPr lang="en-US" sz="2900" b="0" i="0" dirty="0">
                <a:solidFill>
                  <a:srgbClr val="273239"/>
                </a:solidFill>
                <a:effectLst/>
                <a:latin typeface="Nunito" panose="020F0502020204030204" pitchFamily="2" charset="0"/>
              </a:rPr>
              <a:t>: It provides another way to refer to the current window.</a:t>
            </a:r>
          </a:p>
          <a:p>
            <a:pPr algn="just" fontAlgn="base"/>
            <a:endParaRPr kumimoji="0" lang="en-US" altLang="en-US" sz="2800" b="0" i="0" u="none" strike="noStrike" cap="none" normalizeH="0" baseline="0" dirty="0">
              <a:ln>
                <a:noFill/>
              </a:ln>
              <a:solidFill>
                <a:schemeClr val="tx1"/>
              </a:solidFill>
              <a:effectLst/>
              <a:latin typeface="Arial" panose="020B0604020202020204" pitchFamily="34" charset="0"/>
            </a:endParaRPr>
          </a:p>
          <a:p>
            <a:pPr algn="just" rtl="0" fontAlgn="base"/>
            <a:endParaRPr lang="en-US" b="0" i="0" dirty="0">
              <a:solidFill>
                <a:srgbClr val="273239"/>
              </a:solidFill>
              <a:effectLst/>
              <a:latin typeface="Nunito" panose="020F0502020204030204" pitchFamily="2" charset="0"/>
            </a:endParaRPr>
          </a:p>
          <a:p>
            <a:endParaRPr lang="en-IN" dirty="0"/>
          </a:p>
        </p:txBody>
      </p:sp>
    </p:spTree>
    <p:extLst>
      <p:ext uri="{BB962C8B-B14F-4D97-AF65-F5344CB8AC3E}">
        <p14:creationId xmlns:p14="http://schemas.microsoft.com/office/powerpoint/2010/main" val="289572917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9DAD249-BF80-48EF-9AFB-36A11BCDC2C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Wisp</Template>
  <TotalTime>64</TotalTime>
  <Words>2235</Words>
  <Application>Microsoft Office PowerPoint</Application>
  <PresentationFormat>Widescreen</PresentationFormat>
  <Paragraphs>116</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Century Gothic</vt:lpstr>
      <vt:lpstr>Consolas</vt:lpstr>
      <vt:lpstr>Nunito</vt:lpstr>
      <vt:lpstr>Wingdings 3</vt:lpstr>
      <vt:lpstr>Wisp</vt:lpstr>
      <vt:lpstr>DOCUMENTAND WINDOW OBJECTS</vt:lpstr>
      <vt:lpstr>DOCUMENT: The document object represents a web page that is loaded in the browser. By accessing the document object, we can access the element in the HTML page. With the help of document objects, we can add dynamic content to our web page. The document object can be accessed with a window.document or just document.    </vt:lpstr>
      <vt:lpstr>      Properties of document: activeElement: It returns the currently active elements in the document. body: It returns the contents of the body element. anchors: It returns all &lt;a&gt; elements that have a name attribute. baseURI: It returns a string value that represents the base URI of the document. cookie: It returns the cookie of the current document. charSet: It returns a string, representing the document’s character encoding. defaultView: It returns the current Window Object. designMode: It is used to set documents as editable or read-only. domain: It returns the domain name of the document server. doctype: It returns the document’s doctype. embeds: It returns the collection of all embedded elements. </vt:lpstr>
      <vt:lpstr>     URL: It returns the complete URL of the document. forms: It returns all the elements of the form. fullScreenElement: It returns the element that is currently present in full-screen mode. title: It returns the title element of the document. head: It returns the head element of the document. links: It returns all &lt;area&gt; and &lt;a&gt; elements that have a href attribute. lastModified: It returns the date and time of the current document that was last modified. images: It returns the collection of &lt;img&gt; elements in the document. implementation: It returns the DOMImplementation object associated with the current document. readyState: It returns the loading status of the current document. referrer: It returns the URI of the page that is linked to the current page. scripts: It returns all script elements present in the document. strictErrorChecking: It sets or returns whether strict error checking can be enforced on a document or not. </vt:lpstr>
      <vt:lpstr>          METHODS OF DOCUMENT:   Syntax:document.method_name;  addEventListener(): It is used to attach an event handler to the specified element. adoptNode(): It is used to adopt a node from another document and it returns a node object, representing the adopted node. close(): It is used to close the output stream. createAttribute(): It is used to create an attribute node with the specified name and returns the attribute object. createComment(): It is used to create a comment node with some text. createDocumentFragment(): It is used to create the document fragment to change the content of the document. createElement(): It is used to create HTML element . createEvent(): It is used to create a new events object.</vt:lpstr>
      <vt:lpstr>         createTextNode(): It is used to create a textnode. execCommand(): It is used to execute a command specified by the user on the editable selected section. It returns a Boolean value. fullscreenEnabled(): It is used to check whether the document can be viewed in fullscreen mode or not. It returns a boolean value. getElementById(): It returns the object of the given ID. If no object with that id exists then it returns null. getElementsByClassName(): It returns an object containing all the elements with the specified class names in the document as objects. getElementsByName(): It returns an object containing all the elements with the specified name in the document as objects. getElementsByTagName(): It returns an object containing all the elements with the specified tag names in the document as objects. hasFocus(): It returns a boolean value that indicates whether the document or element has focus or not. importNode(): It imports the copy of a node from another document in the current document. normalize(): It flushes out the empty nodes and merges the adjacent text nodes with the first text node and normalizeDocument(): It is used to normalize an HTML document by removing any empty text nodes and joining the adjacent text nodes. open(): It is used to open the output stream to collect the output. querySelector(): It returns the first element that matches a specified CSS selector(s) in the document. querySelectorAll(): It returns a collection of an element’s child elements that matches a specified CSS selector(s) in the document removeEventListener(): It removes the event handler from an element that has an attached event. renameNode(): It is used to rename the node. write(): It is used to write some content or javascript code in the document. writeln(): It is used to write a document with a newline character after each statement.    </vt:lpstr>
      <vt:lpstr>WINDOW OBJECT</vt:lpstr>
      <vt:lpstr>WINDOW OBJECT</vt:lpstr>
      <vt:lpstr>WINDOW OBJECT</vt:lpstr>
      <vt:lpstr>WINDOW OBJECT</vt:lpstr>
      <vt:lpstr>WINDOW OBJECT</vt:lpstr>
      <vt:lpstr>Difference between document and window:</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DOCUMENTAND WINDOW OBJECTS</dc:title>
  <dc:creator>Sasikumar C</dc:creator>
  <cp:lastModifiedBy>Sasikumar C</cp:lastModifiedBy>
  <cp:revision>5</cp:revision>
  <dcterms:created xsi:type="dcterms:W3CDTF">2023-09-21T13:56:24Z</dcterms:created>
  <dcterms:modified xsi:type="dcterms:W3CDTF">2023-09-21T16:05:22Z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