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5.xml" ContentType="application/vnd.openxmlformats-officedocument.presentationml.tag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5" r:id="rId23"/>
  </p:sldIdLst>
  <p:sldSz cx="12192000" cy="6858000"/>
  <p:notesSz cx="6858000" cy="18573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20" autoAdjust="0"/>
    <p:restoredTop sz="91371" autoAdjust="0"/>
  </p:normalViewPr>
  <p:slideViewPr>
    <p:cSldViewPr snapToGrid="0">
      <p:cViewPr varScale="1">
        <p:scale>
          <a:sx n="88" d="100"/>
          <a:sy n="88" d="100"/>
        </p:scale>
        <p:origin x="392" y="640"/>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pavel.ozolin/Downloads/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pavel.ozolin/Downloads/popular_languages.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Sheet!$B$1</c:f>
              <c:strCache>
                <c:ptCount val="1"/>
                <c:pt idx="0">
                  <c:v>Number of Jobs</c:v>
                </c:pt>
              </c:strCache>
            </c:strRef>
          </c:tx>
          <c:spPr>
            <a:solidFill>
              <a:schemeClr val="accent1"/>
            </a:solidFill>
            <a:ln>
              <a:noFill/>
            </a:ln>
            <a:effectLst/>
          </c:spPr>
          <c:invertIfNegative val="0"/>
          <c:cat>
            <c:strRef>
              <c:f>Sheet!$A$2:$A$13</c:f>
              <c:strCache>
                <c:ptCount val="12"/>
                <c:pt idx="0">
                  <c:v>C</c:v>
                </c:pt>
                <c:pt idx="1">
                  <c:v>Java</c:v>
                </c:pt>
                <c:pt idx="2">
                  <c:v>Python</c:v>
                </c:pt>
                <c:pt idx="3">
                  <c:v>Oracle</c:v>
                </c:pt>
                <c:pt idx="4">
                  <c:v>JavaScript</c:v>
                </c:pt>
                <c:pt idx="5">
                  <c:v>C#</c:v>
                </c:pt>
                <c:pt idx="6">
                  <c:v>C++</c:v>
                </c:pt>
                <c:pt idx="7">
                  <c:v>SQL Server</c:v>
                </c:pt>
                <c:pt idx="8">
                  <c:v>MongoDB</c:v>
                </c:pt>
                <c:pt idx="9">
                  <c:v>Scala</c:v>
                </c:pt>
                <c:pt idx="10">
                  <c:v>PostgreSQL</c:v>
                </c:pt>
                <c:pt idx="11">
                  <c:v>MySQL Server</c:v>
                </c:pt>
              </c:strCache>
            </c:strRef>
          </c:cat>
          <c:val>
            <c:numRef>
              <c:f>Sheet!$B$2:$B$13</c:f>
              <c:numCache>
                <c:formatCode>General</c:formatCode>
                <c:ptCount val="12"/>
                <c:pt idx="0">
                  <c:v>13498</c:v>
                </c:pt>
                <c:pt idx="1">
                  <c:v>2609</c:v>
                </c:pt>
                <c:pt idx="2">
                  <c:v>1173</c:v>
                </c:pt>
                <c:pt idx="3">
                  <c:v>784</c:v>
                </c:pt>
                <c:pt idx="4">
                  <c:v>355</c:v>
                </c:pt>
                <c:pt idx="5">
                  <c:v>333</c:v>
                </c:pt>
                <c:pt idx="6">
                  <c:v>305</c:v>
                </c:pt>
                <c:pt idx="7">
                  <c:v>250</c:v>
                </c:pt>
                <c:pt idx="8">
                  <c:v>174</c:v>
                </c:pt>
                <c:pt idx="9">
                  <c:v>33</c:v>
                </c:pt>
                <c:pt idx="10">
                  <c:v>10</c:v>
                </c:pt>
                <c:pt idx="11">
                  <c:v>0</c:v>
                </c:pt>
              </c:numCache>
            </c:numRef>
          </c:val>
          <c:extLst>
            <c:ext xmlns:c16="http://schemas.microsoft.com/office/drawing/2014/chart" uri="{C3380CC4-5D6E-409C-BE32-E72D297353CC}">
              <c16:uniqueId val="{00000000-95EC-4E4F-99BB-5D8C8ABBABD3}"/>
            </c:ext>
          </c:extLst>
        </c:ser>
        <c:dLbls>
          <c:showLegendKey val="0"/>
          <c:showVal val="0"/>
          <c:showCatName val="0"/>
          <c:showSerName val="0"/>
          <c:showPercent val="0"/>
          <c:showBubbleSize val="0"/>
        </c:dLbls>
        <c:gapWidth val="219"/>
        <c:overlap val="-27"/>
        <c:axId val="932167456"/>
        <c:axId val="567199424"/>
      </c:barChart>
      <c:catAx>
        <c:axId val="9321674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199424"/>
        <c:crosses val="autoZero"/>
        <c:auto val="1"/>
        <c:lblAlgn val="ctr"/>
        <c:lblOffset val="100"/>
        <c:noMultiLvlLbl val="0"/>
      </c:catAx>
      <c:valAx>
        <c:axId val="567199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21674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4027589680071323E-2"/>
          <c:y val="0.11933701657458563"/>
          <c:w val="0.89831467479702465"/>
          <c:h val="0.82720994475138121"/>
        </c:manualLayout>
      </c:layout>
      <c:barChart>
        <c:barDir val="col"/>
        <c:grouping val="clustered"/>
        <c:varyColors val="0"/>
        <c:ser>
          <c:idx val="0"/>
          <c:order val="0"/>
          <c:tx>
            <c:strRef>
              <c:f>popular_languages!$B$1</c:f>
              <c:strCache>
                <c:ptCount val="1"/>
                <c:pt idx="0">
                  <c:v>Average Annual Salary</c:v>
                </c:pt>
              </c:strCache>
            </c:strRef>
          </c:tx>
          <c:spPr>
            <a:solidFill>
              <a:schemeClr val="accent1"/>
            </a:solidFill>
            <a:ln>
              <a:noFill/>
            </a:ln>
            <a:effectLst/>
          </c:spPr>
          <c:invertIfNegative val="0"/>
          <c:cat>
            <c:strRef>
              <c:f>popular_languages!$A$2:$A$11</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popular_languages!$B$2:$B$11</c:f>
              <c:numCache>
                <c:formatCode>General</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DCCB-F945-B486-65496EE9441C}"/>
            </c:ext>
          </c:extLst>
        </c:ser>
        <c:dLbls>
          <c:showLegendKey val="0"/>
          <c:showVal val="0"/>
          <c:showCatName val="0"/>
          <c:showSerName val="0"/>
          <c:showPercent val="0"/>
          <c:showBubbleSize val="0"/>
        </c:dLbls>
        <c:gapWidth val="219"/>
        <c:overlap val="-27"/>
        <c:axId val="1472227600"/>
        <c:axId val="1239913616"/>
      </c:barChart>
      <c:catAx>
        <c:axId val="1472227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9913616"/>
        <c:crosses val="autoZero"/>
        <c:auto val="1"/>
        <c:lblAlgn val="ctr"/>
        <c:lblOffset val="100"/>
        <c:noMultiLvlLbl val="0"/>
      </c:catAx>
      <c:valAx>
        <c:axId val="1239913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22276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423773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345461834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1024427" y="1168401"/>
            <a:ext cx="10964254" cy="2387600"/>
          </a:xfrm>
          <a:noFill/>
        </p:spPr>
        <p:txBody>
          <a:bodyPr/>
          <a:lstStyle/>
          <a:p>
            <a:r>
              <a:rPr lang="en-US" dirty="0"/>
              <a:t>Data Analytics </a:t>
            </a:r>
            <a:br>
              <a:rPr lang="en-US" dirty="0"/>
            </a:br>
            <a:r>
              <a:rPr lang="en-US" dirty="0"/>
              <a:t>Capstone</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10027" y="3731247"/>
            <a:ext cx="9135454" cy="1655762"/>
          </a:xfrm>
          <a:noFill/>
        </p:spPr>
        <p:txBody>
          <a:bodyPr/>
          <a:lstStyle/>
          <a:p>
            <a:r>
              <a:rPr lang="en-US" dirty="0"/>
              <a:t>Part 1</a:t>
            </a:r>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lstStyle/>
          <a:p>
            <a:pPr marL="0" indent="0">
              <a:buNone/>
            </a:pPr>
            <a:r>
              <a:rPr lang="en-US" dirty="0"/>
              <a:t>Findings</a:t>
            </a:r>
          </a:p>
          <a:p>
            <a:pPr marL="0" indent="0">
              <a:buNone/>
            </a:pPr>
            <a:endParaRPr lang="en-US" dirty="0"/>
          </a:p>
          <a:p>
            <a:r>
              <a:rPr lang="en-US" dirty="0"/>
              <a:t>PostgreSQL dominates this and next year trends</a:t>
            </a:r>
          </a:p>
          <a:p>
            <a:r>
              <a:rPr lang="en-US" dirty="0"/>
              <a:t>MS SQL moved MySQL from the top position</a:t>
            </a:r>
          </a:p>
          <a:p>
            <a:r>
              <a:rPr lang="en-US" dirty="0"/>
              <a:t>NoSQL MongoDB is still a top 5 used technology</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lstStyle/>
          <a:p>
            <a:pPr marL="0" indent="0">
              <a:buNone/>
            </a:pPr>
            <a:r>
              <a:rPr lang="en-US" dirty="0"/>
              <a:t>Implications</a:t>
            </a:r>
          </a:p>
          <a:p>
            <a:pPr marL="0" indent="0">
              <a:buNone/>
            </a:pPr>
            <a:endParaRPr lang="en-US" dirty="0"/>
          </a:p>
          <a:p>
            <a:r>
              <a:rPr lang="en-US" dirty="0"/>
              <a:t>Open Source database technology is more popular than proprietary</a:t>
            </a:r>
          </a:p>
          <a:p>
            <a:r>
              <a:rPr lang="en-US" dirty="0"/>
              <a:t>NoSQL approach is getting traction</a:t>
            </a:r>
          </a:p>
          <a:p>
            <a:r>
              <a:rPr lang="en-US" dirty="0"/>
              <a:t>Oracle is nowhere to be seen</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200" dirty="0"/>
              <a:t>https://</a:t>
            </a:r>
            <a:r>
              <a:rPr lang="en-US" sz="2200" dirty="0" err="1"/>
              <a:t>github.com</a:t>
            </a:r>
            <a:r>
              <a:rPr lang="en-US" sz="2200" dirty="0"/>
              <a:t>/</a:t>
            </a:r>
            <a:r>
              <a:rPr lang="en-US" sz="2200" dirty="0" err="1"/>
              <a:t>mrscrum</a:t>
            </a:r>
            <a:r>
              <a:rPr lang="en-US" sz="2200" dirty="0"/>
              <a:t>/</a:t>
            </a:r>
            <a:r>
              <a:rPr lang="en-US" sz="2200" dirty="0" err="1"/>
              <a:t>dataanalytics</a:t>
            </a:r>
            <a:r>
              <a:rPr lang="en-US" sz="2200" dirty="0"/>
              <a:t>/blob/main/lab26.pdf</a:t>
            </a:r>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3" name="Content Placeholder 2">
            <a:extLst>
              <a:ext uri="{FF2B5EF4-FFF2-40B4-BE49-F238E27FC236}">
                <a16:creationId xmlns:a16="http://schemas.microsoft.com/office/drawing/2014/main" id="{B396FB03-F857-3EC0-249E-AE03F391502E}"/>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p:txBody>
      </p:sp>
      <p:pic>
        <p:nvPicPr>
          <p:cNvPr id="5" name="Picture 4" descr="A close-up of a graph&#10;&#10;AI-generated content may be incorrect.">
            <a:extLst>
              <a:ext uri="{FF2B5EF4-FFF2-40B4-BE49-F238E27FC236}">
                <a16:creationId xmlns:a16="http://schemas.microsoft.com/office/drawing/2014/main" id="{122B516B-5D02-3A67-B0B9-A029A51086AF}"/>
              </a:ext>
            </a:extLst>
          </p:cNvPr>
          <p:cNvPicPr>
            <a:picLocks noChangeAspect="1"/>
          </p:cNvPicPr>
          <p:nvPr/>
        </p:nvPicPr>
        <p:blipFill>
          <a:blip r:embed="rId3"/>
          <a:stretch>
            <a:fillRect/>
          </a:stretch>
        </p:blipFill>
        <p:spPr>
          <a:xfrm>
            <a:off x="2209800" y="1517074"/>
            <a:ext cx="7772400" cy="4975802"/>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7" name="Picture 6" descr="A group of graphs and charts&#10;&#10;AI-generated content may be incorrect.">
            <a:extLst>
              <a:ext uri="{FF2B5EF4-FFF2-40B4-BE49-F238E27FC236}">
                <a16:creationId xmlns:a16="http://schemas.microsoft.com/office/drawing/2014/main" id="{BF6B2A73-19D2-3261-633F-7A9C47533C08}"/>
              </a:ext>
            </a:extLst>
          </p:cNvPr>
          <p:cNvPicPr>
            <a:picLocks noChangeAspect="1"/>
          </p:cNvPicPr>
          <p:nvPr/>
        </p:nvPicPr>
        <p:blipFill>
          <a:blip r:embed="rId3"/>
          <a:stretch>
            <a:fillRect/>
          </a:stretch>
        </p:blipFill>
        <p:spPr>
          <a:xfrm>
            <a:off x="2209800" y="1433946"/>
            <a:ext cx="7772400" cy="4862946"/>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9" name="Picture 8" descr="A close-up of a graph&#10;&#10;AI-generated content may be incorrect.">
            <a:extLst>
              <a:ext uri="{FF2B5EF4-FFF2-40B4-BE49-F238E27FC236}">
                <a16:creationId xmlns:a16="http://schemas.microsoft.com/office/drawing/2014/main" id="{F466F4AE-A875-07FF-2093-2D70A45F68F9}"/>
              </a:ext>
            </a:extLst>
          </p:cNvPr>
          <p:cNvPicPr>
            <a:picLocks noChangeAspect="1"/>
          </p:cNvPicPr>
          <p:nvPr/>
        </p:nvPicPr>
        <p:blipFill>
          <a:blip r:embed="rId3"/>
          <a:stretch>
            <a:fillRect/>
          </a:stretch>
        </p:blipFill>
        <p:spPr>
          <a:xfrm>
            <a:off x="1994153" y="1496292"/>
            <a:ext cx="7772400" cy="4821382"/>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172200" y="1825625"/>
            <a:ext cx="5181600" cy="4351338"/>
          </a:xfrm>
        </p:spPr>
        <p:txBody>
          <a:bodyPr/>
          <a:lstStyle/>
          <a:p>
            <a:endParaRPr lang="en-US"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a:normAutofit lnSpcReduction="10000"/>
          </a:bodyPr>
          <a:lstStyle/>
          <a:p>
            <a:pPr marL="0" indent="0">
              <a:buNone/>
            </a:pPr>
            <a:r>
              <a:rPr lang="en-US" dirty="0"/>
              <a:t>Findings</a:t>
            </a:r>
          </a:p>
          <a:p>
            <a:pPr marL="0" indent="0">
              <a:buNone/>
            </a:pPr>
            <a:endParaRPr lang="en-US" dirty="0"/>
          </a:p>
          <a:p>
            <a:r>
              <a:rPr lang="en-US" dirty="0"/>
              <a:t>Most IT professionals hold a bachelor's degree.</a:t>
            </a:r>
          </a:p>
          <a:p>
            <a:r>
              <a:rPr lang="en-US" dirty="0"/>
              <a:t>Web development languages are currently the most popular and in-demand.</a:t>
            </a:r>
          </a:p>
          <a:p>
            <a:pPr>
              <a:buFont typeface="Arial" panose="020B0604020202020204" pitchFamily="34" charset="0"/>
              <a:buChar char="•"/>
            </a:pPr>
            <a:r>
              <a:rPr lang="en-US" dirty="0"/>
              <a:t>The tech sector is predominantly composed of individuals under 40.</a:t>
            </a: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a:normAutofit lnSpcReduction="10000"/>
          </a:bodyPr>
          <a:lstStyle/>
          <a:p>
            <a:pPr marL="0" indent="0">
              <a:buNone/>
            </a:pPr>
            <a:r>
              <a:rPr lang="en-US" dirty="0"/>
              <a:t>Implications</a:t>
            </a:r>
          </a:p>
          <a:p>
            <a:pPr marL="0" indent="0">
              <a:buNone/>
            </a:pPr>
            <a:endParaRPr lang="en-US" dirty="0"/>
          </a:p>
          <a:p>
            <a:r>
              <a:rPr lang="en-US" dirty="0"/>
              <a:t>A degree boosts IT job prospects.</a:t>
            </a:r>
          </a:p>
          <a:p>
            <a:r>
              <a:rPr lang="en-US" dirty="0"/>
              <a:t>Web development skills require constant updating.</a:t>
            </a:r>
          </a:p>
          <a:p>
            <a:pPr>
              <a:buFont typeface="Arial" panose="020B0604020202020204" pitchFamily="34" charset="0"/>
              <a:buChar char="•"/>
            </a:pPr>
            <a:r>
              <a:rPr lang="en-US" dirty="0"/>
              <a:t>Tech favors young, adaptable professionals.</a:t>
            </a: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Swift and Python are the most popular programming languages, and PostgreSQL is expected to grow in demand.</a:t>
            </a:r>
          </a:p>
          <a:p>
            <a:r>
              <a:rPr lang="en-US" dirty="0"/>
              <a:t>Most IT professionals are male, from the USA, around 28 years old, and hold a bachelor's degree.</a:t>
            </a:r>
          </a:p>
          <a:p>
            <a:pPr>
              <a:buFont typeface="Arial" panose="020B0604020202020204" pitchFamily="34" charset="0"/>
              <a:buChar char="•"/>
            </a:pPr>
            <a:r>
              <a:rPr lang="en-US" dirty="0"/>
              <a:t>The tech industry is driven by web development and predominantly consists of young professionals under 40.</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2" name="Chart 1">
            <a:extLst>
              <a:ext uri="{FF2B5EF4-FFF2-40B4-BE49-F238E27FC236}">
                <a16:creationId xmlns:a16="http://schemas.microsoft.com/office/drawing/2014/main" id="{C5B91415-8F64-ED06-0020-A33108757FED}"/>
              </a:ext>
            </a:extLst>
          </p:cNvPr>
          <p:cNvGraphicFramePr>
            <a:graphicFrameLocks/>
          </p:cNvGraphicFramePr>
          <p:nvPr>
            <p:extLst>
              <p:ext uri="{D42A27DB-BD31-4B8C-83A1-F6EECF244321}">
                <p14:modId xmlns:p14="http://schemas.microsoft.com/office/powerpoint/2010/main" val="3911013807"/>
              </p:ext>
            </p:extLst>
          </p:nvPr>
        </p:nvGraphicFramePr>
        <p:xfrm>
          <a:off x="1855560" y="1708614"/>
          <a:ext cx="7639050" cy="466725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93537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2" name="Chart 1">
            <a:extLst>
              <a:ext uri="{FF2B5EF4-FFF2-40B4-BE49-F238E27FC236}">
                <a16:creationId xmlns:a16="http://schemas.microsoft.com/office/drawing/2014/main" id="{A4B50282-43C8-32BE-9E26-096C721D47D1}"/>
              </a:ext>
            </a:extLst>
          </p:cNvPr>
          <p:cNvGraphicFramePr>
            <a:graphicFrameLocks/>
          </p:cNvGraphicFramePr>
          <p:nvPr>
            <p:extLst>
              <p:ext uri="{D42A27DB-BD31-4B8C-83A1-F6EECF244321}">
                <p14:modId xmlns:p14="http://schemas.microsoft.com/office/powerpoint/2010/main" val="1748430657"/>
              </p:ext>
            </p:extLst>
          </p:nvPr>
        </p:nvGraphicFramePr>
        <p:xfrm>
          <a:off x="1972582" y="1665875"/>
          <a:ext cx="7346950" cy="4597400"/>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9459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600" dirty="0"/>
              <a:t>Staying competitive in the global IT sector requires adapting to evolving technologies. This report analyzes data from Stack Overflow, IBM, and GitHub job postings to identify trends in programming languages, databases, and tech workforce demographics.</a:t>
            </a:r>
          </a:p>
          <a:p>
            <a:r>
              <a:rPr lang="en-US" sz="1600" dirty="0"/>
              <a:t>Key findings:</a:t>
            </a:r>
          </a:p>
          <a:p>
            <a:pPr>
              <a:buFont typeface="Arial" panose="020B0604020202020204" pitchFamily="34" charset="0"/>
              <a:buChar char="•"/>
            </a:pPr>
            <a:r>
              <a:rPr lang="en-US" sz="1600" b="1" dirty="0"/>
              <a:t>SWIFT</a:t>
            </a:r>
            <a:r>
              <a:rPr lang="en-US" sz="1600" dirty="0"/>
              <a:t> is the most paid programming with </a:t>
            </a:r>
            <a:r>
              <a:rPr lang="en-US" sz="1600" b="1" dirty="0"/>
              <a:t>PYTHON</a:t>
            </a:r>
            <a:r>
              <a:rPr lang="en-US" sz="1600" dirty="0"/>
              <a:t> being the close second</a:t>
            </a:r>
          </a:p>
          <a:p>
            <a:pPr>
              <a:buFont typeface="Arial" panose="020B0604020202020204" pitchFamily="34" charset="0"/>
              <a:buChar char="•"/>
            </a:pPr>
            <a:r>
              <a:rPr lang="en-US" sz="1600" b="1" dirty="0"/>
              <a:t>C</a:t>
            </a:r>
            <a:r>
              <a:rPr lang="en-US" sz="1600" dirty="0"/>
              <a:t> dominates open positions globally, with </a:t>
            </a:r>
            <a:r>
              <a:rPr lang="en-US" sz="1600" b="1" dirty="0"/>
              <a:t>JAVA</a:t>
            </a:r>
            <a:r>
              <a:rPr lang="en-US" sz="1600" dirty="0"/>
              <a:t> dominating the US market</a:t>
            </a:r>
          </a:p>
          <a:p>
            <a:pPr>
              <a:buFont typeface="Arial" panose="020B0604020202020204" pitchFamily="34" charset="0"/>
              <a:buChar char="•"/>
            </a:pPr>
            <a:r>
              <a:rPr lang="en-US" sz="1600" b="1" dirty="0"/>
              <a:t>PostgreSQL</a:t>
            </a:r>
            <a:r>
              <a:rPr lang="en-US" sz="1600" dirty="0"/>
              <a:t> is on top for DB technologies in both this year's and next year's trends</a:t>
            </a:r>
          </a:p>
          <a:p>
            <a:endParaRPr lang="en-US" sz="22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chemeClr val="tx1"/>
                </a:solidFill>
              </a:rPr>
              <a:t>The IT industry is rapidly evolving, requiring professionals to stay updated on emerging technologies and skills.</a:t>
            </a:r>
          </a:p>
          <a:p>
            <a:r>
              <a:rPr lang="en-US" sz="2000" dirty="0">
                <a:solidFill>
                  <a:schemeClr val="tx1"/>
                </a:solidFill>
              </a:rPr>
              <a:t>This analysis examines trends in programming languages, databases, and workforce demographics using data from Stack Overflow survey and IBM job postings data.</a:t>
            </a:r>
          </a:p>
          <a:p>
            <a:r>
              <a:rPr lang="en-US" sz="2000" dirty="0">
                <a:solidFill>
                  <a:schemeClr val="tx1"/>
                </a:solidFill>
              </a:rPr>
              <a:t>Python was used for data collection, cleaning, and exploratory data analysis to identify key insights.</a:t>
            </a:r>
          </a:p>
          <a:p>
            <a:pPr>
              <a:buFont typeface="Arial" panose="020B0604020202020204" pitchFamily="34" charset="0"/>
              <a:buChar char="•"/>
            </a:pPr>
            <a:r>
              <a:rPr lang="en-US" sz="2000" dirty="0">
                <a:solidFill>
                  <a:schemeClr val="tx1"/>
                </a:solidFill>
              </a:rPr>
              <a:t>The findings provide valuable insights into the current state and future direction of the tech industry.</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lvl="0">
              <a:lnSpc>
                <a:spcPct val="100000"/>
              </a:lnSpc>
            </a:pPr>
            <a:r>
              <a:rPr lang="en-US" sz="2000" dirty="0"/>
              <a:t>Job availability data for various technologies and locations was collected using the Stack Overflow API in Python.</a:t>
            </a:r>
          </a:p>
          <a:p>
            <a:pPr lvl="0">
              <a:lnSpc>
                <a:spcPct val="100000"/>
              </a:lnSpc>
            </a:pPr>
            <a:r>
              <a:rPr lang="en-US" sz="2000" b="0" dirty="0">
                <a:latin typeface="+mn-lt"/>
                <a:cs typeface="Calibri"/>
              </a:rPr>
              <a:t>The IBM dataset was scraped to obtain the names of the programming languages and their yearly wages. The dataset from a 2024 Stack Overflow developer survey was downloaded and saved.</a:t>
            </a:r>
          </a:p>
          <a:p>
            <a:r>
              <a:rPr lang="en-US" sz="2000" dirty="0"/>
              <a:t>Python was used for data cleaning and analysis. Exploratory data analysis (EDA) was conducted to examine data distribution, detect outliers, and assess correlations between columns.</a:t>
            </a: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dirty="0"/>
          </a:p>
        </p:txBody>
      </p:sp>
    </p:spTree>
    <p:custDataLst>
      <p:tags r:id="rId1"/>
    </p:custDataLst>
    <p:extLst>
      <p:ext uri="{BB962C8B-B14F-4D97-AF65-F5344CB8AC3E}">
        <p14:creationId xmlns:p14="http://schemas.microsoft.com/office/powerpoint/2010/main" val="2215908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5" name="Picture 4" descr="A graph of a number of blue and white bars&#10;&#10;AI-generated content may be incorrect.">
            <a:extLst>
              <a:ext uri="{FF2B5EF4-FFF2-40B4-BE49-F238E27FC236}">
                <a16:creationId xmlns:a16="http://schemas.microsoft.com/office/drawing/2014/main" id="{C6D959E3-E01C-60CC-0EB1-3E54B8A032B6}"/>
              </a:ext>
            </a:extLst>
          </p:cNvPr>
          <p:cNvPicPr>
            <a:picLocks noChangeAspect="1"/>
          </p:cNvPicPr>
          <p:nvPr/>
        </p:nvPicPr>
        <p:blipFill>
          <a:blip r:embed="rId4"/>
          <a:stretch>
            <a:fillRect/>
          </a:stretch>
        </p:blipFill>
        <p:spPr>
          <a:xfrm>
            <a:off x="442687" y="2462501"/>
            <a:ext cx="5473113" cy="3369809"/>
          </a:xfrm>
          <a:prstGeom prst="rect">
            <a:avLst/>
          </a:prstGeom>
        </p:spPr>
      </p:pic>
      <p:pic>
        <p:nvPicPr>
          <p:cNvPr id="12" name="Picture 11" descr="A graph of a number of blue and white bars&#10;&#10;AI-generated content may be incorrect.">
            <a:extLst>
              <a:ext uri="{FF2B5EF4-FFF2-40B4-BE49-F238E27FC236}">
                <a16:creationId xmlns:a16="http://schemas.microsoft.com/office/drawing/2014/main" id="{F59F3E9D-E8B3-576F-498A-B1F67DCA09C3}"/>
              </a:ext>
            </a:extLst>
          </p:cNvPr>
          <p:cNvPicPr>
            <a:picLocks noChangeAspect="1"/>
          </p:cNvPicPr>
          <p:nvPr/>
        </p:nvPicPr>
        <p:blipFill>
          <a:blip r:embed="rId5"/>
          <a:stretch>
            <a:fillRect/>
          </a:stretch>
        </p:blipFill>
        <p:spPr>
          <a:xfrm>
            <a:off x="6096000" y="2462501"/>
            <a:ext cx="5613400" cy="3581400"/>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fontScale="92500" lnSpcReduction="10000"/>
          </a:bodyPr>
          <a:lstStyle/>
          <a:p>
            <a:pPr marL="0" indent="0">
              <a:buNone/>
            </a:pPr>
            <a:r>
              <a:rPr lang="en-US" dirty="0"/>
              <a:t>Findings</a:t>
            </a:r>
          </a:p>
          <a:p>
            <a:pPr marL="0" indent="0">
              <a:buNone/>
            </a:pPr>
            <a:endParaRPr lang="en-US" dirty="0"/>
          </a:p>
          <a:p>
            <a:r>
              <a:rPr lang="en-US" dirty="0"/>
              <a:t>Web Development stack with C# is the most popular stack</a:t>
            </a:r>
          </a:p>
          <a:p>
            <a:r>
              <a:rPr lang="en-US" dirty="0"/>
              <a:t>Same stack is trending to be the most popular next year</a:t>
            </a:r>
          </a:p>
          <a:p>
            <a:r>
              <a:rPr lang="en-US" dirty="0"/>
              <a:t>Web stacks are the top 10 technology in the current year</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fontScale="92500" lnSpcReduction="10000"/>
          </a:bodyPr>
          <a:lstStyle/>
          <a:p>
            <a:pPr marL="0" indent="0">
              <a:buNone/>
            </a:pPr>
            <a:r>
              <a:rPr lang="en-US" dirty="0"/>
              <a:t>Implications</a:t>
            </a:r>
          </a:p>
          <a:p>
            <a:pPr marL="0" indent="0">
              <a:buNone/>
            </a:pPr>
            <a:endParaRPr lang="en-US" dirty="0"/>
          </a:p>
          <a:p>
            <a:r>
              <a:rPr lang="en-US" dirty="0"/>
              <a:t>Web is dominating development interest for this and upcoming year</a:t>
            </a:r>
          </a:p>
          <a:p>
            <a:r>
              <a:rPr lang="en-US" dirty="0"/>
              <a:t>C# and JAVA are the most popular backend languages for web development</a:t>
            </a:r>
          </a:p>
          <a:p>
            <a:r>
              <a:rPr lang="en-US" dirty="0"/>
              <a:t>There is no correlation between popularity and pay scale for the technology stack</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pic>
        <p:nvPicPr>
          <p:cNvPr id="8" name="Picture 7" descr="A graph of a number of blue bars&#10;&#10;AI-generated content may be incorrect.">
            <a:extLst>
              <a:ext uri="{FF2B5EF4-FFF2-40B4-BE49-F238E27FC236}">
                <a16:creationId xmlns:a16="http://schemas.microsoft.com/office/drawing/2014/main" id="{0AF2D185-3CCE-7A2F-CFCB-47291C4CC753}"/>
              </a:ext>
            </a:extLst>
          </p:cNvPr>
          <p:cNvPicPr>
            <a:picLocks noChangeAspect="1"/>
          </p:cNvPicPr>
          <p:nvPr/>
        </p:nvPicPr>
        <p:blipFill>
          <a:blip r:embed="rId3"/>
          <a:stretch>
            <a:fillRect/>
          </a:stretch>
        </p:blipFill>
        <p:spPr>
          <a:xfrm>
            <a:off x="6096000" y="2398858"/>
            <a:ext cx="5715000" cy="3124200"/>
          </a:xfrm>
          <a:prstGeom prst="rect">
            <a:avLst/>
          </a:prstGeom>
        </p:spPr>
      </p:pic>
      <p:pic>
        <p:nvPicPr>
          <p:cNvPr id="10" name="Picture 9" descr="A graph of blue bars&#10;&#10;AI-generated content may be incorrect.">
            <a:extLst>
              <a:ext uri="{FF2B5EF4-FFF2-40B4-BE49-F238E27FC236}">
                <a16:creationId xmlns:a16="http://schemas.microsoft.com/office/drawing/2014/main" id="{FA5CE735-579F-DC9E-FF0C-8F815EE1B7F6}"/>
              </a:ext>
            </a:extLst>
          </p:cNvPr>
          <p:cNvPicPr>
            <a:picLocks noChangeAspect="1"/>
          </p:cNvPicPr>
          <p:nvPr/>
        </p:nvPicPr>
        <p:blipFill>
          <a:blip r:embed="rId4"/>
          <a:stretch>
            <a:fillRect/>
          </a:stretch>
        </p:blipFill>
        <p:spPr>
          <a:xfrm>
            <a:off x="862584" y="2398858"/>
            <a:ext cx="5080000" cy="3441700"/>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4269</TotalTime>
  <Words>568</Words>
  <Application>Microsoft Macintosh PowerPoint</Application>
  <PresentationFormat>Widescreen</PresentationFormat>
  <Paragraphs>85</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Helv</vt:lpstr>
      <vt:lpstr>IBM Plex Mono</vt:lpstr>
      <vt:lpstr>IBM Plex Sans</vt:lpstr>
      <vt:lpstr>IBM Plex Sans SemiBold</vt:lpstr>
      <vt:lpstr>SLIDE_TEMPLATE_skill_network</vt:lpstr>
      <vt:lpstr>Data Analytics  Capstone</vt:lpstr>
      <vt:lpstr>PowerPoint Presentation</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Pavel Ozolin</cp:lastModifiedBy>
  <cp:revision>2</cp:revision>
  <dcterms:created xsi:type="dcterms:W3CDTF">2024-10-30T05:40:03Z</dcterms:created>
  <dcterms:modified xsi:type="dcterms:W3CDTF">2025-02-10T15:49:19Z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