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3" r:id="rId7"/>
    <p:sldId id="262"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ia Espinola" initials="VE" lastIdx="1" clrIdx="0">
    <p:extLst>
      <p:ext uri="{19B8F6BF-5375-455C-9EA6-DF929625EA0E}">
        <p15:presenceInfo xmlns:p15="http://schemas.microsoft.com/office/powerpoint/2012/main" userId="S::victoria.espinola@nisd.net::f8a87166-c270-4626-8046-588c2d338a1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3/4/21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3/4/21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3/4/21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3/4/21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von-schools.org/cms/lib/IN01001885/Centricity/Domain/3490/AP%20Calculus%20AB%20-%20Semester%201%20Review%20-%20Packet%201.pdf" TargetMode="External"/><Relationship Id="rId2" Type="http://schemas.openxmlformats.org/officeDocument/2006/relationships/hyperlink" Target="https://unit-resources-apclassroom.s3.amazonaws.com/Calculus/ap-calculus-ab-bc-course-and-exam-description.pdf?Signature=Ck307mx4rNNqD%2FPkaIsS1aWzPpY%3D&amp;Expires=1614906266&amp;AWSAccessKeyId=ASIAXUCCNI2WWEHK5XM2&amp;x-amz-security-token=IQoJb3JpZ2luX2VjEMD//////////wEaCXVzLWVhc3QtMSJHMEUCIQDDD2c/9qUCCtE7jQ4RONQ4jVyQfTyi6GXscDG1UVeGtQIgfyW34jE0aFfoWX9vFFjUeRXDkuM6RJ10ZcqNJY97MZYqvQMI2f//////////ARAAGgw1MjQxMjUyOTIyMDUiDMbwqQWwzkIXrK2LrCqRA5M8%2B23p7iYSaV5cuCH5GjJeVpjCNbX7cIzqkbXBZEVv4wnzBnjt6F%2Bf/0/HdPxszjixP6ElaYe42kXxvt1NFocRel72cbXXjmzMHNX7XbigmsivMiC3PlBjMhDtG6V%2BJ8ZrMGqF0%2BhOWs65zVGmtavPuLA1zkIfgnGuykD1Fub42jKObnHqt5kvBPB/hlMzzOg%2B0OtmaUQc3DivVRZk%2BfkRqq9Jay8j0KocN80X4gwdYb9vhRdWZ71DKfh0vJZgGcLPzntE%2BfelkJP3shgsrXpBdQlSEiqsJYeH8KczQYAwriPE3QGMeHNfGiDnS0GfAO68ooVj79lqJlTlQVAErFhwPNtBfHiR/X7x0b7RCr8Xn4n0qzWJ/w%2BYSxvVlGni0cjK3ywmu3/E39W1p3H8wS7B%2BdkmCL/Lhp6flZ82JLpFjwMM3etlaV0KVySAgbKWmvVbBRMvFG9FZnZdu8B02g6XrDGbt9D8JlqIG6eJcfsi30C8b%2Bw6mgfim%2BWm2bSF8x8NN5vGqqg5EtQbiAiv33kbMNmHhIIGOusBZtEpjqVOn0eDa325hUw/yndDC0v2lhGMFQaa0ilI1c0/pC5X1RJWUbrDVBwWNi4Zb2MgmEgqG9%2BSLKX5G7I9sWY05R9XcIu4eMpWYVUElxZz8K4TOt31Juek8dwPr8zxFBHi6z5Bni2dyGFFSi4vSUx31umJemdMOh1JkXsClPVsf1bMojCRNZqkXO9ycyNKFN9juTjpSTEFKxkNESH29GssZnnfTAH6cwqQhFjs3qsdRgqVrLGyEfNtEHvs%2BbKqMxtTW1lEW7SRmldCoDxtxi5cEAnWzxdOceSbxEMRglPqwDaIoExo8tMIXg%3D%3D" TargetMode="External"/><Relationship Id="rId1" Type="http://schemas.openxmlformats.org/officeDocument/2006/relationships/slideLayout" Target="../slideLayouts/slideLayout2.xml"/><Relationship Id="rId5" Type="http://schemas.openxmlformats.org/officeDocument/2006/relationships/hyperlink" Target="https://www.vonsteuben.org/ourpages/auto/2014/1/7/44499475/semester%20one%20exam%20review.pdf" TargetMode="External"/><Relationship Id="rId4" Type="http://schemas.openxmlformats.org/officeDocument/2006/relationships/hyperlink" Target="http://crunchymath.weebly.com/uploads/8/2/4/0/8240213/1st_semester_final_exam_practice_tes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AF25-8CDE-014B-BCD4-0D4E125CB152}"/>
              </a:ext>
            </a:extLst>
          </p:cNvPr>
          <p:cNvSpPr>
            <a:spLocks noGrp="1"/>
          </p:cNvSpPr>
          <p:nvPr>
            <p:ph type="ctrTitle"/>
          </p:nvPr>
        </p:nvSpPr>
        <p:spPr/>
        <p:txBody>
          <a:bodyPr/>
          <a:lstStyle/>
          <a:p>
            <a:r>
              <a:rPr lang="en-US" dirty="0"/>
              <a:t>Does it all add up?</a:t>
            </a:r>
          </a:p>
        </p:txBody>
      </p:sp>
      <p:sp>
        <p:nvSpPr>
          <p:cNvPr id="3" name="Subtitle 2">
            <a:extLst>
              <a:ext uri="{FF2B5EF4-FFF2-40B4-BE49-F238E27FC236}">
                <a16:creationId xmlns:a16="http://schemas.microsoft.com/office/drawing/2014/main" id="{8746D765-8C5B-7E46-B1E4-49538382135F}"/>
              </a:ext>
            </a:extLst>
          </p:cNvPr>
          <p:cNvSpPr>
            <a:spLocks noGrp="1"/>
          </p:cNvSpPr>
          <p:nvPr>
            <p:ph type="subTitle" idx="1"/>
          </p:nvPr>
        </p:nvSpPr>
        <p:spPr/>
        <p:txBody>
          <a:bodyPr/>
          <a:lstStyle/>
          <a:p>
            <a:r>
              <a:rPr lang="en-US" dirty="0"/>
              <a:t>A look into the Calculus AB AP Exam</a:t>
            </a:r>
          </a:p>
        </p:txBody>
      </p:sp>
    </p:spTree>
    <p:extLst>
      <p:ext uri="{BB962C8B-B14F-4D97-AF65-F5344CB8AC3E}">
        <p14:creationId xmlns:p14="http://schemas.microsoft.com/office/powerpoint/2010/main" val="187741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8F9C-787E-DC4D-B054-F1BF5530B639}"/>
              </a:ext>
            </a:extLst>
          </p:cNvPr>
          <p:cNvSpPr>
            <a:spLocks noGrp="1"/>
          </p:cNvSpPr>
          <p:nvPr>
            <p:ph type="title"/>
          </p:nvPr>
        </p:nvSpPr>
        <p:spPr/>
        <p:txBody>
          <a:bodyPr>
            <a:normAutofit/>
          </a:bodyPr>
          <a:lstStyle/>
          <a:p>
            <a:r>
              <a:rPr lang="en-US" dirty="0"/>
              <a:t>Question: How does data help teachers improve their craft?</a:t>
            </a:r>
          </a:p>
        </p:txBody>
      </p:sp>
      <p:sp>
        <p:nvSpPr>
          <p:cNvPr id="3" name="Content Placeholder 2">
            <a:extLst>
              <a:ext uri="{FF2B5EF4-FFF2-40B4-BE49-F238E27FC236}">
                <a16:creationId xmlns:a16="http://schemas.microsoft.com/office/drawing/2014/main" id="{B39D57FB-D9A1-554B-8983-9D692A616162}"/>
              </a:ext>
            </a:extLst>
          </p:cNvPr>
          <p:cNvSpPr>
            <a:spLocks noGrp="1"/>
          </p:cNvSpPr>
          <p:nvPr>
            <p:ph idx="1"/>
          </p:nvPr>
        </p:nvSpPr>
        <p:spPr/>
        <p:txBody>
          <a:bodyPr/>
          <a:lstStyle/>
          <a:p>
            <a:r>
              <a:rPr lang="en-US" dirty="0"/>
              <a:t>Are teachers using data provided by college board? </a:t>
            </a:r>
          </a:p>
          <a:p>
            <a:r>
              <a:rPr lang="en-US" dirty="0"/>
              <a:t>Is the test prep provided by teachers is producing more math fluent high school students?</a:t>
            </a:r>
          </a:p>
          <a:p>
            <a:endParaRPr lang="en-US" dirty="0"/>
          </a:p>
        </p:txBody>
      </p:sp>
    </p:spTree>
    <p:extLst>
      <p:ext uri="{BB962C8B-B14F-4D97-AF65-F5344CB8AC3E}">
        <p14:creationId xmlns:p14="http://schemas.microsoft.com/office/powerpoint/2010/main" val="385936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1FE1-33D5-8E44-8F2B-8184A54B86F5}"/>
              </a:ext>
            </a:extLst>
          </p:cNvPr>
          <p:cNvSpPr>
            <a:spLocks noGrp="1"/>
          </p:cNvSpPr>
          <p:nvPr>
            <p:ph type="title"/>
          </p:nvPr>
        </p:nvSpPr>
        <p:spPr/>
        <p:txBody>
          <a:bodyPr>
            <a:normAutofit fontScale="90000"/>
          </a:bodyPr>
          <a:lstStyle/>
          <a:p>
            <a:r>
              <a:rPr lang="en-US" dirty="0"/>
              <a:t>The data</a:t>
            </a:r>
            <a:br>
              <a:rPr lang="en-US" dirty="0"/>
            </a:br>
            <a:r>
              <a:rPr lang="en-US" dirty="0"/>
              <a:t>     </a:t>
            </a:r>
            <a:r>
              <a:rPr lang="en-US" sz="2200" dirty="0"/>
              <a:t>To complete the analysis the course outline will be used to define the ”big 3”. The      analysis will be limited to only using multiple choice questions and no distinction will be made between calculator active or inactive questions</a:t>
            </a:r>
            <a:r>
              <a:rPr lang="en-US" sz="2400" dirty="0"/>
              <a:t>.</a:t>
            </a:r>
            <a:r>
              <a:rPr lang="en-US" sz="2400" baseline="30000" dirty="0">
                <a:hlinkClick r:id="" action="ppaction://hlinkshowjump?jump=lastslide"/>
              </a:rPr>
              <a:t>*</a:t>
            </a:r>
            <a:r>
              <a:rPr lang="en-US" sz="2400" dirty="0"/>
              <a:t> </a:t>
            </a:r>
            <a:endParaRPr lang="en-US" dirty="0"/>
          </a:p>
        </p:txBody>
      </p:sp>
    </p:spTree>
    <p:extLst>
      <p:ext uri="{BB962C8B-B14F-4D97-AF65-F5344CB8AC3E}">
        <p14:creationId xmlns:p14="http://schemas.microsoft.com/office/powerpoint/2010/main" val="196905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7805-25DC-7C43-A5A7-06EFC0BCAAE1}"/>
              </a:ext>
            </a:extLst>
          </p:cNvPr>
          <p:cNvSpPr>
            <a:spLocks noGrp="1"/>
          </p:cNvSpPr>
          <p:nvPr>
            <p:ph type="title"/>
          </p:nvPr>
        </p:nvSpPr>
        <p:spPr/>
        <p:txBody>
          <a:bodyPr/>
          <a:lstStyle/>
          <a:p>
            <a:r>
              <a:rPr lang="en-US" dirty="0"/>
              <a:t>Tools and Techniques </a:t>
            </a:r>
          </a:p>
        </p:txBody>
      </p:sp>
      <p:sp>
        <p:nvSpPr>
          <p:cNvPr id="3" name="Content Placeholder 2">
            <a:extLst>
              <a:ext uri="{FF2B5EF4-FFF2-40B4-BE49-F238E27FC236}">
                <a16:creationId xmlns:a16="http://schemas.microsoft.com/office/drawing/2014/main" id="{437852A8-A1EF-774E-B0B5-F0F70FCEB937}"/>
              </a:ext>
            </a:extLst>
          </p:cNvPr>
          <p:cNvSpPr>
            <a:spLocks noGrp="1"/>
          </p:cNvSpPr>
          <p:nvPr>
            <p:ph idx="1"/>
          </p:nvPr>
        </p:nvSpPr>
        <p:spPr/>
        <p:txBody>
          <a:bodyPr/>
          <a:lstStyle/>
          <a:p>
            <a:r>
              <a:rPr lang="en-US" dirty="0"/>
              <a:t>R</a:t>
            </a:r>
          </a:p>
          <a:p>
            <a:r>
              <a:rPr lang="en-US" dirty="0"/>
              <a:t>Document Scrapping </a:t>
            </a:r>
          </a:p>
          <a:p>
            <a:endParaRPr lang="en-US" dirty="0"/>
          </a:p>
        </p:txBody>
      </p:sp>
    </p:spTree>
    <p:extLst>
      <p:ext uri="{BB962C8B-B14F-4D97-AF65-F5344CB8AC3E}">
        <p14:creationId xmlns:p14="http://schemas.microsoft.com/office/powerpoint/2010/main" val="104993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06B7-94B2-FD4C-858F-0634B060B089}"/>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EF75F3BA-36D3-B341-BA81-1E4E251907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886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D488-AEEC-B34A-94A6-A31976611096}"/>
              </a:ext>
            </a:extLst>
          </p:cNvPr>
          <p:cNvSpPr>
            <a:spLocks noGrp="1"/>
          </p:cNvSpPr>
          <p:nvPr>
            <p:ph type="title"/>
          </p:nvPr>
        </p:nvSpPr>
        <p:spPr/>
        <p:txBody>
          <a:bodyPr/>
          <a:lstStyle/>
          <a:p>
            <a:r>
              <a:rPr lang="en-US" dirty="0"/>
              <a:t>Project Flaws </a:t>
            </a:r>
          </a:p>
        </p:txBody>
      </p:sp>
      <p:sp>
        <p:nvSpPr>
          <p:cNvPr id="3" name="Content Placeholder 2">
            <a:extLst>
              <a:ext uri="{FF2B5EF4-FFF2-40B4-BE49-F238E27FC236}">
                <a16:creationId xmlns:a16="http://schemas.microsoft.com/office/drawing/2014/main" id="{51BDD9B2-981C-054F-92D7-FA7B823FA367}"/>
              </a:ext>
            </a:extLst>
          </p:cNvPr>
          <p:cNvSpPr>
            <a:spLocks noGrp="1"/>
          </p:cNvSpPr>
          <p:nvPr>
            <p:ph idx="1"/>
          </p:nvPr>
        </p:nvSpPr>
        <p:spPr/>
        <p:txBody>
          <a:bodyPr/>
          <a:lstStyle/>
          <a:p>
            <a:r>
              <a:rPr lang="en-US" dirty="0"/>
              <a:t>The data set was limited because more materials are published to websites as PDF’s</a:t>
            </a:r>
          </a:p>
          <a:p>
            <a:r>
              <a:rPr lang="en-US" dirty="0"/>
              <a:t>The data was originally going to be scrapped from social media; however, most teachers only post about review sessions and not materials. </a:t>
            </a:r>
          </a:p>
          <a:p>
            <a:r>
              <a:rPr lang="en-US" dirty="0"/>
              <a:t>The teachers selected are all from school across America (Indiana, Illinois, and California)  and not from other countries, thus the Global comparison is not a true reflection of American student growth or progress. </a:t>
            </a:r>
          </a:p>
          <a:p>
            <a:endParaRPr lang="en-US" dirty="0"/>
          </a:p>
        </p:txBody>
      </p:sp>
    </p:spTree>
    <p:extLst>
      <p:ext uri="{BB962C8B-B14F-4D97-AF65-F5344CB8AC3E}">
        <p14:creationId xmlns:p14="http://schemas.microsoft.com/office/powerpoint/2010/main" val="421571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8B4E-6804-B442-B050-0C89076AC939}"/>
              </a:ext>
            </a:extLst>
          </p:cNvPr>
          <p:cNvSpPr>
            <a:spLocks noGrp="1"/>
          </p:cNvSpPr>
          <p:nvPr>
            <p:ph type="title"/>
          </p:nvPr>
        </p:nvSpPr>
        <p:spPr/>
        <p:txBody>
          <a:bodyPr/>
          <a:lstStyle/>
          <a:p>
            <a:r>
              <a:rPr lang="en-US" dirty="0"/>
              <a:t>Additional topics for study</a:t>
            </a:r>
          </a:p>
        </p:txBody>
      </p:sp>
      <p:sp>
        <p:nvSpPr>
          <p:cNvPr id="3" name="Content Placeholder 2">
            <a:extLst>
              <a:ext uri="{FF2B5EF4-FFF2-40B4-BE49-F238E27FC236}">
                <a16:creationId xmlns:a16="http://schemas.microsoft.com/office/drawing/2014/main" id="{339713A0-7F44-224B-BE3C-45A99231D155}"/>
              </a:ext>
            </a:extLst>
          </p:cNvPr>
          <p:cNvSpPr>
            <a:spLocks noGrp="1"/>
          </p:cNvSpPr>
          <p:nvPr>
            <p:ph idx="1"/>
          </p:nvPr>
        </p:nvSpPr>
        <p:spPr/>
        <p:txBody>
          <a:bodyPr/>
          <a:lstStyle/>
          <a:p>
            <a:r>
              <a:rPr lang="en-US" dirty="0"/>
              <a:t>Working with small groups of teachers that are willing to share their individual review materials and exam results.</a:t>
            </a:r>
          </a:p>
          <a:p>
            <a:r>
              <a:rPr lang="en-US" dirty="0"/>
              <a:t>Continuing the same research with free-response questions. </a:t>
            </a:r>
          </a:p>
          <a:p>
            <a:r>
              <a:rPr lang="en-US" dirty="0"/>
              <a:t>Branching out to other AP exams. </a:t>
            </a:r>
          </a:p>
          <a:p>
            <a:r>
              <a:rPr lang="en-US" dirty="0"/>
              <a:t>Extending the research to track student growth from prior standardized math exams.  </a:t>
            </a:r>
          </a:p>
        </p:txBody>
      </p:sp>
    </p:spTree>
    <p:extLst>
      <p:ext uri="{BB962C8B-B14F-4D97-AF65-F5344CB8AC3E}">
        <p14:creationId xmlns:p14="http://schemas.microsoft.com/office/powerpoint/2010/main" val="245474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212-0524-8742-AAF4-92AA4E4D7F32}"/>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F231C21-DD57-6B42-BA9F-24E2B8F2766C}"/>
              </a:ext>
            </a:extLst>
          </p:cNvPr>
          <p:cNvSpPr>
            <a:spLocks noGrp="1"/>
          </p:cNvSpPr>
          <p:nvPr>
            <p:ph idx="1"/>
          </p:nvPr>
        </p:nvSpPr>
        <p:spPr/>
        <p:txBody>
          <a:bodyPr/>
          <a:lstStyle/>
          <a:p>
            <a:r>
              <a:rPr lang="en-US" dirty="0">
                <a:hlinkClick r:id="rId2"/>
              </a:rPr>
              <a:t>AP Calculus Course and Exam Description</a:t>
            </a:r>
            <a:endParaRPr lang="en-US" dirty="0"/>
          </a:p>
          <a:p>
            <a:r>
              <a:rPr lang="en-US" dirty="0">
                <a:hlinkClick r:id="rId3"/>
              </a:rPr>
              <a:t>Teacher 1 review </a:t>
            </a:r>
            <a:endParaRPr lang="en-US" dirty="0"/>
          </a:p>
          <a:p>
            <a:r>
              <a:rPr lang="en-US" dirty="0">
                <a:hlinkClick r:id="rId4"/>
              </a:rPr>
              <a:t>Teacher 2 review </a:t>
            </a:r>
            <a:endParaRPr lang="en-US" dirty="0"/>
          </a:p>
          <a:p>
            <a:r>
              <a:rPr lang="en-US" dirty="0">
                <a:hlinkClick r:id="rId5"/>
              </a:rPr>
              <a:t>Teacher 3 review </a:t>
            </a:r>
            <a:endParaRPr lang="en-US" dirty="0"/>
          </a:p>
          <a:p>
            <a:pPr marL="0" indent="0">
              <a:buNone/>
            </a:pPr>
            <a:endParaRPr lang="en-US" dirty="0"/>
          </a:p>
        </p:txBody>
      </p:sp>
    </p:spTree>
    <p:extLst>
      <p:ext uri="{BB962C8B-B14F-4D97-AF65-F5344CB8AC3E}">
        <p14:creationId xmlns:p14="http://schemas.microsoft.com/office/powerpoint/2010/main" val="9899909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1438</TotalTime>
  <Words>250</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Does it all add up?</vt:lpstr>
      <vt:lpstr>Question: How does data help teachers improve their craft?</vt:lpstr>
      <vt:lpstr>The data      To complete the analysis the course outline will be used to define the ”big 3”. The      analysis will be limited to only using multiple choice questions and no distinction will be made between calculator active or inactive questions.* </vt:lpstr>
      <vt:lpstr>Tools and Techniques </vt:lpstr>
      <vt:lpstr>The Results</vt:lpstr>
      <vt:lpstr>Project Flaws </vt:lpstr>
      <vt:lpstr>Additional topics for study</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it all add up?</dc:title>
  <dc:creator>Victoria Espinola</dc:creator>
  <cp:lastModifiedBy>Victoria Espinola</cp:lastModifiedBy>
  <cp:revision>6</cp:revision>
  <dcterms:created xsi:type="dcterms:W3CDTF">2021-03-04T16:55:12Z</dcterms:created>
  <dcterms:modified xsi:type="dcterms:W3CDTF">2021-03-05T16:54:09Z</dcterms:modified>
</cp:coreProperties>
</file>