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EAF234-3BB6-4C05-A690-1CCB2D7DC3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C682A-FC4F-4B78-A7CA-B15C68D3B36F}">
      <dgm:prSet custT="1"/>
      <dgm:spPr/>
      <dgm:t>
        <a:bodyPr/>
        <a:lstStyle/>
        <a:p>
          <a:r>
            <a:rPr lang="en-US" sz="1800" b="1"/>
            <a:t>2 Midterms:</a:t>
          </a:r>
          <a:r>
            <a:rPr lang="en-US" sz="1800" b="0"/>
            <a:t> 25% each.</a:t>
          </a:r>
          <a:endParaRPr lang="en-US" sz="1800"/>
        </a:p>
      </dgm:t>
    </dgm:pt>
    <dgm:pt modelId="{B6949935-EC6F-4585-BF3D-9BDFD5AFDD56}" type="parTrans" cxnId="{916B7488-6F70-4EE2-A8B1-53E97E822AD3}">
      <dgm:prSet/>
      <dgm:spPr/>
      <dgm:t>
        <a:bodyPr/>
        <a:lstStyle/>
        <a:p>
          <a:endParaRPr lang="en-US" sz="2400"/>
        </a:p>
      </dgm:t>
    </dgm:pt>
    <dgm:pt modelId="{05E9EAFE-38DC-42EE-B77A-613B5E203588}" type="sibTrans" cxnId="{916B7488-6F70-4EE2-A8B1-53E97E822AD3}">
      <dgm:prSet/>
      <dgm:spPr/>
      <dgm:t>
        <a:bodyPr/>
        <a:lstStyle/>
        <a:p>
          <a:endParaRPr lang="en-US" sz="2400"/>
        </a:p>
      </dgm:t>
    </dgm:pt>
    <dgm:pt modelId="{BCE99503-D9E6-46F3-8D64-7DEE154D148A}">
      <dgm:prSet custT="1"/>
      <dgm:spPr/>
      <dgm:t>
        <a:bodyPr/>
        <a:lstStyle/>
        <a:p>
          <a:r>
            <a:rPr lang="en-US" sz="1800" b="1" dirty="0" err="1"/>
            <a:t>Homeworks</a:t>
          </a:r>
          <a:r>
            <a:rPr lang="en-US" sz="1800" b="1" dirty="0"/>
            <a:t>: 15%</a:t>
          </a:r>
          <a:r>
            <a:rPr lang="en-US" sz="1800" b="0" dirty="0"/>
            <a:t>. </a:t>
          </a:r>
          <a:endParaRPr lang="en-US" sz="1800" dirty="0"/>
        </a:p>
      </dgm:t>
    </dgm:pt>
    <dgm:pt modelId="{A5749F60-04E4-4295-AE39-2E815E8021FD}" type="parTrans" cxnId="{B012ED3B-2653-4626-8709-BB983AB56D8B}">
      <dgm:prSet/>
      <dgm:spPr/>
      <dgm:t>
        <a:bodyPr/>
        <a:lstStyle/>
        <a:p>
          <a:endParaRPr lang="en-US" sz="2400"/>
        </a:p>
      </dgm:t>
    </dgm:pt>
    <dgm:pt modelId="{B4C853C4-75F6-45C5-B65E-77C7AF1428A8}" type="sibTrans" cxnId="{B012ED3B-2653-4626-8709-BB983AB56D8B}">
      <dgm:prSet/>
      <dgm:spPr/>
      <dgm:t>
        <a:bodyPr/>
        <a:lstStyle/>
        <a:p>
          <a:endParaRPr lang="en-US" sz="2400"/>
        </a:p>
      </dgm:t>
    </dgm:pt>
    <dgm:pt modelId="{EEE3E844-466A-43A9-8241-1EF459B0406A}">
      <dgm:prSet custT="1"/>
      <dgm:spPr/>
      <dgm:t>
        <a:bodyPr/>
        <a:lstStyle/>
        <a:p>
          <a:r>
            <a:rPr lang="en-US" sz="1400" b="0" dirty="0"/>
            <a:t>5-6 </a:t>
          </a:r>
          <a:r>
            <a:rPr lang="en-US" sz="1400" b="0" dirty="0" err="1"/>
            <a:t>Homeworks</a:t>
          </a:r>
          <a:r>
            <a:rPr lang="en-US" sz="1400" b="0" dirty="0"/>
            <a:t>. </a:t>
          </a:r>
          <a:endParaRPr lang="en-US" sz="1400" dirty="0"/>
        </a:p>
      </dgm:t>
    </dgm:pt>
    <dgm:pt modelId="{5FF88ED1-DD9B-4AF5-92B2-CCA813958716}" type="parTrans" cxnId="{A8008623-6DA5-4E50-BBBA-6DD3EDC9EF3A}">
      <dgm:prSet/>
      <dgm:spPr/>
      <dgm:t>
        <a:bodyPr/>
        <a:lstStyle/>
        <a:p>
          <a:endParaRPr lang="en-US" sz="2400"/>
        </a:p>
      </dgm:t>
    </dgm:pt>
    <dgm:pt modelId="{B3E9A517-88D8-4E97-ABFB-6001D331B0A4}" type="sibTrans" cxnId="{A8008623-6DA5-4E50-BBBA-6DD3EDC9EF3A}">
      <dgm:prSet/>
      <dgm:spPr/>
      <dgm:t>
        <a:bodyPr/>
        <a:lstStyle/>
        <a:p>
          <a:endParaRPr lang="en-US" sz="2400"/>
        </a:p>
      </dgm:t>
    </dgm:pt>
    <dgm:pt modelId="{C6CD1DF6-92B0-48DF-90EE-D2C0035B2E7F}">
      <dgm:prSet custT="1"/>
      <dgm:spPr/>
      <dgm:t>
        <a:bodyPr/>
        <a:lstStyle/>
        <a:p>
          <a:r>
            <a:rPr lang="en-US" sz="1400" b="0" dirty="0"/>
            <a:t>4 questions, 2 graded. 10 points. Might have bonus.</a:t>
          </a:r>
          <a:endParaRPr lang="en-US" sz="1400" dirty="0"/>
        </a:p>
      </dgm:t>
    </dgm:pt>
    <dgm:pt modelId="{7043B3D0-F656-445E-80D0-C2CAF9CF73C1}" type="parTrans" cxnId="{70803DFB-321B-4DE0-9267-20EA739C1526}">
      <dgm:prSet/>
      <dgm:spPr/>
      <dgm:t>
        <a:bodyPr/>
        <a:lstStyle/>
        <a:p>
          <a:endParaRPr lang="en-US" sz="2400"/>
        </a:p>
      </dgm:t>
    </dgm:pt>
    <dgm:pt modelId="{67EA1E8C-6A80-4AA6-A5AA-9FBF4A2EBFE0}" type="sibTrans" cxnId="{70803DFB-321B-4DE0-9267-20EA739C1526}">
      <dgm:prSet/>
      <dgm:spPr/>
      <dgm:t>
        <a:bodyPr/>
        <a:lstStyle/>
        <a:p>
          <a:endParaRPr lang="en-US" sz="2400"/>
        </a:p>
      </dgm:t>
    </dgm:pt>
    <dgm:pt modelId="{ADC36E8F-AEA7-4960-8FBB-D1C06B0E807A}">
      <dgm:prSet custT="1"/>
      <dgm:spPr/>
      <dgm:t>
        <a:bodyPr/>
        <a:lstStyle/>
        <a:p>
          <a:r>
            <a:rPr lang="en-US" sz="1400" b="0"/>
            <a:t>Can work in groups of 2.</a:t>
          </a:r>
          <a:endParaRPr lang="en-US" sz="1400"/>
        </a:p>
      </dgm:t>
    </dgm:pt>
    <dgm:pt modelId="{68869641-E0BF-493F-89E5-88543402971D}" type="parTrans" cxnId="{79FF8077-F037-407A-9329-289AAC109F7E}">
      <dgm:prSet/>
      <dgm:spPr/>
      <dgm:t>
        <a:bodyPr/>
        <a:lstStyle/>
        <a:p>
          <a:endParaRPr lang="en-US" sz="2400"/>
        </a:p>
      </dgm:t>
    </dgm:pt>
    <dgm:pt modelId="{02B51937-11B6-4937-AE31-DA1666A53EBF}" type="sibTrans" cxnId="{79FF8077-F037-407A-9329-289AAC109F7E}">
      <dgm:prSet/>
      <dgm:spPr/>
      <dgm:t>
        <a:bodyPr/>
        <a:lstStyle/>
        <a:p>
          <a:endParaRPr lang="en-US" sz="2400"/>
        </a:p>
      </dgm:t>
    </dgm:pt>
    <dgm:pt modelId="{7DFE49A3-AF2A-4A27-9D9C-3C7889059E97}">
      <dgm:prSet custT="1"/>
      <dgm:spPr/>
      <dgm:t>
        <a:bodyPr/>
        <a:lstStyle/>
        <a:p>
          <a:r>
            <a:rPr lang="en-US" sz="1400" b="0"/>
            <a:t>Late by a day, 2 points reduced.</a:t>
          </a:r>
          <a:r>
            <a:rPr lang="en-US" sz="1400"/>
            <a:t> 2 days – 8 pts.</a:t>
          </a:r>
        </a:p>
      </dgm:t>
    </dgm:pt>
    <dgm:pt modelId="{3C616503-B00F-4003-B226-32EFF1688FD8}" type="parTrans" cxnId="{ED34B2E0-2976-4CD6-B46C-DC18692E2349}">
      <dgm:prSet/>
      <dgm:spPr/>
      <dgm:t>
        <a:bodyPr/>
        <a:lstStyle/>
        <a:p>
          <a:endParaRPr lang="en-US" sz="2400"/>
        </a:p>
      </dgm:t>
    </dgm:pt>
    <dgm:pt modelId="{012630C5-4223-416D-912D-B2ABB3D18D22}" type="sibTrans" cxnId="{ED34B2E0-2976-4CD6-B46C-DC18692E2349}">
      <dgm:prSet/>
      <dgm:spPr/>
      <dgm:t>
        <a:bodyPr/>
        <a:lstStyle/>
        <a:p>
          <a:endParaRPr lang="en-US" sz="2400"/>
        </a:p>
      </dgm:t>
    </dgm:pt>
    <dgm:pt modelId="{9704D255-795A-41CA-9C1D-A83A066DF720}">
      <dgm:prSet custT="1"/>
      <dgm:spPr/>
      <dgm:t>
        <a:bodyPr/>
        <a:lstStyle/>
        <a:p>
          <a:r>
            <a:rPr lang="en-US" sz="1800" b="1"/>
            <a:t>Term Project:</a:t>
          </a:r>
          <a:r>
            <a:rPr lang="en-US" sz="1800" b="0"/>
            <a:t> 25%.</a:t>
          </a:r>
          <a:endParaRPr lang="en-US" sz="1800"/>
        </a:p>
      </dgm:t>
    </dgm:pt>
    <dgm:pt modelId="{3D6CDB08-FED3-41E0-B939-B2F8AB042102}" type="parTrans" cxnId="{82D55129-56EE-43F5-8E71-808D669BBF9B}">
      <dgm:prSet/>
      <dgm:spPr/>
      <dgm:t>
        <a:bodyPr/>
        <a:lstStyle/>
        <a:p>
          <a:endParaRPr lang="en-US" sz="2400"/>
        </a:p>
      </dgm:t>
    </dgm:pt>
    <dgm:pt modelId="{54B84807-C416-47D7-A3F3-C245E6C1F181}" type="sibTrans" cxnId="{82D55129-56EE-43F5-8E71-808D669BBF9B}">
      <dgm:prSet/>
      <dgm:spPr/>
      <dgm:t>
        <a:bodyPr/>
        <a:lstStyle/>
        <a:p>
          <a:endParaRPr lang="en-US" sz="2400"/>
        </a:p>
      </dgm:t>
    </dgm:pt>
    <dgm:pt modelId="{9218B889-2B3B-486C-92E5-1A27B0E5854C}">
      <dgm:prSet custT="1"/>
      <dgm:spPr/>
      <dgm:t>
        <a:bodyPr/>
        <a:lstStyle/>
        <a:p>
          <a:r>
            <a:rPr lang="en-US" sz="1400" b="0"/>
            <a:t>Can work in groups of max 3.</a:t>
          </a:r>
          <a:endParaRPr lang="en-US" sz="1400"/>
        </a:p>
      </dgm:t>
    </dgm:pt>
    <dgm:pt modelId="{FA117D2E-48B9-4164-A540-9D02B6F77C93}" type="parTrans" cxnId="{CB4FBBE6-1375-491B-9DB9-8E9172EBD6D7}">
      <dgm:prSet/>
      <dgm:spPr/>
      <dgm:t>
        <a:bodyPr/>
        <a:lstStyle/>
        <a:p>
          <a:endParaRPr lang="en-US" sz="2400"/>
        </a:p>
      </dgm:t>
    </dgm:pt>
    <dgm:pt modelId="{0CC7F36E-C189-44F7-9462-67BF910DD2D9}" type="sibTrans" cxnId="{CB4FBBE6-1375-491B-9DB9-8E9172EBD6D7}">
      <dgm:prSet/>
      <dgm:spPr/>
      <dgm:t>
        <a:bodyPr/>
        <a:lstStyle/>
        <a:p>
          <a:endParaRPr lang="en-US" sz="2400"/>
        </a:p>
      </dgm:t>
    </dgm:pt>
    <dgm:pt modelId="{04B52D95-4C72-4BFC-8730-92C4AB0484D8}">
      <dgm:prSet custT="1"/>
      <dgm:spPr/>
      <dgm:t>
        <a:bodyPr/>
        <a:lstStyle/>
        <a:p>
          <a:r>
            <a:rPr lang="en-US" sz="1400" b="0" dirty="0"/>
            <a:t>Topics can be selected from the following or by the group: </a:t>
          </a:r>
          <a:endParaRPr lang="en-US" sz="1400" dirty="0"/>
        </a:p>
      </dgm:t>
    </dgm:pt>
    <dgm:pt modelId="{D137B90F-BCDE-4063-9079-043CDD9AEF18}" type="parTrans" cxnId="{D81C3F56-F360-4886-B2B9-B7BF9FF27C6B}">
      <dgm:prSet/>
      <dgm:spPr/>
      <dgm:t>
        <a:bodyPr/>
        <a:lstStyle/>
        <a:p>
          <a:endParaRPr lang="en-US" sz="2400"/>
        </a:p>
      </dgm:t>
    </dgm:pt>
    <dgm:pt modelId="{3338CFE9-EBA9-4B1F-B756-23852B037B58}" type="sibTrans" cxnId="{D81C3F56-F360-4886-B2B9-B7BF9FF27C6B}">
      <dgm:prSet/>
      <dgm:spPr/>
      <dgm:t>
        <a:bodyPr/>
        <a:lstStyle/>
        <a:p>
          <a:endParaRPr lang="en-US" sz="2400"/>
        </a:p>
      </dgm:t>
    </dgm:pt>
    <dgm:pt modelId="{0BE79E59-8104-4CD0-B4E4-90B53F757888}">
      <dgm:prSet custT="1"/>
      <dgm:spPr/>
      <dgm:t>
        <a:bodyPr/>
        <a:lstStyle/>
        <a:p>
          <a:r>
            <a:rPr lang="en-US" sz="1400" b="0" dirty="0"/>
            <a:t>A graphic equalizer</a:t>
          </a:r>
          <a:endParaRPr lang="en-US" sz="1400" dirty="0"/>
        </a:p>
      </dgm:t>
    </dgm:pt>
    <dgm:pt modelId="{7F55AFCE-D3F9-44C2-814A-7B48D379A5EF}" type="parTrans" cxnId="{CE0798A3-B2EE-4BC6-9D62-77585D723696}">
      <dgm:prSet/>
      <dgm:spPr/>
      <dgm:t>
        <a:bodyPr/>
        <a:lstStyle/>
        <a:p>
          <a:endParaRPr lang="en-US" sz="2400"/>
        </a:p>
      </dgm:t>
    </dgm:pt>
    <dgm:pt modelId="{7D7EC47E-AF62-4D50-80B4-D21F9C2161EA}" type="sibTrans" cxnId="{CE0798A3-B2EE-4BC6-9D62-77585D723696}">
      <dgm:prSet/>
      <dgm:spPr/>
      <dgm:t>
        <a:bodyPr/>
        <a:lstStyle/>
        <a:p>
          <a:endParaRPr lang="en-US" sz="2400"/>
        </a:p>
      </dgm:t>
    </dgm:pt>
    <dgm:pt modelId="{9B0101B2-2185-4A8C-9541-C03C3BEA83E1}">
      <dgm:prSet custT="1"/>
      <dgm:spPr/>
      <dgm:t>
        <a:bodyPr/>
        <a:lstStyle/>
        <a:p>
          <a:r>
            <a:rPr lang="en-US" sz="1800" b="0" dirty="0"/>
            <a:t>Attendance: 10%</a:t>
          </a:r>
          <a:endParaRPr lang="en-US" sz="1800" dirty="0"/>
        </a:p>
      </dgm:t>
    </dgm:pt>
    <dgm:pt modelId="{E1D77CC2-C343-4FAB-A1D3-BDC236674988}" type="parTrans" cxnId="{1188F9BB-55DD-4A0E-BF0F-B48F5450A32E}">
      <dgm:prSet/>
      <dgm:spPr/>
      <dgm:t>
        <a:bodyPr/>
        <a:lstStyle/>
        <a:p>
          <a:endParaRPr lang="en-US" sz="2400"/>
        </a:p>
      </dgm:t>
    </dgm:pt>
    <dgm:pt modelId="{11554A09-7A25-4E61-9143-9FE1CB2CB1BD}" type="sibTrans" cxnId="{1188F9BB-55DD-4A0E-BF0F-B48F5450A32E}">
      <dgm:prSet/>
      <dgm:spPr/>
      <dgm:t>
        <a:bodyPr/>
        <a:lstStyle/>
        <a:p>
          <a:endParaRPr lang="en-US" sz="2400"/>
        </a:p>
      </dgm:t>
    </dgm:pt>
    <dgm:pt modelId="{FBC8799D-8902-4C9D-A1A1-D41D42AE909E}">
      <dgm:prSet custT="1"/>
      <dgm:spPr/>
      <dgm:t>
        <a:bodyPr/>
        <a:lstStyle/>
        <a:p>
          <a:r>
            <a:rPr lang="en-US" sz="1400" b="0" dirty="0"/>
            <a:t>Denoising</a:t>
          </a:r>
          <a:endParaRPr lang="en-US" sz="1400" dirty="0"/>
        </a:p>
      </dgm:t>
    </dgm:pt>
    <dgm:pt modelId="{EEB4356D-C68A-4936-B3D3-E76C6D9AA78A}" type="sibTrans" cxnId="{87E7DD72-D52D-42F4-B589-B71124C71534}">
      <dgm:prSet/>
      <dgm:spPr/>
      <dgm:t>
        <a:bodyPr/>
        <a:lstStyle/>
        <a:p>
          <a:endParaRPr lang="en-US" sz="2400"/>
        </a:p>
      </dgm:t>
    </dgm:pt>
    <dgm:pt modelId="{EE1CCEA3-5A67-42E0-BBFC-8950E703FDA7}" type="parTrans" cxnId="{87E7DD72-D52D-42F4-B589-B71124C71534}">
      <dgm:prSet/>
      <dgm:spPr/>
      <dgm:t>
        <a:bodyPr/>
        <a:lstStyle/>
        <a:p>
          <a:endParaRPr lang="en-US" sz="2400"/>
        </a:p>
      </dgm:t>
    </dgm:pt>
    <dgm:pt modelId="{B684712A-C87B-4039-95C7-84CAA990B64E}">
      <dgm:prSet custT="1"/>
      <dgm:spPr/>
      <dgm:t>
        <a:bodyPr/>
        <a:lstStyle/>
        <a:p>
          <a:r>
            <a:rPr lang="en-US" sz="1400" b="0" dirty="0"/>
            <a:t>Image compression</a:t>
          </a:r>
          <a:endParaRPr lang="en-US" sz="1400" dirty="0"/>
        </a:p>
      </dgm:t>
    </dgm:pt>
    <dgm:pt modelId="{6085BDC9-77D8-445F-92C5-749F099709D5}" type="sibTrans" cxnId="{4832DF88-33DB-4069-AC87-DE81A3E6E2BC}">
      <dgm:prSet/>
      <dgm:spPr/>
      <dgm:t>
        <a:bodyPr/>
        <a:lstStyle/>
        <a:p>
          <a:endParaRPr lang="en-US" sz="2400"/>
        </a:p>
      </dgm:t>
    </dgm:pt>
    <dgm:pt modelId="{F1422E45-CAFA-4566-9696-E893FA18C7F3}" type="parTrans" cxnId="{4832DF88-33DB-4069-AC87-DE81A3E6E2BC}">
      <dgm:prSet/>
      <dgm:spPr/>
      <dgm:t>
        <a:bodyPr/>
        <a:lstStyle/>
        <a:p>
          <a:endParaRPr lang="en-US" sz="2400"/>
        </a:p>
      </dgm:t>
    </dgm:pt>
    <dgm:pt modelId="{78CE7CC8-C977-4A28-ADC0-2963D1D08E54}">
      <dgm:prSet custT="1"/>
      <dgm:spPr/>
      <dgm:t>
        <a:bodyPr/>
        <a:lstStyle/>
        <a:p>
          <a:r>
            <a:rPr lang="en-US" sz="1400" b="0" dirty="0"/>
            <a:t>Speech coding</a:t>
          </a:r>
          <a:endParaRPr lang="en-US" sz="1400" dirty="0"/>
        </a:p>
      </dgm:t>
    </dgm:pt>
    <dgm:pt modelId="{8473B568-C966-4D6F-A55B-4C97659F238F}" type="sibTrans" cxnId="{828EC208-A277-4A1A-BDB3-22E1DBFA4913}">
      <dgm:prSet/>
      <dgm:spPr/>
      <dgm:t>
        <a:bodyPr/>
        <a:lstStyle/>
        <a:p>
          <a:endParaRPr lang="en-US" sz="2400"/>
        </a:p>
      </dgm:t>
    </dgm:pt>
    <dgm:pt modelId="{6F6954AE-52FF-46F9-889A-9BCB37D7A24C}" type="parTrans" cxnId="{828EC208-A277-4A1A-BDB3-22E1DBFA4913}">
      <dgm:prSet/>
      <dgm:spPr/>
      <dgm:t>
        <a:bodyPr/>
        <a:lstStyle/>
        <a:p>
          <a:endParaRPr lang="en-US" sz="2400"/>
        </a:p>
      </dgm:t>
    </dgm:pt>
    <dgm:pt modelId="{207E5AF5-BA26-455A-A8A1-384CBE019833}">
      <dgm:prSet custT="1"/>
      <dgm:spPr/>
      <dgm:t>
        <a:bodyPr/>
        <a:lstStyle/>
        <a:p>
          <a:r>
            <a:rPr lang="en-US" sz="1400" b="0" dirty="0"/>
            <a:t>Pop up quizzes. In zoom and in person.</a:t>
          </a:r>
          <a:endParaRPr lang="en-US" sz="1400" dirty="0"/>
        </a:p>
      </dgm:t>
    </dgm:pt>
    <dgm:pt modelId="{4F548684-0E11-4BE0-ABB3-0D680A6E2742}" type="parTrans" cxnId="{EBE4AFD4-B33E-4FF5-94F7-8EDF42F5FDF7}">
      <dgm:prSet/>
      <dgm:spPr/>
      <dgm:t>
        <a:bodyPr/>
        <a:lstStyle/>
        <a:p>
          <a:endParaRPr lang="en-US" sz="2400"/>
        </a:p>
      </dgm:t>
    </dgm:pt>
    <dgm:pt modelId="{463A810B-A82C-422F-9128-48F02592BF8B}" type="sibTrans" cxnId="{EBE4AFD4-B33E-4FF5-94F7-8EDF42F5FDF7}">
      <dgm:prSet/>
      <dgm:spPr/>
      <dgm:t>
        <a:bodyPr/>
        <a:lstStyle/>
        <a:p>
          <a:endParaRPr lang="en-US" sz="2400"/>
        </a:p>
      </dgm:t>
    </dgm:pt>
    <dgm:pt modelId="{5A36D64D-F759-47D6-A760-CBA1BE74DE64}" type="pres">
      <dgm:prSet presAssocID="{ADEAF234-3BB6-4C05-A690-1CCB2D7DC371}" presName="linear" presStyleCnt="0">
        <dgm:presLayoutVars>
          <dgm:animLvl val="lvl"/>
          <dgm:resizeHandles val="exact"/>
        </dgm:presLayoutVars>
      </dgm:prSet>
      <dgm:spPr/>
    </dgm:pt>
    <dgm:pt modelId="{DBD95F1F-8664-41D3-ACB0-58CACD9B9744}" type="pres">
      <dgm:prSet presAssocID="{A4EC682A-FC4F-4B78-A7CA-B15C68D3B36F}" presName="parentText" presStyleLbl="node1" presStyleIdx="0" presStyleCnt="4">
        <dgm:presLayoutVars>
          <dgm:chMax val="0"/>
          <dgm:bulletEnabled val="1"/>
        </dgm:presLayoutVars>
      </dgm:prSet>
      <dgm:spPr/>
    </dgm:pt>
    <dgm:pt modelId="{85AC8FB5-99E1-4253-88E4-E58EB2A474B2}" type="pres">
      <dgm:prSet presAssocID="{05E9EAFE-38DC-42EE-B77A-613B5E203588}" presName="spacer" presStyleCnt="0"/>
      <dgm:spPr/>
    </dgm:pt>
    <dgm:pt modelId="{53081B3C-C570-4D1C-908B-74CCD314CB3D}" type="pres">
      <dgm:prSet presAssocID="{BCE99503-D9E6-46F3-8D64-7DEE154D148A}" presName="parentText" presStyleLbl="node1" presStyleIdx="1" presStyleCnt="4">
        <dgm:presLayoutVars>
          <dgm:chMax val="0"/>
          <dgm:bulletEnabled val="1"/>
        </dgm:presLayoutVars>
      </dgm:prSet>
      <dgm:spPr/>
    </dgm:pt>
    <dgm:pt modelId="{660D76B8-6F03-4116-82D1-6664C79091FB}" type="pres">
      <dgm:prSet presAssocID="{BCE99503-D9E6-46F3-8D64-7DEE154D148A}" presName="childText" presStyleLbl="revTx" presStyleIdx="0" presStyleCnt="3">
        <dgm:presLayoutVars>
          <dgm:bulletEnabled val="1"/>
        </dgm:presLayoutVars>
      </dgm:prSet>
      <dgm:spPr/>
    </dgm:pt>
    <dgm:pt modelId="{3B90A6A4-C39F-43AE-BCA9-29D0BDCA1CB4}" type="pres">
      <dgm:prSet presAssocID="{9704D255-795A-41CA-9C1D-A83A066DF720}" presName="parentText" presStyleLbl="node1" presStyleIdx="2" presStyleCnt="4">
        <dgm:presLayoutVars>
          <dgm:chMax val="0"/>
          <dgm:bulletEnabled val="1"/>
        </dgm:presLayoutVars>
      </dgm:prSet>
      <dgm:spPr/>
    </dgm:pt>
    <dgm:pt modelId="{717CC7DD-89F9-4FB4-BB8C-AA447A8464AD}" type="pres">
      <dgm:prSet presAssocID="{9704D255-795A-41CA-9C1D-A83A066DF720}" presName="childText" presStyleLbl="revTx" presStyleIdx="1" presStyleCnt="3">
        <dgm:presLayoutVars>
          <dgm:bulletEnabled val="1"/>
        </dgm:presLayoutVars>
      </dgm:prSet>
      <dgm:spPr/>
    </dgm:pt>
    <dgm:pt modelId="{43378748-229B-43E0-8DCB-93059880AE5B}" type="pres">
      <dgm:prSet presAssocID="{9B0101B2-2185-4A8C-9541-C03C3BEA83E1}" presName="parentText" presStyleLbl="node1" presStyleIdx="3" presStyleCnt="4">
        <dgm:presLayoutVars>
          <dgm:chMax val="0"/>
          <dgm:bulletEnabled val="1"/>
        </dgm:presLayoutVars>
      </dgm:prSet>
      <dgm:spPr/>
    </dgm:pt>
    <dgm:pt modelId="{C8EB78CE-2E10-4419-8E51-4F067E26A1F7}" type="pres">
      <dgm:prSet presAssocID="{9B0101B2-2185-4A8C-9541-C03C3BEA83E1}" presName="childText" presStyleLbl="revTx" presStyleIdx="2" presStyleCnt="3">
        <dgm:presLayoutVars>
          <dgm:bulletEnabled val="1"/>
        </dgm:presLayoutVars>
      </dgm:prSet>
      <dgm:spPr/>
    </dgm:pt>
  </dgm:ptLst>
  <dgm:cxnLst>
    <dgm:cxn modelId="{828EC208-A277-4A1A-BDB3-22E1DBFA4913}" srcId="{04B52D95-4C72-4BFC-8730-92C4AB0484D8}" destId="{78CE7CC8-C977-4A28-ADC0-2963D1D08E54}" srcOrd="3" destOrd="0" parTransId="{6F6954AE-52FF-46F9-889A-9BCB37D7A24C}" sibTransId="{8473B568-C966-4D6F-A55B-4C97659F238F}"/>
    <dgm:cxn modelId="{A8008623-6DA5-4E50-BBBA-6DD3EDC9EF3A}" srcId="{BCE99503-D9E6-46F3-8D64-7DEE154D148A}" destId="{EEE3E844-466A-43A9-8241-1EF459B0406A}" srcOrd="0" destOrd="0" parTransId="{5FF88ED1-DD9B-4AF5-92B2-CCA813958716}" sibTransId="{B3E9A517-88D8-4E97-ABFB-6001D331B0A4}"/>
    <dgm:cxn modelId="{7E549325-9900-412A-A4BA-B8B7BD02A0F4}" type="presOf" srcId="{9704D255-795A-41CA-9C1D-A83A066DF720}" destId="{3B90A6A4-C39F-43AE-BCA9-29D0BDCA1CB4}" srcOrd="0" destOrd="0" presId="urn:microsoft.com/office/officeart/2005/8/layout/vList2"/>
    <dgm:cxn modelId="{D0479127-50EB-4001-93A9-196DEF1711EB}" type="presOf" srcId="{C6CD1DF6-92B0-48DF-90EE-D2C0035B2E7F}" destId="{660D76B8-6F03-4116-82D1-6664C79091FB}" srcOrd="0" destOrd="1" presId="urn:microsoft.com/office/officeart/2005/8/layout/vList2"/>
    <dgm:cxn modelId="{82D55129-56EE-43F5-8E71-808D669BBF9B}" srcId="{ADEAF234-3BB6-4C05-A690-1CCB2D7DC371}" destId="{9704D255-795A-41CA-9C1D-A83A066DF720}" srcOrd="2" destOrd="0" parTransId="{3D6CDB08-FED3-41E0-B939-B2F8AB042102}" sibTransId="{54B84807-C416-47D7-A3F3-C245E6C1F181}"/>
    <dgm:cxn modelId="{D0571C33-8A8C-4584-9467-CFB3E32DECBF}" type="presOf" srcId="{9B0101B2-2185-4A8C-9541-C03C3BEA83E1}" destId="{43378748-229B-43E0-8DCB-93059880AE5B}" srcOrd="0" destOrd="0" presId="urn:microsoft.com/office/officeart/2005/8/layout/vList2"/>
    <dgm:cxn modelId="{B199C136-3C76-4C07-9B3E-9967B97BB3A4}" type="presOf" srcId="{04B52D95-4C72-4BFC-8730-92C4AB0484D8}" destId="{717CC7DD-89F9-4FB4-BB8C-AA447A8464AD}" srcOrd="0" destOrd="1" presId="urn:microsoft.com/office/officeart/2005/8/layout/vList2"/>
    <dgm:cxn modelId="{DAFC2338-BD31-4768-B255-793E21076411}" type="presOf" srcId="{78CE7CC8-C977-4A28-ADC0-2963D1D08E54}" destId="{717CC7DD-89F9-4FB4-BB8C-AA447A8464AD}" srcOrd="0" destOrd="5" presId="urn:microsoft.com/office/officeart/2005/8/layout/vList2"/>
    <dgm:cxn modelId="{B012ED3B-2653-4626-8709-BB983AB56D8B}" srcId="{ADEAF234-3BB6-4C05-A690-1CCB2D7DC371}" destId="{BCE99503-D9E6-46F3-8D64-7DEE154D148A}" srcOrd="1" destOrd="0" parTransId="{A5749F60-04E4-4295-AE39-2E815E8021FD}" sibTransId="{B4C853C4-75F6-45C5-B65E-77C7AF1428A8}"/>
    <dgm:cxn modelId="{AAEDC745-DC0A-4E42-B03D-46255E4E25E0}" type="presOf" srcId="{BCE99503-D9E6-46F3-8D64-7DEE154D148A}" destId="{53081B3C-C570-4D1C-908B-74CCD314CB3D}" srcOrd="0" destOrd="0" presId="urn:microsoft.com/office/officeart/2005/8/layout/vList2"/>
    <dgm:cxn modelId="{5B135771-03EC-450E-8B89-C393E65D1314}" type="presOf" srcId="{207E5AF5-BA26-455A-A8A1-384CBE019833}" destId="{C8EB78CE-2E10-4419-8E51-4F067E26A1F7}" srcOrd="0" destOrd="0" presId="urn:microsoft.com/office/officeart/2005/8/layout/vList2"/>
    <dgm:cxn modelId="{87E7DD72-D52D-42F4-B589-B71124C71534}" srcId="{04B52D95-4C72-4BFC-8730-92C4AB0484D8}" destId="{FBC8799D-8902-4C9D-A1A1-D41D42AE909E}" srcOrd="1" destOrd="0" parTransId="{EE1CCEA3-5A67-42E0-BBFC-8950E703FDA7}" sibTransId="{EEB4356D-C68A-4936-B3D3-E76C6D9AA78A}"/>
    <dgm:cxn modelId="{D81C3F56-F360-4886-B2B9-B7BF9FF27C6B}" srcId="{9704D255-795A-41CA-9C1D-A83A066DF720}" destId="{04B52D95-4C72-4BFC-8730-92C4AB0484D8}" srcOrd="1" destOrd="0" parTransId="{D137B90F-BCDE-4063-9079-043CDD9AEF18}" sibTransId="{3338CFE9-EBA9-4B1F-B756-23852B037B58}"/>
    <dgm:cxn modelId="{79FF8077-F037-407A-9329-289AAC109F7E}" srcId="{BCE99503-D9E6-46F3-8D64-7DEE154D148A}" destId="{ADC36E8F-AEA7-4960-8FBB-D1C06B0E807A}" srcOrd="2" destOrd="0" parTransId="{68869641-E0BF-493F-89E5-88543402971D}" sibTransId="{02B51937-11B6-4937-AE31-DA1666A53EBF}"/>
    <dgm:cxn modelId="{ACAECF77-ACEF-4379-A6AD-8E169C081BA2}" type="presOf" srcId="{7DFE49A3-AF2A-4A27-9D9C-3C7889059E97}" destId="{660D76B8-6F03-4116-82D1-6664C79091FB}" srcOrd="0" destOrd="3" presId="urn:microsoft.com/office/officeart/2005/8/layout/vList2"/>
    <dgm:cxn modelId="{12B6DB7B-F9D2-469F-8353-735EE805E3FA}" type="presOf" srcId="{ADEAF234-3BB6-4C05-A690-1CCB2D7DC371}" destId="{5A36D64D-F759-47D6-A760-CBA1BE74DE64}" srcOrd="0" destOrd="0" presId="urn:microsoft.com/office/officeart/2005/8/layout/vList2"/>
    <dgm:cxn modelId="{916B7488-6F70-4EE2-A8B1-53E97E822AD3}" srcId="{ADEAF234-3BB6-4C05-A690-1CCB2D7DC371}" destId="{A4EC682A-FC4F-4B78-A7CA-B15C68D3B36F}" srcOrd="0" destOrd="0" parTransId="{B6949935-EC6F-4585-BF3D-9BDFD5AFDD56}" sibTransId="{05E9EAFE-38DC-42EE-B77A-613B5E203588}"/>
    <dgm:cxn modelId="{4832DF88-33DB-4069-AC87-DE81A3E6E2BC}" srcId="{04B52D95-4C72-4BFC-8730-92C4AB0484D8}" destId="{B684712A-C87B-4039-95C7-84CAA990B64E}" srcOrd="2" destOrd="0" parTransId="{F1422E45-CAFA-4566-9696-E893FA18C7F3}" sibTransId="{6085BDC9-77D8-445F-92C5-749F099709D5}"/>
    <dgm:cxn modelId="{AEB863A0-BF00-43C0-8157-782D5CA3FBB3}" type="presOf" srcId="{0BE79E59-8104-4CD0-B4E4-90B53F757888}" destId="{717CC7DD-89F9-4FB4-BB8C-AA447A8464AD}" srcOrd="0" destOrd="2" presId="urn:microsoft.com/office/officeart/2005/8/layout/vList2"/>
    <dgm:cxn modelId="{CE0798A3-B2EE-4BC6-9D62-77585D723696}" srcId="{04B52D95-4C72-4BFC-8730-92C4AB0484D8}" destId="{0BE79E59-8104-4CD0-B4E4-90B53F757888}" srcOrd="0" destOrd="0" parTransId="{7F55AFCE-D3F9-44C2-814A-7B48D379A5EF}" sibTransId="{7D7EC47E-AF62-4D50-80B4-D21F9C2161EA}"/>
    <dgm:cxn modelId="{E767A9A3-C98C-4DBD-80B2-184B7B484149}" type="presOf" srcId="{A4EC682A-FC4F-4B78-A7CA-B15C68D3B36F}" destId="{DBD95F1F-8664-41D3-ACB0-58CACD9B9744}" srcOrd="0" destOrd="0" presId="urn:microsoft.com/office/officeart/2005/8/layout/vList2"/>
    <dgm:cxn modelId="{5564AAB4-6682-46D2-9CCD-91A71C84A9E7}" type="presOf" srcId="{EEE3E844-466A-43A9-8241-1EF459B0406A}" destId="{660D76B8-6F03-4116-82D1-6664C79091FB}" srcOrd="0" destOrd="0" presId="urn:microsoft.com/office/officeart/2005/8/layout/vList2"/>
    <dgm:cxn modelId="{1188F9BB-55DD-4A0E-BF0F-B48F5450A32E}" srcId="{ADEAF234-3BB6-4C05-A690-1CCB2D7DC371}" destId="{9B0101B2-2185-4A8C-9541-C03C3BEA83E1}" srcOrd="3" destOrd="0" parTransId="{E1D77CC2-C343-4FAB-A1D3-BDC236674988}" sibTransId="{11554A09-7A25-4E61-9143-9FE1CB2CB1BD}"/>
    <dgm:cxn modelId="{2D54BDBE-D58F-4F10-9E5B-6F174A593A7B}" type="presOf" srcId="{ADC36E8F-AEA7-4960-8FBB-D1C06B0E807A}" destId="{660D76B8-6F03-4116-82D1-6664C79091FB}" srcOrd="0" destOrd="2" presId="urn:microsoft.com/office/officeart/2005/8/layout/vList2"/>
    <dgm:cxn modelId="{59EBFCCA-F0FF-461E-8CD1-3FDD968DB982}" type="presOf" srcId="{B684712A-C87B-4039-95C7-84CAA990B64E}" destId="{717CC7DD-89F9-4FB4-BB8C-AA447A8464AD}" srcOrd="0" destOrd="4" presId="urn:microsoft.com/office/officeart/2005/8/layout/vList2"/>
    <dgm:cxn modelId="{9ED000CE-1C69-4798-9CB1-B4F74DCA97CB}" type="presOf" srcId="{FBC8799D-8902-4C9D-A1A1-D41D42AE909E}" destId="{717CC7DD-89F9-4FB4-BB8C-AA447A8464AD}" srcOrd="0" destOrd="3" presId="urn:microsoft.com/office/officeart/2005/8/layout/vList2"/>
    <dgm:cxn modelId="{EBE4AFD4-B33E-4FF5-94F7-8EDF42F5FDF7}" srcId="{9B0101B2-2185-4A8C-9541-C03C3BEA83E1}" destId="{207E5AF5-BA26-455A-A8A1-384CBE019833}" srcOrd="0" destOrd="0" parTransId="{4F548684-0E11-4BE0-ABB3-0D680A6E2742}" sibTransId="{463A810B-A82C-422F-9128-48F02592BF8B}"/>
    <dgm:cxn modelId="{ED34B2E0-2976-4CD6-B46C-DC18692E2349}" srcId="{BCE99503-D9E6-46F3-8D64-7DEE154D148A}" destId="{7DFE49A3-AF2A-4A27-9D9C-3C7889059E97}" srcOrd="3" destOrd="0" parTransId="{3C616503-B00F-4003-B226-32EFF1688FD8}" sibTransId="{012630C5-4223-416D-912D-B2ABB3D18D22}"/>
    <dgm:cxn modelId="{CB4FBBE6-1375-491B-9DB9-8E9172EBD6D7}" srcId="{9704D255-795A-41CA-9C1D-A83A066DF720}" destId="{9218B889-2B3B-486C-92E5-1A27B0E5854C}" srcOrd="0" destOrd="0" parTransId="{FA117D2E-48B9-4164-A540-9D02B6F77C93}" sibTransId="{0CC7F36E-C189-44F7-9462-67BF910DD2D9}"/>
    <dgm:cxn modelId="{FBDF9BF1-CD74-4880-91BE-3B36996CA339}" type="presOf" srcId="{9218B889-2B3B-486C-92E5-1A27B0E5854C}" destId="{717CC7DD-89F9-4FB4-BB8C-AA447A8464AD}" srcOrd="0" destOrd="0" presId="urn:microsoft.com/office/officeart/2005/8/layout/vList2"/>
    <dgm:cxn modelId="{70803DFB-321B-4DE0-9267-20EA739C1526}" srcId="{BCE99503-D9E6-46F3-8D64-7DEE154D148A}" destId="{C6CD1DF6-92B0-48DF-90EE-D2C0035B2E7F}" srcOrd="1" destOrd="0" parTransId="{7043B3D0-F656-445E-80D0-C2CAF9CF73C1}" sibTransId="{67EA1E8C-6A80-4AA6-A5AA-9FBF4A2EBFE0}"/>
    <dgm:cxn modelId="{65362FA5-1F3E-48B4-9393-965657D2621D}" type="presParOf" srcId="{5A36D64D-F759-47D6-A760-CBA1BE74DE64}" destId="{DBD95F1F-8664-41D3-ACB0-58CACD9B9744}" srcOrd="0" destOrd="0" presId="urn:microsoft.com/office/officeart/2005/8/layout/vList2"/>
    <dgm:cxn modelId="{F9474167-5F2A-4ABF-9580-74FCD5C68283}" type="presParOf" srcId="{5A36D64D-F759-47D6-A760-CBA1BE74DE64}" destId="{85AC8FB5-99E1-4253-88E4-E58EB2A474B2}" srcOrd="1" destOrd="0" presId="urn:microsoft.com/office/officeart/2005/8/layout/vList2"/>
    <dgm:cxn modelId="{0635B0FA-CB95-48D7-B878-71138968B30A}" type="presParOf" srcId="{5A36D64D-F759-47D6-A760-CBA1BE74DE64}" destId="{53081B3C-C570-4D1C-908B-74CCD314CB3D}" srcOrd="2" destOrd="0" presId="urn:microsoft.com/office/officeart/2005/8/layout/vList2"/>
    <dgm:cxn modelId="{E5A78BC3-CD7E-4ED4-99C5-7493AC4ABEF5}" type="presParOf" srcId="{5A36D64D-F759-47D6-A760-CBA1BE74DE64}" destId="{660D76B8-6F03-4116-82D1-6664C79091FB}" srcOrd="3" destOrd="0" presId="urn:microsoft.com/office/officeart/2005/8/layout/vList2"/>
    <dgm:cxn modelId="{A5D131D3-AB7B-4A09-AE6E-1A7499BE523B}" type="presParOf" srcId="{5A36D64D-F759-47D6-A760-CBA1BE74DE64}" destId="{3B90A6A4-C39F-43AE-BCA9-29D0BDCA1CB4}" srcOrd="4" destOrd="0" presId="urn:microsoft.com/office/officeart/2005/8/layout/vList2"/>
    <dgm:cxn modelId="{CB0C285C-EF8F-4B3C-B393-B852C57AD55B}" type="presParOf" srcId="{5A36D64D-F759-47D6-A760-CBA1BE74DE64}" destId="{717CC7DD-89F9-4FB4-BB8C-AA447A8464AD}" srcOrd="5" destOrd="0" presId="urn:microsoft.com/office/officeart/2005/8/layout/vList2"/>
    <dgm:cxn modelId="{84A03A08-B400-452D-83FC-583BA12D5DDD}" type="presParOf" srcId="{5A36D64D-F759-47D6-A760-CBA1BE74DE64}" destId="{43378748-229B-43E0-8DCB-93059880AE5B}" srcOrd="6" destOrd="0" presId="urn:microsoft.com/office/officeart/2005/8/layout/vList2"/>
    <dgm:cxn modelId="{E14E7B3B-D0F4-4C9A-94BB-9C25F9ED2DFB}" type="presParOf" srcId="{5A36D64D-F759-47D6-A760-CBA1BE74DE64}" destId="{C8EB78CE-2E10-4419-8E51-4F067E26A1F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95F1F-8664-41D3-ACB0-58CACD9B9744}">
      <dsp:nvSpPr>
        <dsp:cNvPr id="0" name=""/>
        <dsp:cNvSpPr/>
      </dsp:nvSpPr>
      <dsp:spPr>
        <a:xfrm>
          <a:off x="0" y="4436"/>
          <a:ext cx="10753725" cy="430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2 Midterms:</a:t>
          </a:r>
          <a:r>
            <a:rPr lang="en-US" sz="1800" b="0" kern="1200"/>
            <a:t> 25% each.</a:t>
          </a:r>
          <a:endParaRPr lang="en-US" sz="1800" kern="1200"/>
        </a:p>
      </dsp:txBody>
      <dsp:txXfrm>
        <a:off x="21018" y="25454"/>
        <a:ext cx="10711689" cy="388524"/>
      </dsp:txXfrm>
    </dsp:sp>
    <dsp:sp modelId="{53081B3C-C570-4D1C-908B-74CCD314CB3D}">
      <dsp:nvSpPr>
        <dsp:cNvPr id="0" name=""/>
        <dsp:cNvSpPr/>
      </dsp:nvSpPr>
      <dsp:spPr>
        <a:xfrm>
          <a:off x="0" y="481076"/>
          <a:ext cx="10753725" cy="430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err="1"/>
            <a:t>Homeworks</a:t>
          </a:r>
          <a:r>
            <a:rPr lang="en-US" sz="1800" b="1" kern="1200" dirty="0"/>
            <a:t>: 15%</a:t>
          </a:r>
          <a:r>
            <a:rPr lang="en-US" sz="1800" b="0" kern="1200" dirty="0"/>
            <a:t>. </a:t>
          </a:r>
          <a:endParaRPr lang="en-US" sz="1800" kern="1200" dirty="0"/>
        </a:p>
      </dsp:txBody>
      <dsp:txXfrm>
        <a:off x="21018" y="502094"/>
        <a:ext cx="10711689" cy="388524"/>
      </dsp:txXfrm>
    </dsp:sp>
    <dsp:sp modelId="{660D76B8-6F03-4116-82D1-6664C79091FB}">
      <dsp:nvSpPr>
        <dsp:cNvPr id="0" name=""/>
        <dsp:cNvSpPr/>
      </dsp:nvSpPr>
      <dsp:spPr>
        <a:xfrm>
          <a:off x="0" y="911636"/>
          <a:ext cx="10753725"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3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5-6 </a:t>
          </a:r>
          <a:r>
            <a:rPr lang="en-US" sz="1400" b="0" kern="1200" dirty="0" err="1"/>
            <a:t>Homeworks</a:t>
          </a:r>
          <a:r>
            <a:rPr lang="en-US" sz="1400" b="0" kern="1200" dirty="0"/>
            <a:t>. </a:t>
          </a:r>
          <a:endParaRPr lang="en-US" sz="1400" kern="1200" dirty="0"/>
        </a:p>
        <a:p>
          <a:pPr marL="114300" lvl="1" indent="-114300" algn="l" defTabSz="622300">
            <a:lnSpc>
              <a:spcPct val="90000"/>
            </a:lnSpc>
            <a:spcBef>
              <a:spcPct val="0"/>
            </a:spcBef>
            <a:spcAft>
              <a:spcPct val="20000"/>
            </a:spcAft>
            <a:buChar char="•"/>
          </a:pPr>
          <a:r>
            <a:rPr lang="en-US" sz="1400" b="0" kern="1200" dirty="0"/>
            <a:t>4 questions, 2 graded. 10 points. Might have bonus.</a:t>
          </a:r>
          <a:endParaRPr lang="en-US" sz="1400" kern="1200" dirty="0"/>
        </a:p>
        <a:p>
          <a:pPr marL="114300" lvl="1" indent="-114300" algn="l" defTabSz="622300">
            <a:lnSpc>
              <a:spcPct val="90000"/>
            </a:lnSpc>
            <a:spcBef>
              <a:spcPct val="0"/>
            </a:spcBef>
            <a:spcAft>
              <a:spcPct val="20000"/>
            </a:spcAft>
            <a:buChar char="•"/>
          </a:pPr>
          <a:r>
            <a:rPr lang="en-US" sz="1400" b="0" kern="1200"/>
            <a:t>Can work in groups of 2.</a:t>
          </a:r>
          <a:endParaRPr lang="en-US" sz="1400" kern="1200"/>
        </a:p>
        <a:p>
          <a:pPr marL="114300" lvl="1" indent="-114300" algn="l" defTabSz="622300">
            <a:lnSpc>
              <a:spcPct val="90000"/>
            </a:lnSpc>
            <a:spcBef>
              <a:spcPct val="0"/>
            </a:spcBef>
            <a:spcAft>
              <a:spcPct val="20000"/>
            </a:spcAft>
            <a:buChar char="•"/>
          </a:pPr>
          <a:r>
            <a:rPr lang="en-US" sz="1400" b="0" kern="1200"/>
            <a:t>Late by a day, 2 points reduced.</a:t>
          </a:r>
          <a:r>
            <a:rPr lang="en-US" sz="1400" kern="1200"/>
            <a:t> 2 days – 8 pts.</a:t>
          </a:r>
        </a:p>
      </dsp:txBody>
      <dsp:txXfrm>
        <a:off x="0" y="911636"/>
        <a:ext cx="10753725" cy="960480"/>
      </dsp:txXfrm>
    </dsp:sp>
    <dsp:sp modelId="{3B90A6A4-C39F-43AE-BCA9-29D0BDCA1CB4}">
      <dsp:nvSpPr>
        <dsp:cNvPr id="0" name=""/>
        <dsp:cNvSpPr/>
      </dsp:nvSpPr>
      <dsp:spPr>
        <a:xfrm>
          <a:off x="0" y="1872116"/>
          <a:ext cx="10753725" cy="430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Term Project:</a:t>
          </a:r>
          <a:r>
            <a:rPr lang="en-US" sz="1800" b="0" kern="1200"/>
            <a:t> 25%.</a:t>
          </a:r>
          <a:endParaRPr lang="en-US" sz="1800" kern="1200"/>
        </a:p>
      </dsp:txBody>
      <dsp:txXfrm>
        <a:off x="21018" y="1893134"/>
        <a:ext cx="10711689" cy="388524"/>
      </dsp:txXfrm>
    </dsp:sp>
    <dsp:sp modelId="{717CC7DD-89F9-4FB4-BB8C-AA447A8464AD}">
      <dsp:nvSpPr>
        <dsp:cNvPr id="0" name=""/>
        <dsp:cNvSpPr/>
      </dsp:nvSpPr>
      <dsp:spPr>
        <a:xfrm>
          <a:off x="0" y="2302676"/>
          <a:ext cx="10753725"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3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a:t>Can work in groups of max 3.</a:t>
          </a:r>
          <a:endParaRPr lang="en-US" sz="1400" kern="1200"/>
        </a:p>
        <a:p>
          <a:pPr marL="114300" lvl="1" indent="-114300" algn="l" defTabSz="622300">
            <a:lnSpc>
              <a:spcPct val="90000"/>
            </a:lnSpc>
            <a:spcBef>
              <a:spcPct val="0"/>
            </a:spcBef>
            <a:spcAft>
              <a:spcPct val="20000"/>
            </a:spcAft>
            <a:buChar char="•"/>
          </a:pPr>
          <a:r>
            <a:rPr lang="en-US" sz="1400" b="0" kern="1200" dirty="0"/>
            <a:t>Topics can be selected from the following or by the group: </a:t>
          </a:r>
          <a:endParaRPr lang="en-US" sz="1400" kern="1200" dirty="0"/>
        </a:p>
        <a:p>
          <a:pPr marL="228600" lvl="2" indent="-114300" algn="l" defTabSz="622300">
            <a:lnSpc>
              <a:spcPct val="90000"/>
            </a:lnSpc>
            <a:spcBef>
              <a:spcPct val="0"/>
            </a:spcBef>
            <a:spcAft>
              <a:spcPct val="20000"/>
            </a:spcAft>
            <a:buChar char="•"/>
          </a:pPr>
          <a:r>
            <a:rPr lang="en-US" sz="1400" b="0" kern="1200" dirty="0"/>
            <a:t>A graphic equalizer</a:t>
          </a:r>
          <a:endParaRPr lang="en-US" sz="1400" kern="1200" dirty="0"/>
        </a:p>
        <a:p>
          <a:pPr marL="228600" lvl="2" indent="-114300" algn="l" defTabSz="622300">
            <a:lnSpc>
              <a:spcPct val="90000"/>
            </a:lnSpc>
            <a:spcBef>
              <a:spcPct val="0"/>
            </a:spcBef>
            <a:spcAft>
              <a:spcPct val="20000"/>
            </a:spcAft>
            <a:buChar char="•"/>
          </a:pPr>
          <a:r>
            <a:rPr lang="en-US" sz="1400" b="0" kern="1200" dirty="0"/>
            <a:t>Denoising</a:t>
          </a:r>
          <a:endParaRPr lang="en-US" sz="1400" kern="1200" dirty="0"/>
        </a:p>
        <a:p>
          <a:pPr marL="228600" lvl="2" indent="-114300" algn="l" defTabSz="622300">
            <a:lnSpc>
              <a:spcPct val="90000"/>
            </a:lnSpc>
            <a:spcBef>
              <a:spcPct val="0"/>
            </a:spcBef>
            <a:spcAft>
              <a:spcPct val="20000"/>
            </a:spcAft>
            <a:buChar char="•"/>
          </a:pPr>
          <a:r>
            <a:rPr lang="en-US" sz="1400" b="0" kern="1200" dirty="0"/>
            <a:t>Image compression</a:t>
          </a:r>
          <a:endParaRPr lang="en-US" sz="1400" kern="1200" dirty="0"/>
        </a:p>
        <a:p>
          <a:pPr marL="228600" lvl="2" indent="-114300" algn="l" defTabSz="622300">
            <a:lnSpc>
              <a:spcPct val="90000"/>
            </a:lnSpc>
            <a:spcBef>
              <a:spcPct val="0"/>
            </a:spcBef>
            <a:spcAft>
              <a:spcPct val="20000"/>
            </a:spcAft>
            <a:buChar char="•"/>
          </a:pPr>
          <a:r>
            <a:rPr lang="en-US" sz="1400" b="0" kern="1200" dirty="0"/>
            <a:t>Speech coding</a:t>
          </a:r>
          <a:endParaRPr lang="en-US" sz="1400" kern="1200" dirty="0"/>
        </a:p>
      </dsp:txBody>
      <dsp:txXfrm>
        <a:off x="0" y="2302676"/>
        <a:ext cx="10753725" cy="1457280"/>
      </dsp:txXfrm>
    </dsp:sp>
    <dsp:sp modelId="{43378748-229B-43E0-8DCB-93059880AE5B}">
      <dsp:nvSpPr>
        <dsp:cNvPr id="0" name=""/>
        <dsp:cNvSpPr/>
      </dsp:nvSpPr>
      <dsp:spPr>
        <a:xfrm>
          <a:off x="0" y="3759956"/>
          <a:ext cx="10753725" cy="430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Attendance: 10%</a:t>
          </a:r>
          <a:endParaRPr lang="en-US" sz="1800" kern="1200" dirty="0"/>
        </a:p>
      </dsp:txBody>
      <dsp:txXfrm>
        <a:off x="21018" y="3780974"/>
        <a:ext cx="10711689" cy="388524"/>
      </dsp:txXfrm>
    </dsp:sp>
    <dsp:sp modelId="{C8EB78CE-2E10-4419-8E51-4F067E26A1F7}">
      <dsp:nvSpPr>
        <dsp:cNvPr id="0" name=""/>
        <dsp:cNvSpPr/>
      </dsp:nvSpPr>
      <dsp:spPr>
        <a:xfrm>
          <a:off x="0" y="4190516"/>
          <a:ext cx="1075372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3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Pop up quizzes. In zoom and in person.</a:t>
          </a:r>
          <a:endParaRPr lang="en-US" sz="1400" kern="1200" dirty="0"/>
        </a:p>
      </dsp:txBody>
      <dsp:txXfrm>
        <a:off x="0" y="4190516"/>
        <a:ext cx="10753725" cy="264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E60E42C-8E5E-4869-8354-1F45639B2E4E}" type="datetimeFigureOut">
              <a:rPr lang="en-US" smtClean="0"/>
              <a:t>1/10/2022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BBE874B-A91A-4F39-A203-7AED2EE525E2}" type="slidenum">
              <a:rPr lang="en-US" smtClean="0"/>
              <a:t>‹#›</a:t>
            </a:fld>
            <a:endParaRPr lang="en-US"/>
          </a:p>
        </p:txBody>
      </p:sp>
    </p:spTree>
    <p:extLst>
      <p:ext uri="{BB962C8B-B14F-4D97-AF65-F5344CB8AC3E}">
        <p14:creationId xmlns:p14="http://schemas.microsoft.com/office/powerpoint/2010/main" val="309083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0E42C-8E5E-4869-8354-1F45639B2E4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236049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0E42C-8E5E-4869-8354-1F45639B2E4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20704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0E42C-8E5E-4869-8354-1F45639B2E4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189029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0E42C-8E5E-4869-8354-1F45639B2E4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191915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0E42C-8E5E-4869-8354-1F45639B2E4E}"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204722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0E42C-8E5E-4869-8354-1F45639B2E4E}"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378807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0E42C-8E5E-4869-8354-1F45639B2E4E}"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61752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0E42C-8E5E-4869-8354-1F45639B2E4E}"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74970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BE60E42C-8E5E-4869-8354-1F45639B2E4E}"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BBE874B-A91A-4F39-A203-7AED2EE525E2}" type="slidenum">
              <a:rPr lang="en-US" smtClean="0"/>
              <a:t>‹#›</a:t>
            </a:fld>
            <a:endParaRPr lang="en-US"/>
          </a:p>
        </p:txBody>
      </p:sp>
    </p:spTree>
    <p:extLst>
      <p:ext uri="{BB962C8B-B14F-4D97-AF65-F5344CB8AC3E}">
        <p14:creationId xmlns:p14="http://schemas.microsoft.com/office/powerpoint/2010/main" val="119263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E60E42C-8E5E-4869-8354-1F45639B2E4E}" type="datetimeFigureOut">
              <a:rPr lang="en-US" smtClean="0"/>
              <a:t>1/10/2022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BBE874B-A91A-4F39-A203-7AED2EE525E2}" type="slidenum">
              <a:rPr lang="en-US" smtClean="0"/>
              <a:t>‹#›</a:t>
            </a:fld>
            <a:endParaRPr lang="en-US"/>
          </a:p>
        </p:txBody>
      </p:sp>
    </p:spTree>
    <p:extLst>
      <p:ext uri="{BB962C8B-B14F-4D97-AF65-F5344CB8AC3E}">
        <p14:creationId xmlns:p14="http://schemas.microsoft.com/office/powerpoint/2010/main" val="1912938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E60E42C-8E5E-4869-8354-1F45639B2E4E}" type="datetimeFigureOut">
              <a:rPr lang="en-US" smtClean="0"/>
              <a:t>1/10/2022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BBE874B-A91A-4F39-A203-7AED2EE525E2}" type="slidenum">
              <a:rPr lang="en-US" smtClean="0"/>
              <a:t>‹#›</a:t>
            </a:fld>
            <a:endParaRPr lang="en-US"/>
          </a:p>
        </p:txBody>
      </p:sp>
    </p:spTree>
    <p:extLst>
      <p:ext uri="{BB962C8B-B14F-4D97-AF65-F5344CB8AC3E}">
        <p14:creationId xmlns:p14="http://schemas.microsoft.com/office/powerpoint/2010/main" val="2905542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486F-F45D-4D2E-907D-8332D09F3A7C}"/>
              </a:ext>
            </a:extLst>
          </p:cNvPr>
          <p:cNvSpPr>
            <a:spLocks noGrp="1"/>
          </p:cNvSpPr>
          <p:nvPr>
            <p:ph type="ctrTitle"/>
          </p:nvPr>
        </p:nvSpPr>
        <p:spPr/>
        <p:txBody>
          <a:bodyPr/>
          <a:lstStyle/>
          <a:p>
            <a:r>
              <a:rPr lang="en-US" dirty="0"/>
              <a:t>ECE 466:</a:t>
            </a:r>
            <a:br>
              <a:rPr lang="en-US" dirty="0"/>
            </a:br>
            <a:r>
              <a:rPr lang="en-US" dirty="0"/>
              <a:t>Digital Signal Processing</a:t>
            </a:r>
          </a:p>
        </p:txBody>
      </p:sp>
      <p:sp>
        <p:nvSpPr>
          <p:cNvPr id="3" name="Subtitle 2">
            <a:extLst>
              <a:ext uri="{FF2B5EF4-FFF2-40B4-BE49-F238E27FC236}">
                <a16:creationId xmlns:a16="http://schemas.microsoft.com/office/drawing/2014/main" id="{7DAA1F12-5946-4243-A2BA-77A9E6B5DBA8}"/>
              </a:ext>
            </a:extLst>
          </p:cNvPr>
          <p:cNvSpPr>
            <a:spLocks noGrp="1"/>
          </p:cNvSpPr>
          <p:nvPr>
            <p:ph type="subTitle" idx="1"/>
          </p:nvPr>
        </p:nvSpPr>
        <p:spPr/>
        <p:txBody>
          <a:bodyPr/>
          <a:lstStyle/>
          <a:p>
            <a:r>
              <a:rPr lang="en-US" dirty="0"/>
              <a:t>Seyyid Emre Sofuoglu</a:t>
            </a:r>
          </a:p>
          <a:p>
            <a:r>
              <a:rPr lang="en-US" dirty="0"/>
              <a:t>PhD Candidate, ECE</a:t>
            </a:r>
          </a:p>
        </p:txBody>
      </p:sp>
    </p:spTree>
    <p:extLst>
      <p:ext uri="{BB962C8B-B14F-4D97-AF65-F5344CB8AC3E}">
        <p14:creationId xmlns:p14="http://schemas.microsoft.com/office/powerpoint/2010/main" val="48155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68A3-9469-4E5C-9466-3EB00D5E542B}"/>
              </a:ext>
            </a:extLst>
          </p:cNvPr>
          <p:cNvSpPr>
            <a:spLocks noGrp="1"/>
          </p:cNvSpPr>
          <p:nvPr>
            <p:ph type="title"/>
          </p:nvPr>
        </p:nvSpPr>
        <p:spPr/>
        <p:txBody>
          <a:bodyPr/>
          <a:lstStyle/>
          <a:p>
            <a:r>
              <a:rPr lang="en-US" dirty="0"/>
              <a:t>Classification of Signals</a:t>
            </a:r>
          </a:p>
        </p:txBody>
      </p:sp>
      <p:sp>
        <p:nvSpPr>
          <p:cNvPr id="3" name="Content Placeholder 2">
            <a:extLst>
              <a:ext uri="{FF2B5EF4-FFF2-40B4-BE49-F238E27FC236}">
                <a16:creationId xmlns:a16="http://schemas.microsoft.com/office/drawing/2014/main" id="{688BA4D5-8457-4BB5-BE0A-D0BDAF91A61B}"/>
              </a:ext>
            </a:extLst>
          </p:cNvPr>
          <p:cNvSpPr>
            <a:spLocks noGrp="1"/>
          </p:cNvSpPr>
          <p:nvPr>
            <p:ph idx="1"/>
          </p:nvPr>
        </p:nvSpPr>
        <p:spPr>
          <a:xfrm>
            <a:off x="676656" y="2011680"/>
            <a:ext cx="10753725" cy="4477610"/>
          </a:xfrm>
        </p:spPr>
        <p:txBody>
          <a:bodyPr>
            <a:normAutofit/>
          </a:bodyPr>
          <a:lstStyle/>
          <a:p>
            <a:pPr>
              <a:buFont typeface="Arial" panose="020B0604020202020204" pitchFamily="34" charset="0"/>
              <a:buChar char="•"/>
            </a:pPr>
            <a:r>
              <a:rPr lang="en-US" dirty="0">
                <a:latin typeface="Consolas" panose="020B0609020204030204" pitchFamily="49" charset="0"/>
              </a:rPr>
              <a:t> Univariate vs Multivariate: x(t) vs I(</a:t>
            </a:r>
            <a:r>
              <a:rPr lang="en-US" dirty="0" err="1">
                <a:latin typeface="Consolas" panose="020B0609020204030204" pitchFamily="49" charset="0"/>
              </a:rPr>
              <a:t>i,j</a:t>
            </a:r>
            <a:r>
              <a:rPr lang="en-US" dirty="0">
                <a:latin typeface="Consolas" panose="020B0609020204030204" pitchFamily="49" charset="0"/>
              </a:rPr>
              <a:t>)</a:t>
            </a:r>
          </a:p>
          <a:p>
            <a:pPr>
              <a:buFont typeface="Arial" panose="020B0604020202020204" pitchFamily="34" charset="0"/>
              <a:buChar char="•"/>
            </a:pPr>
            <a:r>
              <a:rPr lang="en-US" dirty="0">
                <a:latin typeface="Consolas" panose="020B0609020204030204" pitchFamily="49" charset="0"/>
              </a:rPr>
              <a:t> Single channel vs multi-channel: x(t) = a or x(t) = [a, b, c]</a:t>
            </a:r>
          </a:p>
          <a:p>
            <a:pPr>
              <a:buFont typeface="Arial" panose="020B0604020202020204" pitchFamily="34" charset="0"/>
              <a:buChar char="•"/>
            </a:pPr>
            <a:r>
              <a:rPr lang="en-US" dirty="0">
                <a:latin typeface="Consolas" panose="020B0609020204030204" pitchFamily="49" charset="0"/>
              </a:rPr>
              <a:t> Continuous time vs discrete time: x(t) vs x[n]. Sampling.</a:t>
            </a:r>
          </a:p>
          <a:p>
            <a:pPr lvl="2">
              <a:buFont typeface="Arial" panose="020B0604020202020204" pitchFamily="34" charset="0"/>
              <a:buChar char="•"/>
            </a:pPr>
            <a:r>
              <a:rPr lang="en-US" dirty="0">
                <a:latin typeface="Consolas" panose="020B0609020204030204" pitchFamily="49" charset="0"/>
              </a:rPr>
              <a:t>Is this a real difference? Are there any continuous time signals?</a:t>
            </a:r>
          </a:p>
          <a:p>
            <a:pPr>
              <a:buFont typeface="Arial" panose="020B0604020202020204" pitchFamily="34" charset="0"/>
              <a:buChar char="•"/>
            </a:pPr>
            <a:r>
              <a:rPr lang="en-US" dirty="0">
                <a:latin typeface="Consolas" panose="020B0609020204030204" pitchFamily="49" charset="0"/>
              </a:rPr>
              <a:t> Continuous valued vs discrete valued: x(t) </a:t>
            </a:r>
            <a:r>
              <a:rPr lang="el-GR" dirty="0">
                <a:latin typeface="Consolas" panose="020B0609020204030204" pitchFamily="49" charset="0"/>
              </a:rPr>
              <a:t>ϵ</a:t>
            </a:r>
            <a:r>
              <a:rPr lang="en-US" dirty="0">
                <a:latin typeface="Consolas" panose="020B0609020204030204" pitchFamily="49" charset="0"/>
              </a:rPr>
              <a:t> R vs x(t) </a:t>
            </a:r>
            <a:r>
              <a:rPr lang="el-GR" dirty="0">
                <a:latin typeface="Consolas" panose="020B0609020204030204" pitchFamily="49" charset="0"/>
              </a:rPr>
              <a:t>ϵ</a:t>
            </a:r>
            <a:r>
              <a:rPr lang="en-US" dirty="0">
                <a:latin typeface="Consolas" panose="020B0609020204030204" pitchFamily="49" charset="0"/>
              </a:rPr>
              <a:t> {1,2,3,…}. Quantization and/or measurement.</a:t>
            </a:r>
          </a:p>
          <a:p>
            <a:pPr marL="377040" lvl="5" indent="0">
              <a:buNone/>
            </a:pPr>
            <a:r>
              <a:rPr lang="en-US" dirty="0">
                <a:latin typeface="Consolas" panose="020B0609020204030204" pitchFamily="49" charset="0"/>
              </a:rPr>
              <a:t> Analog: </a:t>
            </a:r>
            <a:r>
              <a:rPr lang="en-US" dirty="0" err="1">
                <a:latin typeface="Consolas" panose="020B0609020204030204" pitchFamily="49" charset="0"/>
              </a:rPr>
              <a:t>ct</a:t>
            </a:r>
            <a:r>
              <a:rPr lang="en-US" dirty="0">
                <a:latin typeface="Consolas" panose="020B0609020204030204" pitchFamily="49" charset="0"/>
              </a:rPr>
              <a:t>, cv.</a:t>
            </a:r>
          </a:p>
          <a:p>
            <a:pPr marL="377040" lvl="5" indent="0">
              <a:buNone/>
            </a:pPr>
            <a:r>
              <a:rPr lang="en-US" dirty="0">
                <a:latin typeface="Consolas" panose="020B0609020204030204" pitchFamily="49" charset="0"/>
              </a:rPr>
              <a:t> Discrete: dt, dv. </a:t>
            </a:r>
          </a:p>
          <a:p>
            <a:pPr>
              <a:buFont typeface="Arial" panose="020B0604020202020204" pitchFamily="34" charset="0"/>
              <a:buChar char="•"/>
            </a:pPr>
            <a:r>
              <a:rPr lang="en-US" dirty="0">
                <a:latin typeface="Consolas" panose="020B0609020204030204" pitchFamily="49" charset="0"/>
              </a:rPr>
              <a:t> Deterministic vs random: x(t) = cos(t) vs x(t) = ?</a:t>
            </a:r>
          </a:p>
          <a:p>
            <a:pPr marL="548640" lvl="4" indent="0">
              <a:buNone/>
            </a:pPr>
            <a:r>
              <a:rPr lang="en-US" dirty="0">
                <a:latin typeface="Consolas" panose="020B0609020204030204" pitchFamily="49" charset="0"/>
              </a:rPr>
              <a:t>Can any real signal be deterministic? </a:t>
            </a:r>
            <a:r>
              <a:rPr lang="en-US" dirty="0">
                <a:solidFill>
                  <a:schemeClr val="accent2"/>
                </a:solidFill>
                <a:latin typeface="Consolas" panose="020B0609020204030204" pitchFamily="49" charset="0"/>
              </a:rPr>
              <a:t>Quiz time!</a:t>
            </a:r>
          </a:p>
          <a:p>
            <a:pPr>
              <a:buFont typeface="Arial" panose="020B0604020202020204" pitchFamily="34" charset="0"/>
              <a:buChar char="•"/>
            </a:pPr>
            <a:r>
              <a:rPr lang="en-US" dirty="0">
                <a:latin typeface="Consolas" panose="020B0609020204030204" pitchFamily="49" charset="0"/>
              </a:rPr>
              <a:t> Periodic vs aperiodic: x(t) = x(</a:t>
            </a:r>
            <a:r>
              <a:rPr lang="en-US" dirty="0" err="1">
                <a:latin typeface="Consolas" panose="020B0609020204030204" pitchFamily="49" charset="0"/>
              </a:rPr>
              <a:t>t+T</a:t>
            </a:r>
            <a:r>
              <a:rPr lang="en-US" dirty="0">
                <a:latin typeface="Consolas" panose="020B0609020204030204" pitchFamily="49" charset="0"/>
              </a:rPr>
              <a:t>) vs else.</a:t>
            </a:r>
          </a:p>
        </p:txBody>
      </p:sp>
    </p:spTree>
    <p:extLst>
      <p:ext uri="{BB962C8B-B14F-4D97-AF65-F5344CB8AC3E}">
        <p14:creationId xmlns:p14="http://schemas.microsoft.com/office/powerpoint/2010/main" val="49455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0D30-29C6-48F7-A37A-188DEC1DE09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AF86A64-C2B3-4BEC-9532-3B8A3842E1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014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6386-58FA-4D72-860D-4AC6194491A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5C2C899-0FBB-44DD-A2D2-917163F4038A}"/>
              </a:ext>
            </a:extLst>
          </p:cNvPr>
          <p:cNvSpPr>
            <a:spLocks noGrp="1"/>
          </p:cNvSpPr>
          <p:nvPr>
            <p:ph idx="1"/>
          </p:nvPr>
        </p:nvSpPr>
        <p:spPr>
          <a:xfrm>
            <a:off x="676656" y="2011680"/>
            <a:ext cx="10753725" cy="4023360"/>
          </a:xfrm>
        </p:spPr>
        <p:txBody>
          <a:bodyPr>
            <a:normAutofit/>
          </a:bodyPr>
          <a:lstStyle/>
          <a:p>
            <a:pPr>
              <a:buFont typeface="Arial" panose="020B0604020202020204" pitchFamily="34" charset="0"/>
              <a:buChar char="•"/>
            </a:pPr>
            <a:r>
              <a:rPr lang="en-US" b="1" dirty="0">
                <a:solidFill>
                  <a:schemeClr val="accent1"/>
                </a:solidFill>
                <a:effectLst/>
                <a:latin typeface="Consolas" panose="020B0609020204030204" pitchFamily="49" charset="0"/>
              </a:rPr>
              <a:t> Office Hours:</a:t>
            </a:r>
            <a:r>
              <a:rPr lang="en-US" b="0" dirty="0">
                <a:solidFill>
                  <a:schemeClr val="accent1"/>
                </a:solidFill>
                <a:effectLst/>
                <a:latin typeface="Consolas" panose="020B0609020204030204" pitchFamily="49" charset="0"/>
              </a:rPr>
              <a:t> </a:t>
            </a:r>
            <a:r>
              <a:rPr lang="en-US" b="0" dirty="0">
                <a:solidFill>
                  <a:schemeClr val="tx2"/>
                </a:solidFill>
                <a:effectLst/>
                <a:latin typeface="Consolas" panose="020B0609020204030204" pitchFamily="49" charset="0"/>
              </a:rPr>
              <a:t>TTh 4-5 pm, online. See D2L calendar or announcements for Zoom link.</a:t>
            </a:r>
          </a:p>
          <a:p>
            <a:pPr>
              <a:buFont typeface="Arial" panose="020B0604020202020204" pitchFamily="34" charset="0"/>
              <a:buChar char="•"/>
            </a:pPr>
            <a:r>
              <a:rPr lang="en-US" b="1" dirty="0">
                <a:solidFill>
                  <a:schemeClr val="accent1"/>
                </a:solidFill>
                <a:effectLst/>
                <a:latin typeface="Consolas" panose="020B0609020204030204" pitchFamily="49" charset="0"/>
              </a:rPr>
              <a:t> Textbook:</a:t>
            </a:r>
            <a:r>
              <a:rPr lang="en-US" b="0" dirty="0">
                <a:solidFill>
                  <a:srgbClr val="D4D4D4"/>
                </a:solidFill>
                <a:effectLst/>
                <a:latin typeface="Consolas" panose="020B0609020204030204" pitchFamily="49" charset="0"/>
              </a:rPr>
              <a:t> </a:t>
            </a:r>
          </a:p>
          <a:p>
            <a:pPr lvl="2">
              <a:buFont typeface="Arial" panose="020B0604020202020204" pitchFamily="34" charset="0"/>
              <a:buChar char="•"/>
            </a:pPr>
            <a:r>
              <a:rPr lang="en-US" b="0" dirty="0">
                <a:solidFill>
                  <a:schemeClr val="tx2"/>
                </a:solidFill>
                <a:effectLst/>
                <a:latin typeface="Consolas" panose="020B0609020204030204" pitchFamily="49" charset="0"/>
              </a:rPr>
              <a:t>J.R. Deller, Jr., Discrete-Time Signal Processing with Speech Processing Motivations. </a:t>
            </a:r>
          </a:p>
          <a:p>
            <a:pPr lvl="2">
              <a:buFont typeface="Arial" panose="020B0604020202020204" pitchFamily="34" charset="0"/>
              <a:buChar char="•"/>
            </a:pPr>
            <a:r>
              <a:rPr lang="en-US" b="0" dirty="0">
                <a:solidFill>
                  <a:schemeClr val="tx2"/>
                </a:solidFill>
                <a:effectLst/>
                <a:latin typeface="Consolas" panose="020B0609020204030204" pitchFamily="49" charset="0"/>
              </a:rPr>
              <a:t>Digital Signal Processing, J. G. </a:t>
            </a:r>
            <a:r>
              <a:rPr lang="en-US" b="0" dirty="0" err="1">
                <a:solidFill>
                  <a:schemeClr val="tx2"/>
                </a:solidFill>
                <a:effectLst/>
                <a:latin typeface="Consolas" panose="020B0609020204030204" pitchFamily="49" charset="0"/>
              </a:rPr>
              <a:t>Proakis</a:t>
            </a:r>
            <a:r>
              <a:rPr lang="en-US" b="0" dirty="0">
                <a:solidFill>
                  <a:schemeClr val="tx2"/>
                </a:solidFill>
                <a:effectLst/>
                <a:latin typeface="Consolas" panose="020B0609020204030204" pitchFamily="49" charset="0"/>
              </a:rPr>
              <a:t> and D. G. </a:t>
            </a:r>
            <a:r>
              <a:rPr lang="en-US" b="0" dirty="0" err="1">
                <a:solidFill>
                  <a:schemeClr val="tx2"/>
                </a:solidFill>
                <a:effectLst/>
                <a:latin typeface="Consolas" panose="020B0609020204030204" pitchFamily="49" charset="0"/>
              </a:rPr>
              <a:t>Manolakis</a:t>
            </a:r>
            <a:r>
              <a:rPr lang="en-US" b="0" dirty="0">
                <a:solidFill>
                  <a:schemeClr val="tx2"/>
                </a:solidFill>
                <a:effectLst/>
                <a:latin typeface="Consolas" panose="020B0609020204030204" pitchFamily="49" charset="0"/>
              </a:rPr>
              <a:t>, Prentice Hall, 3rd Edition. Secondary book. (P&amp;M)</a:t>
            </a:r>
          </a:p>
          <a:p>
            <a:pPr marL="0" indent="0">
              <a:buNone/>
            </a:pPr>
            <a:r>
              <a:rPr lang="en-US" dirty="0">
                <a:solidFill>
                  <a:schemeClr val="tx2"/>
                </a:solidFill>
              </a:rPr>
              <a:t>Not necessary to buy them. Can still be helpful to have the second. The first is electronically available in the library and will be shared in D2L, and the second can be found in the library.</a:t>
            </a:r>
            <a:endParaRPr lang="en-US" b="0" dirty="0">
              <a:solidFill>
                <a:schemeClr val="tx2"/>
              </a:solidFill>
              <a:effectLst/>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289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F830-061E-4FC3-AD59-AE751DFE4E03}"/>
              </a:ext>
            </a:extLst>
          </p:cNvPr>
          <p:cNvSpPr>
            <a:spLocks noGrp="1"/>
          </p:cNvSpPr>
          <p:nvPr>
            <p:ph type="title"/>
          </p:nvPr>
        </p:nvSpPr>
        <p:spPr/>
        <p:txBody>
          <a:bodyPr/>
          <a:lstStyle/>
          <a:p>
            <a:r>
              <a:rPr lang="en-US"/>
              <a:t>Requirements:</a:t>
            </a:r>
            <a:endParaRPr lang="en-US" dirty="0"/>
          </a:p>
        </p:txBody>
      </p:sp>
      <p:graphicFrame>
        <p:nvGraphicFramePr>
          <p:cNvPr id="5" name="Content Placeholder 2">
            <a:extLst>
              <a:ext uri="{FF2B5EF4-FFF2-40B4-BE49-F238E27FC236}">
                <a16:creationId xmlns:a16="http://schemas.microsoft.com/office/drawing/2014/main" id="{8BB5FDA6-91F7-4E94-9B9E-5D7BDDA78090}"/>
              </a:ext>
            </a:extLst>
          </p:cNvPr>
          <p:cNvGraphicFramePr>
            <a:graphicFrameLocks noGrp="1"/>
          </p:cNvGraphicFramePr>
          <p:nvPr>
            <p:ph idx="1"/>
            <p:extLst>
              <p:ext uri="{D42A27DB-BD31-4B8C-83A1-F6EECF244321}">
                <p14:modId xmlns:p14="http://schemas.microsoft.com/office/powerpoint/2010/main" val="1809435540"/>
              </p:ext>
            </p:extLst>
          </p:nvPr>
        </p:nvGraphicFramePr>
        <p:xfrm>
          <a:off x="676656" y="2011680"/>
          <a:ext cx="10753725" cy="445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38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D4A4-6D02-4231-9970-46A1739FB9E9}"/>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E452D081-834C-4498-8FA9-DA34E9900FA7}"/>
              </a:ext>
            </a:extLst>
          </p:cNvPr>
          <p:cNvSpPr>
            <a:spLocks noGrp="1"/>
          </p:cNvSpPr>
          <p:nvPr>
            <p:ph idx="1"/>
          </p:nvPr>
        </p:nvSpPr>
        <p:spPr/>
        <p:txBody>
          <a:bodyPr/>
          <a:lstStyle/>
          <a:p>
            <a:pPr>
              <a:buFont typeface="Arial" panose="020B0604020202020204" pitchFamily="34" charset="0"/>
              <a:buChar char="•"/>
            </a:pPr>
            <a:r>
              <a:rPr lang="en-US" dirty="0">
                <a:latin typeface="Consolas" panose="020B0609020204030204" pitchFamily="49" charset="0"/>
              </a:rPr>
              <a:t> No cheating.</a:t>
            </a:r>
          </a:p>
          <a:p>
            <a:pPr>
              <a:buFont typeface="Arial" panose="020B0604020202020204" pitchFamily="34" charset="0"/>
              <a:buChar char="•"/>
            </a:pPr>
            <a:r>
              <a:rPr lang="en-US" dirty="0">
                <a:latin typeface="Consolas" panose="020B0609020204030204" pitchFamily="49" charset="0"/>
              </a:rPr>
              <a:t> Use discussion forum in D2L. No direct answers or links to direct answers to the HW question.</a:t>
            </a:r>
          </a:p>
          <a:p>
            <a:pPr>
              <a:buFont typeface="Arial" panose="020B0604020202020204" pitchFamily="34" charset="0"/>
              <a:buChar char="•"/>
            </a:pPr>
            <a:r>
              <a:rPr lang="en-US" dirty="0">
                <a:latin typeface="Consolas" panose="020B0609020204030204" pitchFamily="49" charset="0"/>
              </a:rPr>
              <a:t> Will use Python. There will be some in-class coding and I will share libraries. Otherwise, you’re on your own. (Hint: discussion forums)</a:t>
            </a:r>
          </a:p>
          <a:p>
            <a:pPr>
              <a:buFont typeface="Arial" panose="020B0604020202020204" pitchFamily="34" charset="0"/>
              <a:buChar char="•"/>
            </a:pPr>
            <a:endParaRPr lang="en-US" dirty="0">
              <a:latin typeface="Consolas" panose="020B0609020204030204" pitchFamily="49" charset="0"/>
            </a:endParaRPr>
          </a:p>
        </p:txBody>
      </p:sp>
    </p:spTree>
    <p:extLst>
      <p:ext uri="{BB962C8B-B14F-4D97-AF65-F5344CB8AC3E}">
        <p14:creationId xmlns:p14="http://schemas.microsoft.com/office/powerpoint/2010/main" val="362994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3B70-BB21-4028-B734-B244B70C7D10}"/>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0F4D8B3C-D543-4169-A17C-9309C5387D7F}"/>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latin typeface="Consolas" panose="020B0609020204030204" pitchFamily="49" charset="0"/>
              </a:rPr>
              <a:t> Signals and Systems:</a:t>
            </a:r>
          </a:p>
          <a:p>
            <a:pPr lvl="2">
              <a:buFont typeface="Arial" panose="020B0604020202020204" pitchFamily="34" charset="0"/>
              <a:buChar char="•"/>
            </a:pPr>
            <a:r>
              <a:rPr lang="en-US" dirty="0">
                <a:latin typeface="Consolas" panose="020B0609020204030204" pitchFamily="49" charset="0"/>
              </a:rPr>
              <a:t>Analog and Digital</a:t>
            </a:r>
          </a:p>
          <a:p>
            <a:pPr lvl="2">
              <a:buFont typeface="Arial" panose="020B0604020202020204" pitchFamily="34" charset="0"/>
              <a:buChar char="•"/>
            </a:pPr>
            <a:r>
              <a:rPr lang="en-US" dirty="0">
                <a:latin typeface="Consolas" panose="020B0609020204030204" pitchFamily="49" charset="0"/>
              </a:rPr>
              <a:t>Discrete Time S&amp;S.</a:t>
            </a:r>
          </a:p>
          <a:p>
            <a:pPr>
              <a:buFont typeface="Arial" panose="020B0604020202020204" pitchFamily="34" charset="0"/>
              <a:buChar char="•"/>
            </a:pPr>
            <a:r>
              <a:rPr lang="en-US" dirty="0">
                <a:latin typeface="Consolas" panose="020B0609020204030204" pitchFamily="49" charset="0"/>
              </a:rPr>
              <a:t> DT System Response in Time Domain:</a:t>
            </a:r>
          </a:p>
          <a:p>
            <a:pPr lvl="2">
              <a:buFont typeface="Arial" panose="020B0604020202020204" pitchFamily="34" charset="0"/>
              <a:buChar char="•"/>
            </a:pPr>
            <a:r>
              <a:rPr lang="en-US" dirty="0">
                <a:latin typeface="Consolas" panose="020B0609020204030204" pitchFamily="49" charset="0"/>
              </a:rPr>
              <a:t>Convolution sum</a:t>
            </a:r>
          </a:p>
          <a:p>
            <a:pPr lvl="2">
              <a:buFont typeface="Arial" panose="020B0604020202020204" pitchFamily="34" charset="0"/>
              <a:buChar char="•"/>
            </a:pPr>
            <a:r>
              <a:rPr lang="en-US" dirty="0">
                <a:latin typeface="Consolas" panose="020B0609020204030204" pitchFamily="49" charset="0"/>
              </a:rPr>
              <a:t>Difference equations</a:t>
            </a:r>
          </a:p>
          <a:p>
            <a:pPr>
              <a:buFont typeface="Arial" panose="020B0604020202020204" pitchFamily="34" charset="0"/>
              <a:buChar char="•"/>
            </a:pPr>
            <a:r>
              <a:rPr lang="en-US" dirty="0">
                <a:latin typeface="Consolas" panose="020B0609020204030204" pitchFamily="49" charset="0"/>
              </a:rPr>
              <a:t> Frequency Domain:</a:t>
            </a:r>
          </a:p>
          <a:p>
            <a:pPr lvl="2">
              <a:buFont typeface="Arial" panose="020B0604020202020204" pitchFamily="34" charset="0"/>
              <a:buChar char="•"/>
            </a:pPr>
            <a:r>
              <a:rPr lang="en-US" dirty="0">
                <a:latin typeface="Consolas" panose="020B0609020204030204" pitchFamily="49" charset="0"/>
              </a:rPr>
              <a:t>Z-transform.</a:t>
            </a:r>
          </a:p>
          <a:p>
            <a:pPr>
              <a:buFont typeface="Arial" panose="020B0604020202020204" pitchFamily="34" charset="0"/>
              <a:buChar char="•"/>
            </a:pPr>
            <a:r>
              <a:rPr lang="en-US" dirty="0">
                <a:latin typeface="Consolas" panose="020B0609020204030204" pitchFamily="49" charset="0"/>
              </a:rPr>
              <a:t> Discrete Fourier Transform</a:t>
            </a:r>
          </a:p>
          <a:p>
            <a:pPr>
              <a:buFont typeface="Arial" panose="020B0604020202020204" pitchFamily="34" charset="0"/>
              <a:buChar char="•"/>
            </a:pPr>
            <a:r>
              <a:rPr lang="en-US" dirty="0">
                <a:latin typeface="Consolas" panose="020B0609020204030204" pitchFamily="49" charset="0"/>
              </a:rPr>
              <a:t> Machine Learning for Signal Processing.</a:t>
            </a:r>
          </a:p>
        </p:txBody>
      </p:sp>
    </p:spTree>
    <p:extLst>
      <p:ext uri="{BB962C8B-B14F-4D97-AF65-F5344CB8AC3E}">
        <p14:creationId xmlns:p14="http://schemas.microsoft.com/office/powerpoint/2010/main" val="46895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DD0C-DAE6-4550-A88E-A1C9CB5411A4}"/>
              </a:ext>
            </a:extLst>
          </p:cNvPr>
          <p:cNvSpPr>
            <a:spLocks noGrp="1"/>
          </p:cNvSpPr>
          <p:nvPr>
            <p:ph type="title"/>
          </p:nvPr>
        </p:nvSpPr>
        <p:spPr/>
        <p:txBody>
          <a:bodyPr/>
          <a:lstStyle/>
          <a:p>
            <a:r>
              <a:rPr lang="en-US" dirty="0"/>
              <a:t>But What Will You Learn?</a:t>
            </a:r>
          </a:p>
        </p:txBody>
      </p:sp>
      <p:sp>
        <p:nvSpPr>
          <p:cNvPr id="3" name="Content Placeholder 2">
            <a:extLst>
              <a:ext uri="{FF2B5EF4-FFF2-40B4-BE49-F238E27FC236}">
                <a16:creationId xmlns:a16="http://schemas.microsoft.com/office/drawing/2014/main" id="{573E1191-4B8D-4DAA-ADC7-BCD8BFE47B9F}"/>
              </a:ext>
            </a:extLst>
          </p:cNvPr>
          <p:cNvSpPr>
            <a:spLocks noGrp="1"/>
          </p:cNvSpPr>
          <p:nvPr>
            <p:ph idx="1"/>
          </p:nvPr>
        </p:nvSpPr>
        <p:spPr>
          <a:xfrm>
            <a:off x="676656" y="2011680"/>
            <a:ext cx="10753725" cy="4346787"/>
          </a:xfrm>
        </p:spPr>
        <p:txBody>
          <a:bodyPr>
            <a:normAutofit/>
          </a:bodyPr>
          <a:lstStyle/>
          <a:p>
            <a:pPr>
              <a:buFont typeface="Arial" panose="020B0604020202020204" pitchFamily="34" charset="0"/>
              <a:buChar char="•"/>
            </a:pPr>
            <a:r>
              <a:rPr lang="en-US" dirty="0"/>
              <a:t> </a:t>
            </a:r>
            <a:r>
              <a:rPr lang="en-US" sz="2000" dirty="0">
                <a:latin typeface="Consolas" panose="020B0609020204030204" pitchFamily="49" charset="0"/>
              </a:rPr>
              <a:t>Relationships between Digital and Analog Systems. </a:t>
            </a:r>
          </a:p>
          <a:p>
            <a:pPr marL="274320" lvl="3" indent="0">
              <a:buNone/>
            </a:pPr>
            <a:r>
              <a:rPr lang="en-US" sz="1600" dirty="0">
                <a:latin typeface="Consolas" panose="020B0609020204030204" pitchFamily="49" charset="0"/>
              </a:rPr>
              <a:t>Why use digital?</a:t>
            </a:r>
          </a:p>
          <a:p>
            <a:pPr marL="274320" lvl="3" indent="0">
              <a:buNone/>
            </a:pPr>
            <a:r>
              <a:rPr lang="en-US" sz="1600" dirty="0">
                <a:latin typeface="Consolas" panose="020B0609020204030204" pitchFamily="49" charset="0"/>
              </a:rPr>
              <a:t>How does the operations translate?</a:t>
            </a:r>
          </a:p>
          <a:p>
            <a:pPr marL="274320" lvl="3" indent="0">
              <a:buNone/>
            </a:pPr>
            <a:r>
              <a:rPr lang="en-US" sz="1600" dirty="0">
                <a:latin typeface="Consolas" panose="020B0609020204030204" pitchFamily="49" charset="0"/>
              </a:rPr>
              <a:t>Is it legit? </a:t>
            </a:r>
            <a:r>
              <a:rPr lang="en-US" sz="1600" i="1" dirty="0">
                <a:latin typeface="Consolas" panose="020B0609020204030204" pitchFamily="49" charset="0"/>
              </a:rPr>
              <a:t>z</a:t>
            </a:r>
            <a:r>
              <a:rPr lang="en-US" sz="1600" dirty="0">
                <a:latin typeface="Consolas" panose="020B0609020204030204" pitchFamily="49" charset="0"/>
              </a:rPr>
              <a:t>-transform.</a:t>
            </a:r>
          </a:p>
          <a:p>
            <a:pPr>
              <a:buFont typeface="Arial" panose="020B0604020202020204" pitchFamily="34" charset="0"/>
              <a:buChar char="•"/>
            </a:pPr>
            <a:r>
              <a:rPr lang="en-US" sz="2000" dirty="0">
                <a:latin typeface="Consolas" panose="020B0609020204030204" pitchFamily="49" charset="0"/>
              </a:rPr>
              <a:t> Time and frequency domain analysis of digital systems. </a:t>
            </a:r>
          </a:p>
          <a:p>
            <a:pPr marL="274320" lvl="3" indent="0">
              <a:buNone/>
            </a:pPr>
            <a:r>
              <a:rPr lang="en-US" sz="1600" dirty="0">
                <a:latin typeface="Consolas" panose="020B0609020204030204" pitchFamily="49" charset="0"/>
              </a:rPr>
              <a:t>How to better understand, analyze and model digital systems?</a:t>
            </a:r>
          </a:p>
          <a:p>
            <a:pPr>
              <a:buFont typeface="Arial" panose="020B0604020202020204" pitchFamily="34" charset="0"/>
              <a:buChar char="•"/>
            </a:pPr>
            <a:r>
              <a:rPr lang="en-US" sz="2000" dirty="0">
                <a:latin typeface="Consolas" panose="020B0609020204030204" pitchFamily="49" charset="0"/>
              </a:rPr>
              <a:t> Tools and skillset for digital signal processing. </a:t>
            </a:r>
          </a:p>
          <a:p>
            <a:pPr marL="274320" lvl="3" indent="0">
              <a:buNone/>
            </a:pPr>
            <a:r>
              <a:rPr lang="en-US" sz="1600" dirty="0">
                <a:latin typeface="Consolas" panose="020B0609020204030204" pitchFamily="49" charset="0"/>
              </a:rPr>
              <a:t>Operators that correspond to their counterparts of analog signal processing, such as Fourier transform, convolution, ...</a:t>
            </a:r>
          </a:p>
          <a:p>
            <a:pPr>
              <a:buFont typeface="Arial" panose="020B0604020202020204" pitchFamily="34" charset="0"/>
              <a:buChar char="•"/>
            </a:pPr>
            <a:r>
              <a:rPr lang="en-US" sz="2000" dirty="0">
                <a:latin typeface="Consolas" panose="020B0609020204030204" pitchFamily="49" charset="0"/>
              </a:rPr>
              <a:t> Machine Learning for SP. </a:t>
            </a:r>
          </a:p>
          <a:p>
            <a:pPr marL="274320" lvl="3" indent="0">
              <a:buNone/>
            </a:pPr>
            <a:r>
              <a:rPr lang="en-US" sz="1600" dirty="0">
                <a:latin typeface="Consolas" panose="020B0609020204030204" pitchFamily="49" charset="0"/>
              </a:rPr>
              <a:t>Generally, we would have learned filter design. </a:t>
            </a:r>
          </a:p>
          <a:p>
            <a:pPr marL="274320" lvl="3" indent="0">
              <a:buNone/>
            </a:pPr>
            <a:r>
              <a:rPr lang="en-US" sz="1600" dirty="0">
                <a:latin typeface="Consolas" panose="020B0609020204030204" pitchFamily="49" charset="0"/>
              </a:rPr>
              <a:t>Off the shelf algorithms take care of that.</a:t>
            </a:r>
          </a:p>
        </p:txBody>
      </p:sp>
    </p:spTree>
    <p:extLst>
      <p:ext uri="{BB962C8B-B14F-4D97-AF65-F5344CB8AC3E}">
        <p14:creationId xmlns:p14="http://schemas.microsoft.com/office/powerpoint/2010/main" val="143243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2012-F463-4982-9A27-454D36B0CD0F}"/>
              </a:ext>
            </a:extLst>
          </p:cNvPr>
          <p:cNvSpPr>
            <a:spLocks noGrp="1"/>
          </p:cNvSpPr>
          <p:nvPr>
            <p:ph type="title"/>
          </p:nvPr>
        </p:nvSpPr>
        <p:spPr/>
        <p:txBody>
          <a:bodyPr/>
          <a:lstStyle/>
          <a:p>
            <a:r>
              <a:rPr lang="en-US" dirty="0"/>
              <a:t>Digital Signal Processing</a:t>
            </a:r>
          </a:p>
        </p:txBody>
      </p:sp>
      <p:sp>
        <p:nvSpPr>
          <p:cNvPr id="3" name="Content Placeholder 2">
            <a:extLst>
              <a:ext uri="{FF2B5EF4-FFF2-40B4-BE49-F238E27FC236}">
                <a16:creationId xmlns:a16="http://schemas.microsoft.com/office/drawing/2014/main" id="{EDF037AD-0680-4BC9-B93A-B2C02E493CB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latin typeface="Consolas" panose="020B0609020204030204" pitchFamily="49" charset="0"/>
              </a:rPr>
              <a:t> What is analog? What is digital?</a:t>
            </a:r>
          </a:p>
          <a:p>
            <a:pPr marL="274320" lvl="3" indent="0">
              <a:buNone/>
            </a:pPr>
            <a:r>
              <a:rPr lang="en-US" dirty="0">
                <a:latin typeface="Consolas" panose="020B0609020204030204" pitchFamily="49" charset="0"/>
              </a:rPr>
              <a:t>Uncountably infinite vs finite.</a:t>
            </a:r>
          </a:p>
          <a:p>
            <a:pPr>
              <a:buFont typeface="Arial" panose="020B0604020202020204" pitchFamily="34" charset="0"/>
              <a:buChar char="•"/>
            </a:pPr>
            <a:r>
              <a:rPr lang="en-US" dirty="0">
                <a:latin typeface="Consolas" panose="020B0609020204030204" pitchFamily="49" charset="0"/>
              </a:rPr>
              <a:t> What are signals?</a:t>
            </a:r>
          </a:p>
          <a:p>
            <a:pPr marL="274320" lvl="3" indent="0">
              <a:buNone/>
            </a:pPr>
            <a:r>
              <a:rPr lang="en-US" dirty="0">
                <a:latin typeface="Consolas" panose="020B0609020204030204" pitchFamily="49" charset="0"/>
              </a:rPr>
              <a:t>Measurements of physical phenomena.</a:t>
            </a:r>
          </a:p>
          <a:p>
            <a:pPr>
              <a:buFont typeface="Arial" panose="020B0604020202020204" pitchFamily="34" charset="0"/>
              <a:buChar char="•"/>
            </a:pPr>
            <a:r>
              <a:rPr lang="en-US" dirty="0">
                <a:latin typeface="Consolas" panose="020B0609020204030204" pitchFamily="49" charset="0"/>
              </a:rPr>
              <a:t> Can we process analog signals? </a:t>
            </a:r>
            <a:r>
              <a:rPr lang="en-US" b="1" dirty="0">
                <a:solidFill>
                  <a:schemeClr val="accent2"/>
                </a:solidFill>
                <a:latin typeface="Consolas" panose="020B0609020204030204" pitchFamily="49" charset="0"/>
              </a:rPr>
              <a:t>Quiz time! </a:t>
            </a:r>
            <a:endParaRPr lang="en-US" b="1" dirty="0">
              <a:solidFill>
                <a:schemeClr val="tx1"/>
              </a:solidFill>
              <a:latin typeface="Consolas" panose="020B0609020204030204" pitchFamily="49" charset="0"/>
            </a:endParaRPr>
          </a:p>
          <a:p>
            <a:pPr>
              <a:buFont typeface="Arial" panose="020B0604020202020204" pitchFamily="34" charset="0"/>
              <a:buChar char="•"/>
            </a:pPr>
            <a:r>
              <a:rPr lang="en-US" b="1" dirty="0">
                <a:solidFill>
                  <a:schemeClr val="tx1"/>
                </a:solidFill>
                <a:latin typeface="Consolas" panose="020B0609020204030204" pitchFamily="49" charset="0"/>
              </a:rPr>
              <a:t> </a:t>
            </a:r>
            <a:r>
              <a:rPr lang="en-US" dirty="0">
                <a:solidFill>
                  <a:schemeClr val="tx1"/>
                </a:solidFill>
                <a:latin typeface="Consolas" panose="020B0609020204030204" pitchFamily="49" charset="0"/>
              </a:rPr>
              <a:t>Why digital?</a:t>
            </a:r>
            <a:endParaRPr lang="en-US" b="1" dirty="0">
              <a:solidFill>
                <a:schemeClr val="tx1"/>
              </a:solidFill>
              <a:latin typeface="Consolas" panose="020B0609020204030204" pitchFamily="49" charset="0"/>
            </a:endParaRPr>
          </a:p>
          <a:p>
            <a:pPr marL="274320" lvl="3" indent="0">
              <a:buNone/>
            </a:pPr>
            <a:r>
              <a:rPr lang="en-US" dirty="0">
                <a:solidFill>
                  <a:schemeClr val="tx1"/>
                </a:solidFill>
                <a:latin typeface="Consolas" panose="020B0609020204030204" pitchFamily="49" charset="0"/>
              </a:rPr>
              <a:t>Possible.</a:t>
            </a:r>
          </a:p>
          <a:p>
            <a:pPr marL="274320" lvl="3" indent="0">
              <a:buNone/>
            </a:pPr>
            <a:r>
              <a:rPr lang="en-US" dirty="0">
                <a:solidFill>
                  <a:schemeClr val="tx1"/>
                </a:solidFill>
                <a:latin typeface="Consolas" panose="020B0609020204030204" pitchFamily="49" charset="0"/>
              </a:rPr>
              <a:t>Quantization -&gt; Noiseless recovery.</a:t>
            </a:r>
          </a:p>
          <a:p>
            <a:pPr marL="274320" lvl="3" indent="0">
              <a:buNone/>
            </a:pPr>
            <a:r>
              <a:rPr lang="en-US" dirty="0">
                <a:solidFill>
                  <a:schemeClr val="tx1"/>
                </a:solidFill>
                <a:latin typeface="Consolas" panose="020B0609020204030204" pitchFamily="49" charset="0"/>
              </a:rPr>
              <a:t>Can model more than simple functions.</a:t>
            </a:r>
          </a:p>
          <a:p>
            <a:pPr marL="274320" lvl="3" indent="0">
              <a:buNone/>
            </a:pPr>
            <a:r>
              <a:rPr lang="en-US" dirty="0">
                <a:solidFill>
                  <a:schemeClr val="tx1"/>
                </a:solidFill>
                <a:latin typeface="Consolas" panose="020B0609020204030204" pitchFamily="49" charset="0"/>
              </a:rPr>
              <a:t>Can compress really well. </a:t>
            </a:r>
          </a:p>
          <a:p>
            <a:pPr marL="274320" lvl="3" indent="0" algn="ctr">
              <a:buNone/>
            </a:pPr>
            <a:r>
              <a:rPr lang="en-US" dirty="0">
                <a:solidFill>
                  <a:schemeClr val="accent1"/>
                </a:solidFill>
                <a:latin typeface="Consolas" panose="020B0609020204030204" pitchFamily="49" charset="0"/>
              </a:rPr>
              <a:t>A full HD image: 1920x1080x3 -&gt; ~ 6M pixels -&gt; 6MB</a:t>
            </a:r>
          </a:p>
          <a:p>
            <a:pPr marL="274320" lvl="3" indent="0" algn="ctr">
              <a:buNone/>
            </a:pPr>
            <a:r>
              <a:rPr lang="en-US" dirty="0">
                <a:solidFill>
                  <a:schemeClr val="accent1"/>
                </a:solidFill>
                <a:latin typeface="Consolas" panose="020B0609020204030204" pitchFamily="49" charset="0"/>
              </a:rPr>
              <a:t>30 FPS -&gt; 180MB/s -&gt; ~10.8GB/m -&gt; 648GB/h</a:t>
            </a:r>
          </a:p>
        </p:txBody>
      </p:sp>
    </p:spTree>
    <p:extLst>
      <p:ext uri="{BB962C8B-B14F-4D97-AF65-F5344CB8AC3E}">
        <p14:creationId xmlns:p14="http://schemas.microsoft.com/office/powerpoint/2010/main" val="206330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3B86-08A8-41D8-8839-49F3836E7BB0}"/>
              </a:ext>
            </a:extLst>
          </p:cNvPr>
          <p:cNvSpPr>
            <a:spLocks noGrp="1"/>
          </p:cNvSpPr>
          <p:nvPr>
            <p:ph type="title"/>
          </p:nvPr>
        </p:nvSpPr>
        <p:spPr/>
        <p:txBody>
          <a:bodyPr/>
          <a:lstStyle/>
          <a:p>
            <a:r>
              <a:rPr lang="en-US" dirty="0"/>
              <a:t>DSP</a:t>
            </a:r>
          </a:p>
        </p:txBody>
      </p:sp>
      <p:sp>
        <p:nvSpPr>
          <p:cNvPr id="3" name="Content Placeholder 2">
            <a:extLst>
              <a:ext uri="{FF2B5EF4-FFF2-40B4-BE49-F238E27FC236}">
                <a16:creationId xmlns:a16="http://schemas.microsoft.com/office/drawing/2014/main" id="{074F50EF-0FAB-4475-8AD6-9085B983FB3A}"/>
              </a:ext>
            </a:extLst>
          </p:cNvPr>
          <p:cNvSpPr>
            <a:spLocks noGrp="1"/>
          </p:cNvSpPr>
          <p:nvPr>
            <p:ph idx="1"/>
          </p:nvPr>
        </p:nvSpPr>
        <p:spPr/>
        <p:txBody>
          <a:bodyPr/>
          <a:lstStyle/>
          <a:p>
            <a:pPr>
              <a:buFont typeface="Arial" panose="020B0604020202020204" pitchFamily="34" charset="0"/>
              <a:buChar char="•"/>
            </a:pPr>
            <a:r>
              <a:rPr lang="en-US" dirty="0">
                <a:latin typeface="Consolas" panose="020B0609020204030204" pitchFamily="49" charset="0"/>
              </a:rPr>
              <a:t> We are in a processor. Time is now index. </a:t>
            </a:r>
          </a:p>
          <a:p>
            <a:pPr marL="0" indent="0" algn="ctr">
              <a:buNone/>
            </a:pPr>
            <a:r>
              <a:rPr lang="en-US" dirty="0">
                <a:latin typeface="Consolas" panose="020B0609020204030204" pitchFamily="49" charset="0"/>
              </a:rPr>
              <a:t>x(t) -&gt; x[n]</a:t>
            </a:r>
          </a:p>
          <a:p>
            <a:pPr>
              <a:buFont typeface="Arial" panose="020B0604020202020204" pitchFamily="34" charset="0"/>
              <a:buChar char="•"/>
            </a:pPr>
            <a:r>
              <a:rPr lang="en-US" dirty="0">
                <a:latin typeface="Consolas" panose="020B0609020204030204" pitchFamily="49" charset="0"/>
              </a:rPr>
              <a:t> How much do we lose? Can we model real signals like this? </a:t>
            </a:r>
          </a:p>
          <a:p>
            <a:pPr>
              <a:buFont typeface="Arial" panose="020B0604020202020204" pitchFamily="34" charset="0"/>
              <a:buChar char="•"/>
            </a:pPr>
            <a:r>
              <a:rPr lang="en-US" dirty="0">
                <a:latin typeface="Consolas" panose="020B0609020204030204" pitchFamily="49" charset="0"/>
              </a:rPr>
              <a:t> The catch? </a:t>
            </a:r>
            <a:r>
              <a:rPr lang="en-US" b="1" dirty="0">
                <a:solidFill>
                  <a:schemeClr val="accent2"/>
                </a:solidFill>
                <a:latin typeface="Consolas" panose="020B0609020204030204" pitchFamily="49" charset="0"/>
              </a:rPr>
              <a:t>Quiz time!</a:t>
            </a:r>
            <a:r>
              <a:rPr lang="en-US" dirty="0">
                <a:latin typeface="Consolas" panose="020B0609020204030204" pitchFamily="49" charset="0"/>
              </a:rPr>
              <a:t> (Hint: sampling)</a:t>
            </a:r>
          </a:p>
          <a:p>
            <a:pPr>
              <a:buFont typeface="Arial" panose="020B0604020202020204" pitchFamily="34" charset="0"/>
              <a:buChar char="•"/>
            </a:pPr>
            <a:r>
              <a:rPr lang="en-US" dirty="0">
                <a:latin typeface="Consolas" panose="020B0609020204030204" pitchFamily="49" charset="0"/>
              </a:rPr>
              <a:t> Systems are now simulated. Algorithms.</a:t>
            </a:r>
          </a:p>
          <a:p>
            <a:pPr>
              <a:buFont typeface="Arial" panose="020B0604020202020204" pitchFamily="34" charset="0"/>
              <a:buChar char="•"/>
            </a:pPr>
            <a:r>
              <a:rPr lang="en-US" dirty="0">
                <a:latin typeface="Consolas" panose="020B0609020204030204" pitchFamily="49" charset="0"/>
              </a:rPr>
              <a:t> Changing systems, sending information is easy. Change a couple of bits.</a:t>
            </a:r>
          </a:p>
          <a:p>
            <a:pPr lvl="2">
              <a:buFont typeface="Arial" panose="020B0604020202020204" pitchFamily="34" charset="0"/>
              <a:buChar char="•"/>
            </a:pPr>
            <a:r>
              <a:rPr lang="en-US" dirty="0">
                <a:latin typeface="Consolas" panose="020B0609020204030204" pitchFamily="49" charset="0"/>
              </a:rPr>
              <a:t> Money transfers, bitcoin. Games, levels. Movies, live streaming.</a:t>
            </a:r>
          </a:p>
        </p:txBody>
      </p:sp>
    </p:spTree>
    <p:extLst>
      <p:ext uri="{BB962C8B-B14F-4D97-AF65-F5344CB8AC3E}">
        <p14:creationId xmlns:p14="http://schemas.microsoft.com/office/powerpoint/2010/main" val="364715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2719-9488-45B9-A4AE-5D9483D332A9}"/>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58A9F57C-D12C-4B25-8EE6-AA897F3C1B43}"/>
              </a:ext>
            </a:extLst>
          </p:cNvPr>
          <p:cNvSpPr>
            <a:spLocks noGrp="1"/>
          </p:cNvSpPr>
          <p:nvPr>
            <p:ph idx="1"/>
          </p:nvPr>
        </p:nvSpPr>
        <p:spPr/>
        <p:txBody>
          <a:bodyPr/>
          <a:lstStyle/>
          <a:p>
            <a:pPr>
              <a:buFont typeface="Arial" panose="020B0604020202020204" pitchFamily="34" charset="0"/>
              <a:buChar char="•"/>
            </a:pPr>
            <a:r>
              <a:rPr lang="en-US" dirty="0">
                <a:latin typeface="Consolas" panose="020B0609020204030204" pitchFamily="49" charset="0"/>
              </a:rPr>
              <a:t> Everywhere.</a:t>
            </a:r>
          </a:p>
        </p:txBody>
      </p:sp>
    </p:spTree>
    <p:extLst>
      <p:ext uri="{BB962C8B-B14F-4D97-AF65-F5344CB8AC3E}">
        <p14:creationId xmlns:p14="http://schemas.microsoft.com/office/powerpoint/2010/main" val="236999678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119</TotalTime>
  <Words>771</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 Light</vt:lpstr>
      <vt:lpstr>Consolas</vt:lpstr>
      <vt:lpstr>Metropolitan</vt:lpstr>
      <vt:lpstr>ECE 466: Digital Signal Processing</vt:lpstr>
      <vt:lpstr>Overview</vt:lpstr>
      <vt:lpstr>Requirements:</vt:lpstr>
      <vt:lpstr>Policies:</vt:lpstr>
      <vt:lpstr>Course Outline</vt:lpstr>
      <vt:lpstr>But What Will You Learn?</vt:lpstr>
      <vt:lpstr>Digital Signal Processing</vt:lpstr>
      <vt:lpstr>DSP</vt:lpstr>
      <vt:lpstr>Applications:</vt:lpstr>
      <vt:lpstr>Classification of Signals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466: Digital Signal Processing</dc:title>
  <dc:creator>Emre Sofuoğlu</dc:creator>
  <cp:lastModifiedBy>Emre Sofuoğlu</cp:lastModifiedBy>
  <cp:revision>4</cp:revision>
  <dcterms:created xsi:type="dcterms:W3CDTF">2022-01-10T05:14:18Z</dcterms:created>
  <dcterms:modified xsi:type="dcterms:W3CDTF">2022-01-10T22:07:07Z</dcterms:modified>
</cp:coreProperties>
</file>