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3" r:id="rId2"/>
    <p:sldId id="333" r:id="rId3"/>
    <p:sldId id="360" r:id="rId4"/>
    <p:sldId id="354" r:id="rId5"/>
    <p:sldId id="355" r:id="rId6"/>
    <p:sldId id="361" r:id="rId7"/>
    <p:sldId id="363" r:id="rId8"/>
    <p:sldId id="371" r:id="rId9"/>
    <p:sldId id="372" r:id="rId10"/>
    <p:sldId id="373" r:id="rId11"/>
    <p:sldId id="374" r:id="rId12"/>
    <p:sldId id="362" r:id="rId13"/>
    <p:sldId id="375" r:id="rId14"/>
    <p:sldId id="379" r:id="rId15"/>
    <p:sldId id="376" r:id="rId16"/>
    <p:sldId id="380" r:id="rId17"/>
    <p:sldId id="365" r:id="rId18"/>
    <p:sldId id="381" r:id="rId19"/>
    <p:sldId id="366" r:id="rId20"/>
    <p:sldId id="378" r:id="rId21"/>
    <p:sldId id="377" r:id="rId22"/>
    <p:sldId id="367" r:id="rId23"/>
    <p:sldId id="368" r:id="rId24"/>
    <p:sldId id="370"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66"/>
    <a:srgbClr val="004263"/>
    <a:srgbClr val="481F67"/>
    <a:srgbClr val="00706D"/>
    <a:srgbClr val="9148C8"/>
    <a:srgbClr val="009676"/>
    <a:srgbClr val="FF2AA0"/>
    <a:srgbClr val="00ACA8"/>
    <a:srgbClr val="00A249"/>
    <a:srgbClr val="612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03" autoAdjust="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sorterViewPr>
    <p:cViewPr>
      <p:scale>
        <a:sx n="100" d="100"/>
        <a:sy n="100" d="100"/>
      </p:scale>
      <p:origin x="0" y="-8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D5CB9-C4D4-41D6-AF50-E5FD932BC8E0}" type="datetimeFigureOut">
              <a:rPr lang="en-US" smtClean="0"/>
              <a:pPr/>
              <a:t>30-Mar-23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20377-628E-4D1C-9097-EC8132E53AA0}" type="slidenum">
              <a:rPr lang="en-US" smtClean="0"/>
              <a:pPr/>
              <a:t>‹#›</a:t>
            </a:fld>
            <a:endParaRPr lang="en-US"/>
          </a:p>
        </p:txBody>
      </p:sp>
    </p:spTree>
    <p:extLst>
      <p:ext uri="{BB962C8B-B14F-4D97-AF65-F5344CB8AC3E}">
        <p14:creationId xmlns:p14="http://schemas.microsoft.com/office/powerpoint/2010/main" val="3404637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a:t>
            </a:fld>
            <a:endParaRPr lang="en-US"/>
          </a:p>
        </p:txBody>
      </p:sp>
    </p:spTree>
    <p:extLst>
      <p:ext uri="{BB962C8B-B14F-4D97-AF65-F5344CB8AC3E}">
        <p14:creationId xmlns:p14="http://schemas.microsoft.com/office/powerpoint/2010/main" val="1058554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12</a:t>
            </a:fld>
            <a:endParaRPr lang="en-US"/>
          </a:p>
        </p:txBody>
      </p:sp>
    </p:spTree>
    <p:extLst>
      <p:ext uri="{BB962C8B-B14F-4D97-AF65-F5344CB8AC3E}">
        <p14:creationId xmlns:p14="http://schemas.microsoft.com/office/powerpoint/2010/main" val="58060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13</a:t>
            </a:fld>
            <a:endParaRPr lang="en-US"/>
          </a:p>
        </p:txBody>
      </p:sp>
    </p:spTree>
    <p:extLst>
      <p:ext uri="{BB962C8B-B14F-4D97-AF65-F5344CB8AC3E}">
        <p14:creationId xmlns:p14="http://schemas.microsoft.com/office/powerpoint/2010/main" val="78099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14</a:t>
            </a:fld>
            <a:endParaRPr lang="en-US"/>
          </a:p>
        </p:txBody>
      </p:sp>
    </p:spTree>
    <p:extLst>
      <p:ext uri="{BB962C8B-B14F-4D97-AF65-F5344CB8AC3E}">
        <p14:creationId xmlns:p14="http://schemas.microsoft.com/office/powerpoint/2010/main" val="392354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15</a:t>
            </a:fld>
            <a:endParaRPr lang="en-US"/>
          </a:p>
        </p:txBody>
      </p:sp>
    </p:spTree>
    <p:extLst>
      <p:ext uri="{BB962C8B-B14F-4D97-AF65-F5344CB8AC3E}">
        <p14:creationId xmlns:p14="http://schemas.microsoft.com/office/powerpoint/2010/main" val="228781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16</a:t>
            </a:fld>
            <a:endParaRPr lang="en-US"/>
          </a:p>
        </p:txBody>
      </p:sp>
    </p:spTree>
    <p:extLst>
      <p:ext uri="{BB962C8B-B14F-4D97-AF65-F5344CB8AC3E}">
        <p14:creationId xmlns:p14="http://schemas.microsoft.com/office/powerpoint/2010/main" val="3449512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17</a:t>
            </a:fld>
            <a:endParaRPr lang="en-US"/>
          </a:p>
        </p:txBody>
      </p:sp>
    </p:spTree>
    <p:extLst>
      <p:ext uri="{BB962C8B-B14F-4D97-AF65-F5344CB8AC3E}">
        <p14:creationId xmlns:p14="http://schemas.microsoft.com/office/powerpoint/2010/main" val="308820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18</a:t>
            </a:fld>
            <a:endParaRPr lang="en-US"/>
          </a:p>
        </p:txBody>
      </p:sp>
    </p:spTree>
    <p:extLst>
      <p:ext uri="{BB962C8B-B14F-4D97-AF65-F5344CB8AC3E}">
        <p14:creationId xmlns:p14="http://schemas.microsoft.com/office/powerpoint/2010/main" val="12511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19</a:t>
            </a:fld>
            <a:endParaRPr lang="en-US"/>
          </a:p>
        </p:txBody>
      </p:sp>
    </p:spTree>
    <p:extLst>
      <p:ext uri="{BB962C8B-B14F-4D97-AF65-F5344CB8AC3E}">
        <p14:creationId xmlns:p14="http://schemas.microsoft.com/office/powerpoint/2010/main" val="369760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20</a:t>
            </a:fld>
            <a:endParaRPr lang="en-US"/>
          </a:p>
        </p:txBody>
      </p:sp>
    </p:spTree>
    <p:extLst>
      <p:ext uri="{BB962C8B-B14F-4D97-AF65-F5344CB8AC3E}">
        <p14:creationId xmlns:p14="http://schemas.microsoft.com/office/powerpoint/2010/main" val="2260904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21</a:t>
            </a:fld>
            <a:endParaRPr lang="en-US"/>
          </a:p>
        </p:txBody>
      </p:sp>
    </p:spTree>
    <p:extLst>
      <p:ext uri="{BB962C8B-B14F-4D97-AF65-F5344CB8AC3E}">
        <p14:creationId xmlns:p14="http://schemas.microsoft.com/office/powerpoint/2010/main" val="24899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4</a:t>
            </a:fld>
            <a:endParaRPr lang="en-US"/>
          </a:p>
        </p:txBody>
      </p:sp>
    </p:spTree>
    <p:extLst>
      <p:ext uri="{BB962C8B-B14F-4D97-AF65-F5344CB8AC3E}">
        <p14:creationId xmlns:p14="http://schemas.microsoft.com/office/powerpoint/2010/main" val="185373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22</a:t>
            </a:fld>
            <a:endParaRPr lang="en-US"/>
          </a:p>
        </p:txBody>
      </p:sp>
    </p:spTree>
    <p:extLst>
      <p:ext uri="{BB962C8B-B14F-4D97-AF65-F5344CB8AC3E}">
        <p14:creationId xmlns:p14="http://schemas.microsoft.com/office/powerpoint/2010/main" val="1924900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23</a:t>
            </a:fld>
            <a:endParaRPr lang="en-US"/>
          </a:p>
        </p:txBody>
      </p:sp>
    </p:spTree>
    <p:extLst>
      <p:ext uri="{BB962C8B-B14F-4D97-AF65-F5344CB8AC3E}">
        <p14:creationId xmlns:p14="http://schemas.microsoft.com/office/powerpoint/2010/main" val="150700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24</a:t>
            </a:fld>
            <a:endParaRPr lang="en-US"/>
          </a:p>
        </p:txBody>
      </p:sp>
    </p:spTree>
    <p:extLst>
      <p:ext uri="{BB962C8B-B14F-4D97-AF65-F5344CB8AC3E}">
        <p14:creationId xmlns:p14="http://schemas.microsoft.com/office/powerpoint/2010/main" val="205656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5</a:t>
            </a:fld>
            <a:endParaRPr lang="en-US"/>
          </a:p>
        </p:txBody>
      </p:sp>
    </p:spTree>
    <p:extLst>
      <p:ext uri="{BB962C8B-B14F-4D97-AF65-F5344CB8AC3E}">
        <p14:creationId xmlns:p14="http://schemas.microsoft.com/office/powerpoint/2010/main" val="78094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6</a:t>
            </a:fld>
            <a:endParaRPr lang="en-US"/>
          </a:p>
        </p:txBody>
      </p:sp>
    </p:spTree>
    <p:extLst>
      <p:ext uri="{BB962C8B-B14F-4D97-AF65-F5344CB8AC3E}">
        <p14:creationId xmlns:p14="http://schemas.microsoft.com/office/powerpoint/2010/main" val="395656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7</a:t>
            </a:fld>
            <a:endParaRPr lang="en-US"/>
          </a:p>
        </p:txBody>
      </p:sp>
    </p:spTree>
    <p:extLst>
      <p:ext uri="{BB962C8B-B14F-4D97-AF65-F5344CB8AC3E}">
        <p14:creationId xmlns:p14="http://schemas.microsoft.com/office/powerpoint/2010/main" val="98151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8</a:t>
            </a:fld>
            <a:endParaRPr lang="en-US"/>
          </a:p>
        </p:txBody>
      </p:sp>
    </p:spTree>
    <p:extLst>
      <p:ext uri="{BB962C8B-B14F-4D97-AF65-F5344CB8AC3E}">
        <p14:creationId xmlns:p14="http://schemas.microsoft.com/office/powerpoint/2010/main" val="344350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9</a:t>
            </a:fld>
            <a:endParaRPr lang="en-US"/>
          </a:p>
        </p:txBody>
      </p:sp>
    </p:spTree>
    <p:extLst>
      <p:ext uri="{BB962C8B-B14F-4D97-AF65-F5344CB8AC3E}">
        <p14:creationId xmlns:p14="http://schemas.microsoft.com/office/powerpoint/2010/main" val="391488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10</a:t>
            </a:fld>
            <a:endParaRPr lang="en-US"/>
          </a:p>
        </p:txBody>
      </p:sp>
    </p:spTree>
    <p:extLst>
      <p:ext uri="{BB962C8B-B14F-4D97-AF65-F5344CB8AC3E}">
        <p14:creationId xmlns:p14="http://schemas.microsoft.com/office/powerpoint/2010/main" val="3258534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220377-628E-4D1C-9097-EC8132E53AA0}" type="slidenum">
              <a:rPr lang="en-US" smtClean="0"/>
              <a:pPr/>
              <a:t>11</a:t>
            </a:fld>
            <a:endParaRPr lang="en-US"/>
          </a:p>
        </p:txBody>
      </p:sp>
    </p:spTree>
    <p:extLst>
      <p:ext uri="{BB962C8B-B14F-4D97-AF65-F5344CB8AC3E}">
        <p14:creationId xmlns:p14="http://schemas.microsoft.com/office/powerpoint/2010/main" val="6161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C77A41-2DAD-48B4-A1C5-9928CA2EECC6}" type="datetime1">
              <a:rPr lang="en-US" smtClean="0"/>
              <a:pPr/>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109929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A0A45-9061-478A-BDCD-53E67EB642F3}" type="datetime1">
              <a:rPr lang="en-US" smtClean="0"/>
              <a:pPr/>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389828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8FE3D-C35D-49B6-8101-8BA8E532844D}" type="datetime1">
              <a:rPr lang="en-US" smtClean="0"/>
              <a:pPr/>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153436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D101A-73D2-458A-AC21-01FBE75939A1}" type="datetime1">
              <a:rPr lang="en-US" smtClean="0"/>
              <a:pPr/>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4226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A40D51-7097-4A04-9AAE-28FBBA30FF87}" type="datetime1">
              <a:rPr lang="en-US" smtClean="0"/>
              <a:pPr/>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356846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FB3C9-C2DE-4A9E-9E40-B34FDED5085C}" type="datetime1">
              <a:rPr lang="en-US" smtClean="0"/>
              <a:pPr/>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216667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FD15E-46F5-42F0-B8ED-3212035E8A93}" type="datetime1">
              <a:rPr lang="en-US" smtClean="0"/>
              <a:pPr/>
              <a:t>30-Mar-23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19306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3BD0FE-F455-4FEC-9A8F-098F932CE43F}" type="datetime1">
              <a:rPr lang="en-US" smtClean="0"/>
              <a:pPr/>
              <a:t>30-Mar-23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1830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490FC-578D-489A-B5E8-340DF666A0A4}" type="datetime1">
              <a:rPr lang="en-US" smtClean="0"/>
              <a:pPr/>
              <a:t>30-Mar-23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31720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D644E2-2DFC-4212-8CAD-645D136899B4}" type="datetime1">
              <a:rPr lang="en-US" smtClean="0"/>
              <a:pPr/>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237385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464D19-E90A-4360-9109-6AF9AB11F1D4}" type="datetime1">
              <a:rPr lang="en-US" smtClean="0"/>
              <a:pPr/>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66EE4-5DC1-4546-AC3D-78352511F7AB}" type="slidenum">
              <a:rPr lang="en-US" smtClean="0"/>
              <a:pPr/>
              <a:t>‹#›</a:t>
            </a:fld>
            <a:endParaRPr lang="en-US"/>
          </a:p>
        </p:txBody>
      </p:sp>
    </p:spTree>
    <p:extLst>
      <p:ext uri="{BB962C8B-B14F-4D97-AF65-F5344CB8AC3E}">
        <p14:creationId xmlns:p14="http://schemas.microsoft.com/office/powerpoint/2010/main" val="204951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522E-02B1-4670-9261-1CCB01A98ACE}" type="datetime1">
              <a:rPr lang="en-US" smtClean="0"/>
              <a:pPr/>
              <a:t>30-Mar-23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66EE4-5DC1-4546-AC3D-78352511F7AB}" type="slidenum">
              <a:rPr lang="en-US" smtClean="0"/>
              <a:pPr/>
              <a:t>‹#›</a:t>
            </a:fld>
            <a:endParaRPr lang="en-US"/>
          </a:p>
        </p:txBody>
      </p:sp>
    </p:spTree>
    <p:extLst>
      <p:ext uri="{BB962C8B-B14F-4D97-AF65-F5344CB8AC3E}">
        <p14:creationId xmlns:p14="http://schemas.microsoft.com/office/powerpoint/2010/main" val="418602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6934"/>
            <a:ext cx="12192000" cy="6874934"/>
            <a:chOff x="0" y="-16934"/>
            <a:chExt cx="12192000" cy="6874934"/>
          </a:xfrm>
        </p:grpSpPr>
        <p:grpSp>
          <p:nvGrpSpPr>
            <p:cNvPr id="2" name="Group 1"/>
            <p:cNvGrpSpPr/>
            <p:nvPr/>
          </p:nvGrpSpPr>
          <p:grpSpPr>
            <a:xfrm>
              <a:off x="0" y="-16934"/>
              <a:ext cx="12192000" cy="6874934"/>
              <a:chOff x="0" y="-16934"/>
              <a:chExt cx="12192000" cy="687493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b="14286"/>
              <a:stretch/>
            </p:blipFill>
            <p:spPr>
              <a:xfrm flipH="1">
                <a:off x="0" y="0"/>
                <a:ext cx="12192000" cy="4876800"/>
              </a:xfrm>
              <a:prstGeom prst="rect">
                <a:avLst/>
              </a:prstGeom>
            </p:spPr>
          </p:pic>
          <p:sp>
            <p:nvSpPr>
              <p:cNvPr id="8" name="Rectangle 7"/>
              <p:cNvSpPr/>
              <p:nvPr/>
            </p:nvSpPr>
            <p:spPr>
              <a:xfrm>
                <a:off x="0" y="0"/>
                <a:ext cx="3058160" cy="6858000"/>
              </a:xfrm>
              <a:prstGeom prst="rect">
                <a:avLst/>
              </a:prstGeom>
              <a:gradFill flip="none" rotWithShape="1">
                <a:gsLst>
                  <a:gs pos="27000">
                    <a:schemeClr val="accent6">
                      <a:lumMod val="0"/>
                      <a:lumOff val="100000"/>
                    </a:schemeClr>
                  </a:gs>
                  <a:gs pos="52000">
                    <a:srgbClr val="00ACA8"/>
                  </a:gs>
                  <a:gs pos="100000">
                    <a:srgbClr val="005C5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ame Side Corner Rectangle 9"/>
              <p:cNvSpPr/>
              <p:nvPr/>
            </p:nvSpPr>
            <p:spPr>
              <a:xfrm flipV="1">
                <a:off x="0" y="-16934"/>
                <a:ext cx="3072723" cy="1414914"/>
              </a:xfrm>
              <a:prstGeom prst="snip2SameRect">
                <a:avLst/>
              </a:prstGeom>
              <a:solidFill>
                <a:srgbClr val="00706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35403" y="6143450"/>
              <a:ext cx="657058" cy="598866"/>
              <a:chOff x="1460500" y="5788326"/>
              <a:chExt cx="844550" cy="769753"/>
            </a:xfrm>
            <a:solidFill>
              <a:schemeClr val="bg1"/>
            </a:solidFill>
          </p:grpSpPr>
          <p:grpSp>
            <p:nvGrpSpPr>
              <p:cNvPr id="15" name="Group 14"/>
              <p:cNvGrpSpPr/>
              <p:nvPr/>
            </p:nvGrpSpPr>
            <p:grpSpPr>
              <a:xfrm>
                <a:off x="1460500" y="6032500"/>
                <a:ext cx="844550" cy="292100"/>
                <a:chOff x="1460500" y="6032500"/>
                <a:chExt cx="844550" cy="292100"/>
              </a:xfrm>
              <a:grpFill/>
            </p:grpSpPr>
            <p:sp>
              <p:nvSpPr>
                <p:cNvPr id="27" name="Diamond 26"/>
                <p:cNvSpPr/>
                <p:nvPr/>
              </p:nvSpPr>
              <p:spPr>
                <a:xfrm>
                  <a:off x="146050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p:cNvSpPr/>
                <p:nvPr/>
              </p:nvSpPr>
              <p:spPr>
                <a:xfrm>
                  <a:off x="175260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201295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460500" y="6265979"/>
                <a:ext cx="844550" cy="292100"/>
                <a:chOff x="1460500" y="6265979"/>
                <a:chExt cx="844550" cy="292100"/>
              </a:xfrm>
              <a:grpFill/>
            </p:grpSpPr>
            <p:sp>
              <p:nvSpPr>
                <p:cNvPr id="21" name="Diamond 20"/>
                <p:cNvSpPr/>
                <p:nvPr/>
              </p:nvSpPr>
              <p:spPr>
                <a:xfrm>
                  <a:off x="14605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17526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201295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460500" y="5788326"/>
                <a:ext cx="844550" cy="292100"/>
                <a:chOff x="1460500" y="6265979"/>
                <a:chExt cx="844550" cy="292100"/>
              </a:xfrm>
              <a:grpFill/>
            </p:grpSpPr>
            <p:sp>
              <p:nvSpPr>
                <p:cNvPr id="18" name="Diamond 17"/>
                <p:cNvSpPr/>
                <p:nvPr/>
              </p:nvSpPr>
              <p:spPr>
                <a:xfrm>
                  <a:off x="14605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17526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201295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4" name="Rectangle 23"/>
          <p:cNvSpPr/>
          <p:nvPr/>
        </p:nvSpPr>
        <p:spPr>
          <a:xfrm>
            <a:off x="3285413" y="3149873"/>
            <a:ext cx="6880858" cy="2862322"/>
          </a:xfrm>
          <a:prstGeom prst="rect">
            <a:avLst/>
          </a:prstGeom>
          <a:noFill/>
        </p:spPr>
        <p:txBody>
          <a:bodyPr wrap="none" lIns="91440" tIns="45720" rIns="91440" bIns="45720">
            <a:spAutoFit/>
          </a:bodyPr>
          <a:lstStyle/>
          <a:p>
            <a:r>
              <a:rPr lang="en-US" sz="3600" b="1" dirty="0"/>
              <a:t>ID			: </a:t>
            </a:r>
            <a:r>
              <a:rPr lang="en-US" sz="3600" dirty="0"/>
              <a:t>200121015</a:t>
            </a:r>
          </a:p>
          <a:p>
            <a:r>
              <a:rPr lang="en-US" sz="3600" b="1" dirty="0" smtClean="0"/>
              <a:t>Batch</a:t>
            </a:r>
            <a:r>
              <a:rPr lang="en-US" sz="3600" b="1" dirty="0"/>
              <a:t>		: </a:t>
            </a:r>
            <a:r>
              <a:rPr lang="en-US" sz="3600" dirty="0"/>
              <a:t>15</a:t>
            </a:r>
            <a:r>
              <a:rPr lang="en-US" sz="3600" baseline="30000" dirty="0"/>
              <a:t>th</a:t>
            </a:r>
            <a:endParaRPr lang="en-US" sz="3600" dirty="0"/>
          </a:p>
          <a:p>
            <a:r>
              <a:rPr lang="en-US" sz="3600" b="1" dirty="0" smtClean="0"/>
              <a:t>Semester	</a:t>
            </a:r>
            <a:r>
              <a:rPr lang="en-US" sz="3600" b="1" dirty="0"/>
              <a:t>	: </a:t>
            </a:r>
            <a:r>
              <a:rPr lang="en-US" sz="3600" dirty="0" smtClean="0"/>
              <a:t>10</a:t>
            </a:r>
            <a:r>
              <a:rPr lang="en-US" sz="3600" baseline="30000" dirty="0" smtClean="0"/>
              <a:t>th</a:t>
            </a:r>
            <a:r>
              <a:rPr lang="en-US" sz="3600" dirty="0" smtClean="0"/>
              <a:t> </a:t>
            </a:r>
            <a:endParaRPr lang="en-US" sz="3600" b="1" dirty="0"/>
          </a:p>
          <a:p>
            <a:r>
              <a:rPr lang="en-US" sz="3600" b="1" dirty="0" smtClean="0"/>
              <a:t>Program		: </a:t>
            </a:r>
            <a:r>
              <a:rPr lang="en-US" sz="3600" dirty="0" err="1" smtClean="0"/>
              <a:t>B.Sc</a:t>
            </a:r>
            <a:r>
              <a:rPr lang="en-US" sz="3600" dirty="0" smtClean="0"/>
              <a:t> in CSE</a:t>
            </a:r>
          </a:p>
          <a:p>
            <a:r>
              <a:rPr lang="en-US" sz="3600" b="1" dirty="0" smtClean="0"/>
              <a:t>European University of Bangladesh</a:t>
            </a:r>
            <a:endParaRPr lang="en-US" sz="3200" b="1" dirty="0" smtClean="0"/>
          </a:p>
        </p:txBody>
      </p:sp>
      <p:sp>
        <p:nvSpPr>
          <p:cNvPr id="30" name="Rectangle 29"/>
          <p:cNvSpPr/>
          <p:nvPr/>
        </p:nvSpPr>
        <p:spPr>
          <a:xfrm>
            <a:off x="3285413" y="1974721"/>
            <a:ext cx="2903359" cy="830997"/>
          </a:xfrm>
          <a:prstGeom prst="rect">
            <a:avLst/>
          </a:prstGeom>
          <a:noFill/>
        </p:spPr>
        <p:txBody>
          <a:bodyPr wrap="none" lIns="91440" tIns="45720" rIns="91440" bIns="45720">
            <a:spAutoFit/>
          </a:bodyPr>
          <a:lstStyle/>
          <a:p>
            <a:r>
              <a:rPr lang="en-US" sz="4800" dirty="0" smtClean="0">
                <a:solidFill>
                  <a:srgbClr val="009676"/>
                </a:solidFill>
                <a:latin typeface="Impact" panose="020B0806030902050204" pitchFamily="34" charset="0"/>
              </a:rPr>
              <a:t>MD. SHAKIL</a:t>
            </a:r>
            <a:endParaRPr lang="en-US" sz="4800" dirty="0">
              <a:solidFill>
                <a:srgbClr val="009676"/>
              </a:solidFill>
              <a:latin typeface="Impact" panose="020B0806030902050204" pitchFamily="34" charset="0"/>
            </a:endParaRPr>
          </a:p>
        </p:txBody>
      </p:sp>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l="1571" t="2110" r="4465" b="6278"/>
          <a:stretch/>
        </p:blipFill>
        <p:spPr>
          <a:xfrm>
            <a:off x="107730" y="1835371"/>
            <a:ext cx="2787870" cy="2823933"/>
          </a:xfrm>
          <a:prstGeom prst="ellipse">
            <a:avLst/>
          </a:prstGeom>
          <a:ln w="63500" cap="rnd">
            <a:solidFill>
              <a:schemeClr val="bg1"/>
            </a:solidFill>
          </a:ln>
          <a:effectLst/>
        </p:spPr>
      </p:pic>
      <p:sp>
        <p:nvSpPr>
          <p:cNvPr id="4" name="Slide Number Placeholder 3"/>
          <p:cNvSpPr>
            <a:spLocks noGrp="1"/>
          </p:cNvSpPr>
          <p:nvPr>
            <p:ph type="sldNum" sz="quarter" idx="12"/>
          </p:nvPr>
        </p:nvSpPr>
        <p:spPr/>
        <p:txBody>
          <a:bodyPr/>
          <a:lstStyle/>
          <a:p>
            <a:fld id="{01266EE4-5DC1-4546-AC3D-78352511F7AB}" type="slidenum">
              <a:rPr lang="en-US" sz="2400" b="1" smtClean="0"/>
              <a:pPr/>
              <a:t>1</a:t>
            </a:fld>
            <a:endParaRPr lang="en-US" sz="2400" b="1"/>
          </a:p>
        </p:txBody>
      </p:sp>
    </p:spTree>
    <p:extLst>
      <p:ext uri="{BB962C8B-B14F-4D97-AF65-F5344CB8AC3E}">
        <p14:creationId xmlns:p14="http://schemas.microsoft.com/office/powerpoint/2010/main" val="927674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885009" cy="707886"/>
          </a:xfrm>
          <a:prstGeom prst="rect">
            <a:avLst/>
          </a:prstGeom>
          <a:noFill/>
        </p:spPr>
        <p:txBody>
          <a:bodyPr wrap="none" lIns="91440" tIns="45720" rIns="91440" bIns="45720">
            <a:spAutoFit/>
          </a:bodyPr>
          <a:lstStyle/>
          <a:p>
            <a:r>
              <a:rPr lang="en-US" sz="4000" b="1" dirty="0" smtClean="0">
                <a:solidFill>
                  <a:schemeClr val="bg1"/>
                </a:solidFill>
              </a:rPr>
              <a:t>PROPOSED SYSTEM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10</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9" name="Rectangle 8"/>
          <p:cNvSpPr/>
          <p:nvPr/>
        </p:nvSpPr>
        <p:spPr>
          <a:xfrm>
            <a:off x="418357" y="1360524"/>
            <a:ext cx="4512582" cy="707886"/>
          </a:xfrm>
          <a:prstGeom prst="rect">
            <a:avLst/>
          </a:prstGeom>
          <a:noFill/>
        </p:spPr>
        <p:txBody>
          <a:bodyPr wrap="none" lIns="91440" tIns="45720" rIns="91440" bIns="45720">
            <a:spAutoFit/>
          </a:bodyPr>
          <a:lstStyle/>
          <a:p>
            <a:r>
              <a:rPr lang="en-US" sz="4000" b="1" dirty="0" smtClean="0"/>
              <a:t>DETECTION OUTPUT</a:t>
            </a:r>
            <a:endParaRPr lang="en-US" sz="4000" b="1" dirty="0"/>
          </a:p>
        </p:txBody>
      </p:sp>
      <p:sp>
        <p:nvSpPr>
          <p:cNvPr id="4" name="Rectangle 3"/>
          <p:cNvSpPr/>
          <p:nvPr/>
        </p:nvSpPr>
        <p:spPr>
          <a:xfrm>
            <a:off x="418357" y="2552103"/>
            <a:ext cx="10749154" cy="993926"/>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Vrinda" panose="020B0502040204020203" pitchFamily="34" charset="0"/>
              </a:rPr>
              <a:t>After the classification stage, the CNN model outputs a binary decision for each image as to whether a mask is present or not.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7266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885009" cy="707886"/>
          </a:xfrm>
          <a:prstGeom prst="rect">
            <a:avLst/>
          </a:prstGeom>
          <a:noFill/>
        </p:spPr>
        <p:txBody>
          <a:bodyPr wrap="none" lIns="91440" tIns="45720" rIns="91440" bIns="45720">
            <a:spAutoFit/>
          </a:bodyPr>
          <a:lstStyle/>
          <a:p>
            <a:r>
              <a:rPr lang="en-US" sz="4000" b="1" dirty="0" smtClean="0">
                <a:solidFill>
                  <a:schemeClr val="bg1"/>
                </a:solidFill>
              </a:rPr>
              <a:t>PROPOSED SYSTEM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11</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9" name="Rectangle 8"/>
          <p:cNvSpPr/>
          <p:nvPr/>
        </p:nvSpPr>
        <p:spPr>
          <a:xfrm>
            <a:off x="395325" y="1360524"/>
            <a:ext cx="6303649" cy="707886"/>
          </a:xfrm>
          <a:prstGeom prst="rect">
            <a:avLst/>
          </a:prstGeom>
          <a:noFill/>
        </p:spPr>
        <p:txBody>
          <a:bodyPr wrap="none" lIns="91440" tIns="45720" rIns="91440" bIns="45720">
            <a:spAutoFit/>
          </a:bodyPr>
          <a:lstStyle/>
          <a:p>
            <a:r>
              <a:rPr lang="en-US" sz="4000" b="1" dirty="0" smtClean="0"/>
              <a:t>PERFORMANCE EVALUATION</a:t>
            </a:r>
            <a:endParaRPr lang="en-US" sz="4000" b="1" dirty="0"/>
          </a:p>
        </p:txBody>
      </p:sp>
      <p:sp>
        <p:nvSpPr>
          <p:cNvPr id="4" name="Rectangle 3"/>
          <p:cNvSpPr/>
          <p:nvPr/>
        </p:nvSpPr>
        <p:spPr>
          <a:xfrm>
            <a:off x="497840" y="2420481"/>
            <a:ext cx="11265433" cy="1915974"/>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Vrinda" panose="020B0502040204020203" pitchFamily="34" charset="0"/>
              </a:rPr>
              <a:t>Finally, evaluate the performance of the mask detection system using various metrics such as precision, recall, F1- score, and accuracy. The evaluation can be done on a separate validation dataset or through cross-validation on the original dataset.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723751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3407536" cy="707886"/>
          </a:xfrm>
          <a:prstGeom prst="rect">
            <a:avLst/>
          </a:prstGeom>
          <a:noFill/>
        </p:spPr>
        <p:txBody>
          <a:bodyPr wrap="none" lIns="91440" tIns="45720" rIns="91440" bIns="45720">
            <a:spAutoFit/>
          </a:bodyPr>
          <a:lstStyle/>
          <a:p>
            <a:r>
              <a:rPr lang="en-US" sz="4000" b="1" dirty="0" smtClean="0">
                <a:solidFill>
                  <a:schemeClr val="bg1"/>
                </a:solidFill>
              </a:rPr>
              <a:t>ARCHITECTURE</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12</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4" name="TextBox 3"/>
          <p:cNvSpPr txBox="1"/>
          <p:nvPr/>
        </p:nvSpPr>
        <p:spPr>
          <a:xfrm>
            <a:off x="422910" y="2063128"/>
            <a:ext cx="11346178" cy="2554545"/>
          </a:xfrm>
          <a:prstGeom prst="rect">
            <a:avLst/>
          </a:prstGeom>
          <a:noFill/>
        </p:spPr>
        <p:txBody>
          <a:bodyPr wrap="square" rtlCol="0">
            <a:spAutoFit/>
          </a:bodyPr>
          <a:lstStyle/>
          <a:p>
            <a:pPr marL="457200" indent="-457200" algn="just">
              <a:buFont typeface="Wingdings" panose="05000000000000000000" pitchFamily="2" charset="2"/>
              <a:buChar char="q"/>
            </a:pPr>
            <a:r>
              <a:rPr lang="en-US" sz="4000" dirty="0" smtClean="0"/>
              <a:t>CNN Architecture</a:t>
            </a:r>
          </a:p>
          <a:p>
            <a:pPr marL="914400" lvl="1" indent="-457200" algn="just">
              <a:buFont typeface="Wingdings" panose="05000000000000000000" pitchFamily="2" charset="2"/>
              <a:buChar char="§"/>
            </a:pPr>
            <a:r>
              <a:rPr lang="en-US" sz="4000" dirty="0" smtClean="0"/>
              <a:t>Max Pooling</a:t>
            </a:r>
          </a:p>
          <a:p>
            <a:pPr marL="914400" lvl="1" indent="-457200" algn="just">
              <a:buFont typeface="Wingdings" panose="05000000000000000000" pitchFamily="2" charset="2"/>
              <a:buChar char="§"/>
            </a:pPr>
            <a:r>
              <a:rPr lang="en-US" sz="4000" dirty="0" smtClean="0"/>
              <a:t>Average Pooling</a:t>
            </a:r>
          </a:p>
          <a:p>
            <a:pPr marL="457200" indent="-457200" algn="just">
              <a:buFont typeface="Wingdings" panose="05000000000000000000" pitchFamily="2" charset="2"/>
              <a:buChar char="q"/>
            </a:pPr>
            <a:r>
              <a:rPr lang="en-US" sz="4000" dirty="0" smtClean="0"/>
              <a:t>MobileNetV2 Architecture</a:t>
            </a:r>
            <a:endParaRPr lang="en-US" sz="4000" dirty="0"/>
          </a:p>
        </p:txBody>
      </p:sp>
    </p:spTree>
    <p:extLst>
      <p:ext uri="{BB962C8B-B14F-4D97-AF65-F5344CB8AC3E}">
        <p14:creationId xmlns:p14="http://schemas.microsoft.com/office/powerpoint/2010/main" val="374655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7938392" cy="707886"/>
          </a:xfrm>
          <a:prstGeom prst="rect">
            <a:avLst/>
          </a:prstGeom>
          <a:noFill/>
        </p:spPr>
        <p:txBody>
          <a:bodyPr wrap="none" lIns="91440" tIns="45720" rIns="91440" bIns="45720">
            <a:spAutoFit/>
          </a:bodyPr>
          <a:lstStyle/>
          <a:p>
            <a:r>
              <a:rPr lang="en-US" sz="4000" b="1" dirty="0" smtClean="0">
                <a:solidFill>
                  <a:schemeClr val="bg1"/>
                </a:solidFill>
              </a:rPr>
              <a:t>Convolution Layer With Max Pooling</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13</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5" name="Rectangle 4"/>
          <p:cNvSpPr/>
          <p:nvPr/>
        </p:nvSpPr>
        <p:spPr>
          <a:xfrm>
            <a:off x="604646" y="1882449"/>
            <a:ext cx="10749154" cy="1815882"/>
          </a:xfrm>
          <a:prstGeom prst="rect">
            <a:avLst/>
          </a:prstGeom>
        </p:spPr>
        <p:txBody>
          <a:bodyPr wrap="square">
            <a:spAutoFit/>
          </a:bodyPr>
          <a:lstStyle/>
          <a:p>
            <a:pPr algn="just"/>
            <a:r>
              <a:rPr lang="en-US" sz="2800" dirty="0">
                <a:latin typeface="Calibri" panose="020F0502020204030204" pitchFamily="34" charset="0"/>
                <a:ea typeface="Calibri" panose="020F0502020204030204" pitchFamily="34" charset="0"/>
                <a:cs typeface="Vrinda" panose="020B0502040204020203" pitchFamily="34" charset="0"/>
              </a:rPr>
              <a:t>In the proposed system, the input image is first passed through three convolutional layers with max pooling, followed by a flatten operation, a fully connected layer, and an output layer with </a:t>
            </a:r>
            <a:r>
              <a:rPr lang="en-US" sz="2800" dirty="0" err="1">
                <a:latin typeface="Calibri" panose="020F0502020204030204" pitchFamily="34" charset="0"/>
                <a:ea typeface="Calibri" panose="020F0502020204030204" pitchFamily="34" charset="0"/>
                <a:cs typeface="Vrinda" panose="020B0502040204020203" pitchFamily="34" charset="0"/>
              </a:rPr>
              <a:t>softmax</a:t>
            </a:r>
            <a:r>
              <a:rPr lang="en-US" sz="2800" dirty="0">
                <a:latin typeface="Calibri" panose="020F0502020204030204" pitchFamily="34" charset="0"/>
                <a:ea typeface="Calibri" panose="020F0502020204030204" pitchFamily="34" charset="0"/>
                <a:cs typeface="Vrinda" panose="020B0502040204020203" pitchFamily="34" charset="0"/>
              </a:rPr>
              <a:t> activation function.</a:t>
            </a:r>
            <a:endParaRPr lang="en-US" sz="2800" dirty="0"/>
          </a:p>
        </p:txBody>
      </p:sp>
    </p:spTree>
    <p:extLst>
      <p:ext uri="{BB962C8B-B14F-4D97-AF65-F5344CB8AC3E}">
        <p14:creationId xmlns:p14="http://schemas.microsoft.com/office/powerpoint/2010/main" val="3883155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9506192" cy="707886"/>
          </a:xfrm>
          <a:prstGeom prst="rect">
            <a:avLst/>
          </a:prstGeom>
          <a:noFill/>
        </p:spPr>
        <p:txBody>
          <a:bodyPr wrap="none" lIns="91440" tIns="45720" rIns="91440" bIns="45720">
            <a:spAutoFit/>
          </a:bodyPr>
          <a:lstStyle/>
          <a:p>
            <a:r>
              <a:rPr lang="en-US" sz="4000" b="1" dirty="0" smtClean="0">
                <a:solidFill>
                  <a:schemeClr val="bg1"/>
                </a:solidFill>
              </a:rPr>
              <a:t>Convolution Layer With Max </a:t>
            </a:r>
            <a:r>
              <a:rPr lang="en-US" sz="4000" b="1" dirty="0" smtClean="0">
                <a:solidFill>
                  <a:schemeClr val="bg1"/>
                </a:solidFill>
              </a:rPr>
              <a:t>Pooling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14</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1454404" y="1101868"/>
            <a:ext cx="6238875" cy="5619750"/>
          </a:xfrm>
          <a:prstGeom prst="rect">
            <a:avLst/>
          </a:prstGeom>
        </p:spPr>
      </p:pic>
    </p:spTree>
    <p:extLst>
      <p:ext uri="{BB962C8B-B14F-4D97-AF65-F5344CB8AC3E}">
        <p14:creationId xmlns:p14="http://schemas.microsoft.com/office/powerpoint/2010/main" val="2805042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8720208" cy="707886"/>
          </a:xfrm>
          <a:prstGeom prst="rect">
            <a:avLst/>
          </a:prstGeom>
          <a:noFill/>
        </p:spPr>
        <p:txBody>
          <a:bodyPr wrap="none" lIns="91440" tIns="45720" rIns="91440" bIns="45720">
            <a:spAutoFit/>
          </a:bodyPr>
          <a:lstStyle/>
          <a:p>
            <a:r>
              <a:rPr lang="en-US" sz="4000" b="1" dirty="0" smtClean="0">
                <a:solidFill>
                  <a:schemeClr val="bg1"/>
                </a:solidFill>
              </a:rPr>
              <a:t>Convolution Layer With Average Pooling</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15</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9" name="Rectangle 8"/>
          <p:cNvSpPr/>
          <p:nvPr/>
        </p:nvSpPr>
        <p:spPr>
          <a:xfrm>
            <a:off x="604646" y="1882449"/>
            <a:ext cx="10749154" cy="2246769"/>
          </a:xfrm>
          <a:prstGeom prst="rect">
            <a:avLst/>
          </a:prstGeom>
        </p:spPr>
        <p:txBody>
          <a:bodyPr wrap="square">
            <a:spAutoFit/>
          </a:bodyPr>
          <a:lstStyle/>
          <a:p>
            <a:pPr algn="just"/>
            <a:r>
              <a:rPr lang="en-US" sz="2800" dirty="0"/>
              <a:t>For function mapping again they used same architecture with the process of average </a:t>
            </a:r>
            <a:r>
              <a:rPr lang="en-US" sz="2800" dirty="0" smtClean="0"/>
              <a:t>pooling. </a:t>
            </a:r>
            <a:r>
              <a:rPr lang="en-US" sz="2800" dirty="0" smtClean="0">
                <a:latin typeface="Calibri" panose="020F0502020204030204" pitchFamily="34" charset="0"/>
                <a:ea typeface="Calibri" panose="020F0502020204030204" pitchFamily="34" charset="0"/>
                <a:cs typeface="Vrinda" panose="020B0502040204020203" pitchFamily="34" charset="0"/>
              </a:rPr>
              <a:t>In </a:t>
            </a:r>
            <a:r>
              <a:rPr lang="en-US" sz="2800" dirty="0">
                <a:latin typeface="Calibri" panose="020F0502020204030204" pitchFamily="34" charset="0"/>
                <a:ea typeface="Calibri" panose="020F0502020204030204" pitchFamily="34" charset="0"/>
                <a:cs typeface="Vrinda" panose="020B0502040204020203" pitchFamily="34" charset="0"/>
              </a:rPr>
              <a:t>the proposed system, the input image is first passed through three convolutional layers with max pooling, followed by a flatten operation, a fully connected layer, and an output layer with </a:t>
            </a:r>
            <a:r>
              <a:rPr lang="en-US" sz="2800" dirty="0" err="1">
                <a:latin typeface="Calibri" panose="020F0502020204030204" pitchFamily="34" charset="0"/>
                <a:ea typeface="Calibri" panose="020F0502020204030204" pitchFamily="34" charset="0"/>
                <a:cs typeface="Vrinda" panose="020B0502040204020203" pitchFamily="34" charset="0"/>
              </a:rPr>
              <a:t>softmax</a:t>
            </a:r>
            <a:r>
              <a:rPr lang="en-US" sz="2800" dirty="0">
                <a:latin typeface="Calibri" panose="020F0502020204030204" pitchFamily="34" charset="0"/>
                <a:ea typeface="Calibri" panose="020F0502020204030204" pitchFamily="34" charset="0"/>
                <a:cs typeface="Vrinda" panose="020B0502040204020203" pitchFamily="34" charset="0"/>
              </a:rPr>
              <a:t> activation function.</a:t>
            </a:r>
            <a:endParaRPr lang="en-US" sz="2800" dirty="0"/>
          </a:p>
        </p:txBody>
      </p:sp>
    </p:spTree>
    <p:extLst>
      <p:ext uri="{BB962C8B-B14F-4D97-AF65-F5344CB8AC3E}">
        <p14:creationId xmlns:p14="http://schemas.microsoft.com/office/powerpoint/2010/main" val="521205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8720208" cy="707886"/>
          </a:xfrm>
          <a:prstGeom prst="rect">
            <a:avLst/>
          </a:prstGeom>
          <a:noFill/>
        </p:spPr>
        <p:txBody>
          <a:bodyPr wrap="none" lIns="91440" tIns="45720" rIns="91440" bIns="45720">
            <a:spAutoFit/>
          </a:bodyPr>
          <a:lstStyle/>
          <a:p>
            <a:r>
              <a:rPr lang="en-US" sz="4000" b="1" dirty="0" smtClean="0">
                <a:solidFill>
                  <a:schemeClr val="bg1"/>
                </a:solidFill>
              </a:rPr>
              <a:t>Convolution Layer With Average Pooling</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16</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5" name="Picture 4"/>
          <p:cNvPicPr>
            <a:picLocks noChangeAspect="1"/>
          </p:cNvPicPr>
          <p:nvPr/>
        </p:nvPicPr>
        <p:blipFill>
          <a:blip r:embed="rId4"/>
          <a:stretch>
            <a:fillRect/>
          </a:stretch>
        </p:blipFill>
        <p:spPr>
          <a:xfrm>
            <a:off x="3181349" y="1101868"/>
            <a:ext cx="5829300" cy="5734050"/>
          </a:xfrm>
          <a:prstGeom prst="rect">
            <a:avLst/>
          </a:prstGeom>
        </p:spPr>
      </p:pic>
    </p:spTree>
    <p:extLst>
      <p:ext uri="{BB962C8B-B14F-4D97-AF65-F5344CB8AC3E}">
        <p14:creationId xmlns:p14="http://schemas.microsoft.com/office/powerpoint/2010/main" val="267065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781967" cy="707886"/>
          </a:xfrm>
          <a:prstGeom prst="rect">
            <a:avLst/>
          </a:prstGeom>
          <a:noFill/>
        </p:spPr>
        <p:txBody>
          <a:bodyPr wrap="none" lIns="91440" tIns="45720" rIns="91440" bIns="45720">
            <a:spAutoFit/>
          </a:bodyPr>
          <a:lstStyle/>
          <a:p>
            <a:r>
              <a:rPr lang="en-US" sz="4000" b="1" dirty="0" smtClean="0">
                <a:solidFill>
                  <a:schemeClr val="bg1"/>
                </a:solidFill>
              </a:rPr>
              <a:t>MobileNetV2 Architecture</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17</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5" name="Rectangle 4"/>
          <p:cNvSpPr/>
          <p:nvPr/>
        </p:nvSpPr>
        <p:spPr>
          <a:xfrm>
            <a:off x="604646" y="1714467"/>
            <a:ext cx="10708640" cy="2376997"/>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Vrinda" panose="020B0502040204020203" pitchFamily="34" charset="0"/>
              </a:rPr>
              <a:t>Also they used MobileNetV2 architecture for face musk detection. MobileNetV2 is a popular convolutional neural network architecture for image classification tasks. The architecture is based on depth wise separable convolutions, which allows for high accuracy with lower computational cost.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48669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781967" cy="707886"/>
          </a:xfrm>
          <a:prstGeom prst="rect">
            <a:avLst/>
          </a:prstGeom>
          <a:noFill/>
        </p:spPr>
        <p:txBody>
          <a:bodyPr wrap="none" lIns="91440" tIns="45720" rIns="91440" bIns="45720">
            <a:spAutoFit/>
          </a:bodyPr>
          <a:lstStyle/>
          <a:p>
            <a:r>
              <a:rPr lang="en-US" sz="4000" b="1" dirty="0" smtClean="0">
                <a:solidFill>
                  <a:schemeClr val="bg1"/>
                </a:solidFill>
              </a:rPr>
              <a:t>MobileNetV2 Architecture</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18</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3458209" y="1518059"/>
            <a:ext cx="4770099" cy="4360545"/>
          </a:xfrm>
          <a:prstGeom prst="rect">
            <a:avLst/>
          </a:prstGeom>
        </p:spPr>
      </p:pic>
    </p:spTree>
    <p:extLst>
      <p:ext uri="{BB962C8B-B14F-4D97-AF65-F5344CB8AC3E}">
        <p14:creationId xmlns:p14="http://schemas.microsoft.com/office/powerpoint/2010/main" val="2741140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186741" cy="707886"/>
          </a:xfrm>
          <a:prstGeom prst="rect">
            <a:avLst/>
          </a:prstGeom>
          <a:noFill/>
        </p:spPr>
        <p:txBody>
          <a:bodyPr wrap="none" lIns="91440" tIns="45720" rIns="91440" bIns="45720">
            <a:spAutoFit/>
          </a:bodyPr>
          <a:lstStyle/>
          <a:p>
            <a:r>
              <a:rPr lang="en-US" sz="4000" b="1" dirty="0" smtClean="0">
                <a:solidFill>
                  <a:schemeClr val="bg1"/>
                </a:solidFill>
              </a:rPr>
              <a:t>EXPERIMENTED RESULT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19</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12" name="Rectangle 11"/>
          <p:cNvSpPr/>
          <p:nvPr/>
        </p:nvSpPr>
        <p:spPr>
          <a:xfrm>
            <a:off x="2992246" y="2424890"/>
            <a:ext cx="4180312" cy="1938992"/>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4000" b="1" dirty="0" smtClean="0"/>
              <a:t>Max Pooling</a:t>
            </a:r>
          </a:p>
          <a:p>
            <a:pPr marL="571500" indent="-571500">
              <a:buFont typeface="Arial" panose="020B0604020202020204" pitchFamily="34" charset="0"/>
              <a:buChar char="•"/>
            </a:pPr>
            <a:r>
              <a:rPr lang="en-US" sz="4000" b="1" dirty="0" smtClean="0"/>
              <a:t>Average Pooling</a:t>
            </a:r>
          </a:p>
          <a:p>
            <a:pPr marL="571500" indent="-571500">
              <a:buFont typeface="Arial" panose="020B0604020202020204" pitchFamily="34" charset="0"/>
              <a:buChar char="•"/>
            </a:pPr>
            <a:r>
              <a:rPr lang="en-US" sz="4000" b="1" dirty="0" smtClean="0"/>
              <a:t>MobileNetV2</a:t>
            </a:r>
            <a:endParaRPr lang="en-US" sz="4000" b="1" dirty="0"/>
          </a:p>
        </p:txBody>
      </p:sp>
    </p:spTree>
    <p:extLst>
      <p:ext uri="{BB962C8B-B14F-4D97-AF65-F5344CB8AC3E}">
        <p14:creationId xmlns:p14="http://schemas.microsoft.com/office/powerpoint/2010/main" val="1048195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160519"/>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7" name="Rectangle 46"/>
          <p:cNvSpPr/>
          <p:nvPr/>
        </p:nvSpPr>
        <p:spPr>
          <a:xfrm>
            <a:off x="1132284" y="4464661"/>
            <a:ext cx="10221516" cy="1446550"/>
          </a:xfrm>
          <a:prstGeom prst="rect">
            <a:avLst/>
          </a:prstGeom>
          <a:noFill/>
        </p:spPr>
        <p:txBody>
          <a:bodyPr wrap="square" lIns="91440" tIns="45720" rIns="91440" bIns="45720">
            <a:spAutoFit/>
          </a:bodyPr>
          <a:lstStyle/>
          <a:p>
            <a:r>
              <a:rPr lang="en-US" sz="4400" b="1" dirty="0" smtClean="0"/>
              <a:t>Face Mask Detection Using Convolutional Neural Network (CNN)</a:t>
            </a:r>
            <a:endParaRPr lang="en-US" sz="4400" b="1" dirty="0"/>
          </a:p>
        </p:txBody>
      </p:sp>
      <p:sp>
        <p:nvSpPr>
          <p:cNvPr id="10" name="Rectangle 9"/>
          <p:cNvSpPr/>
          <p:nvPr/>
        </p:nvSpPr>
        <p:spPr>
          <a:xfrm>
            <a:off x="577214" y="3254962"/>
            <a:ext cx="5530681" cy="830997"/>
          </a:xfrm>
          <a:prstGeom prst="rect">
            <a:avLst/>
          </a:prstGeom>
          <a:noFill/>
        </p:spPr>
        <p:txBody>
          <a:bodyPr wrap="none" lIns="91440" tIns="45720" rIns="91440" bIns="45720">
            <a:spAutoFit/>
          </a:bodyPr>
          <a:lstStyle/>
          <a:p>
            <a:r>
              <a:rPr lang="en-US" sz="4800" dirty="0" smtClean="0">
                <a:solidFill>
                  <a:schemeClr val="bg1"/>
                </a:solidFill>
                <a:effectLst>
                  <a:outerShdw blurRad="38100" dist="38100" dir="2700000" algn="tl">
                    <a:srgbClr val="000000">
                      <a:alpha val="43137"/>
                    </a:srgbClr>
                  </a:outerShdw>
                </a:effectLst>
                <a:latin typeface="Impact" panose="020B0806030902050204" pitchFamily="34" charset="0"/>
              </a:rPr>
              <a:t>Research Paper Title:</a:t>
            </a:r>
            <a:endParaRPr lang="en-US" sz="4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5" name="Right Arrow 4"/>
          <p:cNvSpPr/>
          <p:nvPr/>
        </p:nvSpPr>
        <p:spPr>
          <a:xfrm>
            <a:off x="577214" y="4727516"/>
            <a:ext cx="501778" cy="338328"/>
          </a:xfrm>
          <a:prstGeom prst="rightArrow">
            <a:avLst/>
          </a:prstGeom>
          <a:solidFill>
            <a:srgbClr val="009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149213"/>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01266EE4-5DC1-4546-AC3D-78352511F7AB}" type="slidenum">
              <a:rPr lang="en-US" sz="2400" b="1" smtClean="0"/>
              <a:pPr/>
              <a:t>2</a:t>
            </a:fld>
            <a:endParaRPr lang="en-US" sz="2400" b="1"/>
          </a:p>
        </p:txBody>
      </p:sp>
    </p:spTree>
    <p:extLst>
      <p:ext uri="{BB962C8B-B14F-4D97-AF65-F5344CB8AC3E}">
        <p14:creationId xmlns:p14="http://schemas.microsoft.com/office/powerpoint/2010/main" val="2131580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186741" cy="707886"/>
          </a:xfrm>
          <a:prstGeom prst="rect">
            <a:avLst/>
          </a:prstGeom>
          <a:noFill/>
        </p:spPr>
        <p:txBody>
          <a:bodyPr wrap="none" lIns="91440" tIns="45720" rIns="91440" bIns="45720">
            <a:spAutoFit/>
          </a:bodyPr>
          <a:lstStyle/>
          <a:p>
            <a:r>
              <a:rPr lang="en-US" sz="4000" b="1" smtClean="0">
                <a:solidFill>
                  <a:schemeClr val="bg1"/>
                </a:solidFill>
              </a:rPr>
              <a:t>EXPERIMENTED RESULT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20</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4" name="Rectangle 3"/>
          <p:cNvSpPr/>
          <p:nvPr/>
        </p:nvSpPr>
        <p:spPr>
          <a:xfrm>
            <a:off x="799962" y="1776022"/>
            <a:ext cx="10553838" cy="2445862"/>
          </a:xfrm>
          <a:prstGeom prst="rect">
            <a:avLst/>
          </a:prstGeom>
        </p:spPr>
        <p:txBody>
          <a:bodyPr wrap="square">
            <a:spAutoFit/>
          </a:bodyPr>
          <a:lstStyle/>
          <a:p>
            <a:pPr algn="just">
              <a:lnSpc>
                <a:spcPct val="107000"/>
              </a:lnSpc>
            </a:pPr>
            <a:r>
              <a:rPr lang="en-US" sz="2400" dirty="0">
                <a:latin typeface="Calibri" panose="020F0502020204030204" pitchFamily="34" charset="0"/>
                <a:ea typeface="Calibri" panose="020F0502020204030204" pitchFamily="34" charset="0"/>
                <a:cs typeface="Vrinda" panose="020B0502040204020203" pitchFamily="34" charset="0"/>
              </a:rPr>
              <a:t>For detecting face mask they used a dataset of 1845images. The proposed model achieved training accuracy 96.49% and validation accuracy 98.49% using Max pooling operation</a:t>
            </a:r>
            <a:r>
              <a:rPr lang="en-US" sz="2400" dirty="0" smtClean="0">
                <a:latin typeface="Calibri" panose="020F0502020204030204" pitchFamily="34" charset="0"/>
                <a:ea typeface="Calibri" panose="020F0502020204030204" pitchFamily="34" charset="0"/>
                <a:cs typeface="Vrinda" panose="020B0502040204020203" pitchFamily="34" charset="0"/>
              </a:rPr>
              <a:t>. The </a:t>
            </a:r>
            <a:r>
              <a:rPr lang="en-US" sz="2400" dirty="0">
                <a:latin typeface="Calibri" panose="020F0502020204030204" pitchFamily="34" charset="0"/>
                <a:ea typeface="Calibri" panose="020F0502020204030204" pitchFamily="34" charset="0"/>
                <a:cs typeface="Vrinda" panose="020B0502040204020203" pitchFamily="34" charset="0"/>
              </a:rPr>
              <a:t>proposed model achieved training accuracy 95.19% and validation accuracy 96.23% using Average pooling operation. Using MobileNetV2 architecture achieved training accuracy 99.72% and validation accuracy 99.82% that is the highest accuracy.</a:t>
            </a:r>
            <a:endParaRPr lang="en-US" sz="20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103290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8763040" cy="707886"/>
          </a:xfrm>
          <a:prstGeom prst="rect">
            <a:avLst/>
          </a:prstGeom>
          <a:noFill/>
        </p:spPr>
        <p:txBody>
          <a:bodyPr wrap="none" lIns="91440" tIns="45720" rIns="91440" bIns="45720">
            <a:spAutoFit/>
          </a:bodyPr>
          <a:lstStyle/>
          <a:p>
            <a:r>
              <a:rPr lang="en-US" sz="4000" b="1" dirty="0" smtClean="0">
                <a:solidFill>
                  <a:schemeClr val="bg1"/>
                </a:solidFill>
              </a:rPr>
              <a:t>EXPERIMENTED RESULT (MAX POOLING)</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21</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grpSp>
        <p:nvGrpSpPr>
          <p:cNvPr id="9" name="Group 8"/>
          <p:cNvGrpSpPr/>
          <p:nvPr/>
        </p:nvGrpSpPr>
        <p:grpSpPr>
          <a:xfrm>
            <a:off x="604646" y="1522022"/>
            <a:ext cx="5669280" cy="3877700"/>
            <a:chOff x="604646" y="1522022"/>
            <a:chExt cx="5669280" cy="3877700"/>
          </a:xfrm>
        </p:grpSpPr>
        <p:pic>
          <p:nvPicPr>
            <p:cNvPr id="6" name="Picture 5"/>
            <p:cNvPicPr>
              <a:picLocks noChangeAspect="1"/>
            </p:cNvPicPr>
            <p:nvPr/>
          </p:nvPicPr>
          <p:blipFill>
            <a:blip r:embed="rId4"/>
            <a:stretch>
              <a:fillRect/>
            </a:stretch>
          </p:blipFill>
          <p:spPr>
            <a:xfrm>
              <a:off x="604646" y="1522022"/>
              <a:ext cx="5638800" cy="2800350"/>
            </a:xfrm>
            <a:prstGeom prst="rect">
              <a:avLst/>
            </a:prstGeom>
          </p:spPr>
        </p:pic>
        <p:pic>
          <p:nvPicPr>
            <p:cNvPr id="7" name="Picture 6"/>
            <p:cNvPicPr>
              <a:picLocks noChangeAspect="1"/>
            </p:cNvPicPr>
            <p:nvPr/>
          </p:nvPicPr>
          <p:blipFill>
            <a:blip r:embed="rId5"/>
            <a:stretch>
              <a:fillRect/>
            </a:stretch>
          </p:blipFill>
          <p:spPr>
            <a:xfrm>
              <a:off x="625601" y="4018597"/>
              <a:ext cx="5648325" cy="1381125"/>
            </a:xfrm>
            <a:prstGeom prst="rect">
              <a:avLst/>
            </a:prstGeom>
          </p:spPr>
        </p:pic>
      </p:grpSp>
      <p:pic>
        <p:nvPicPr>
          <p:cNvPr id="11" name="Picture 10"/>
          <p:cNvPicPr>
            <a:picLocks noChangeAspect="1"/>
          </p:cNvPicPr>
          <p:nvPr/>
        </p:nvPicPr>
        <p:blipFill>
          <a:blip r:embed="rId6"/>
          <a:stretch>
            <a:fillRect/>
          </a:stretch>
        </p:blipFill>
        <p:spPr>
          <a:xfrm>
            <a:off x="6534150" y="1522022"/>
            <a:ext cx="5524500" cy="4314825"/>
          </a:xfrm>
          <a:prstGeom prst="rect">
            <a:avLst/>
          </a:prstGeom>
        </p:spPr>
      </p:pic>
    </p:spTree>
    <p:extLst>
      <p:ext uri="{BB962C8B-B14F-4D97-AF65-F5344CB8AC3E}">
        <p14:creationId xmlns:p14="http://schemas.microsoft.com/office/powerpoint/2010/main" val="4128263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9729138" cy="707886"/>
          </a:xfrm>
          <a:prstGeom prst="rect">
            <a:avLst/>
          </a:prstGeom>
          <a:noFill/>
        </p:spPr>
        <p:txBody>
          <a:bodyPr wrap="none" lIns="91440" tIns="45720" rIns="91440" bIns="45720">
            <a:spAutoFit/>
          </a:bodyPr>
          <a:lstStyle/>
          <a:p>
            <a:r>
              <a:rPr lang="en-US" sz="4000" b="1" dirty="0" smtClean="0">
                <a:solidFill>
                  <a:schemeClr val="bg1"/>
                </a:solidFill>
              </a:rPr>
              <a:t>EXPERIMENTED RESULT (AVERAGE POOLING)</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22</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948372" y="1559969"/>
            <a:ext cx="5743575" cy="4276725"/>
          </a:xfrm>
          <a:prstGeom prst="rect">
            <a:avLst/>
          </a:prstGeom>
        </p:spPr>
      </p:pic>
      <p:pic>
        <p:nvPicPr>
          <p:cNvPr id="5" name="Picture 4"/>
          <p:cNvPicPr>
            <a:picLocks noChangeAspect="1"/>
          </p:cNvPicPr>
          <p:nvPr/>
        </p:nvPicPr>
        <p:blipFill>
          <a:blip r:embed="rId5"/>
          <a:stretch>
            <a:fillRect/>
          </a:stretch>
        </p:blipFill>
        <p:spPr>
          <a:xfrm>
            <a:off x="6691947" y="1559969"/>
            <a:ext cx="5148317" cy="3926242"/>
          </a:xfrm>
          <a:prstGeom prst="rect">
            <a:avLst/>
          </a:prstGeom>
        </p:spPr>
      </p:pic>
    </p:spTree>
    <p:extLst>
      <p:ext uri="{BB962C8B-B14F-4D97-AF65-F5344CB8AC3E}">
        <p14:creationId xmlns:p14="http://schemas.microsoft.com/office/powerpoint/2010/main" val="521684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8467767" cy="707886"/>
          </a:xfrm>
          <a:prstGeom prst="rect">
            <a:avLst/>
          </a:prstGeom>
          <a:noFill/>
        </p:spPr>
        <p:txBody>
          <a:bodyPr wrap="none" lIns="91440" tIns="45720" rIns="91440" bIns="45720">
            <a:spAutoFit/>
          </a:bodyPr>
          <a:lstStyle/>
          <a:p>
            <a:r>
              <a:rPr lang="en-US" sz="4000" b="1" dirty="0" smtClean="0">
                <a:solidFill>
                  <a:schemeClr val="bg1"/>
                </a:solidFill>
              </a:rPr>
              <a:t>EXPERIMENTED RESULT (MobileNetV2)</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23</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604646" y="1593306"/>
            <a:ext cx="5724525" cy="4210050"/>
          </a:xfrm>
          <a:prstGeom prst="rect">
            <a:avLst/>
          </a:prstGeom>
        </p:spPr>
      </p:pic>
    </p:spTree>
    <p:extLst>
      <p:ext uri="{BB962C8B-B14F-4D97-AF65-F5344CB8AC3E}">
        <p14:creationId xmlns:p14="http://schemas.microsoft.com/office/powerpoint/2010/main" val="3269526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4512582" cy="707886"/>
          </a:xfrm>
          <a:prstGeom prst="rect">
            <a:avLst/>
          </a:prstGeom>
          <a:noFill/>
        </p:spPr>
        <p:txBody>
          <a:bodyPr wrap="none" lIns="91440" tIns="45720" rIns="91440" bIns="45720">
            <a:spAutoFit/>
          </a:bodyPr>
          <a:lstStyle/>
          <a:p>
            <a:r>
              <a:rPr lang="en-US" sz="4000" b="1" dirty="0" smtClean="0">
                <a:solidFill>
                  <a:schemeClr val="bg1"/>
                </a:solidFill>
              </a:rPr>
              <a:t>DETECTION OUTPUT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24</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737870" y="1101868"/>
            <a:ext cx="5676900" cy="5181600"/>
          </a:xfrm>
          <a:prstGeom prst="rect">
            <a:avLst/>
          </a:prstGeom>
        </p:spPr>
      </p:pic>
      <p:pic>
        <p:nvPicPr>
          <p:cNvPr id="5" name="Picture 4"/>
          <p:cNvPicPr>
            <a:picLocks noChangeAspect="1"/>
          </p:cNvPicPr>
          <p:nvPr/>
        </p:nvPicPr>
        <p:blipFill>
          <a:blip r:embed="rId5"/>
          <a:stretch>
            <a:fillRect/>
          </a:stretch>
        </p:blipFill>
        <p:spPr>
          <a:xfrm>
            <a:off x="6414770" y="1899318"/>
            <a:ext cx="5600700" cy="3238500"/>
          </a:xfrm>
          <a:prstGeom prst="rect">
            <a:avLst/>
          </a:prstGeom>
        </p:spPr>
      </p:pic>
    </p:spTree>
    <p:extLst>
      <p:ext uri="{BB962C8B-B14F-4D97-AF65-F5344CB8AC3E}">
        <p14:creationId xmlns:p14="http://schemas.microsoft.com/office/powerpoint/2010/main" val="158735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28440"/>
            <a:ext cx="12192000" cy="129807"/>
          </a:xfrm>
          <a:prstGeom prst="rect">
            <a:avLst/>
          </a:prstGeom>
          <a:solidFill>
            <a:srgbClr val="009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2290122"/>
            <a:ext cx="12192000" cy="129807"/>
          </a:xfrm>
          <a:prstGeom prst="rect">
            <a:avLst/>
          </a:prstGeom>
          <a:solidFill>
            <a:srgbClr val="009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1314829" y="2419929"/>
            <a:ext cx="877171" cy="2008511"/>
            <a:chOff x="11314829" y="2419929"/>
            <a:chExt cx="877171" cy="2008511"/>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r="70312" b="14286"/>
            <a:stretch/>
          </p:blipFill>
          <p:spPr>
            <a:xfrm flipH="1">
              <a:off x="11314829" y="2419929"/>
              <a:ext cx="877171" cy="1041399"/>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r="70312" b="14286"/>
            <a:stretch/>
          </p:blipFill>
          <p:spPr>
            <a:xfrm flipH="1" flipV="1">
              <a:off x="11314829" y="3387041"/>
              <a:ext cx="877171" cy="1041399"/>
            </a:xfrm>
            <a:prstGeom prst="rect">
              <a:avLst/>
            </a:prstGeom>
          </p:spPr>
        </p:pic>
      </p:grpSp>
      <p:grpSp>
        <p:nvGrpSpPr>
          <p:cNvPr id="8" name="Group 7"/>
          <p:cNvGrpSpPr/>
          <p:nvPr/>
        </p:nvGrpSpPr>
        <p:grpSpPr>
          <a:xfrm>
            <a:off x="-12464" y="2419929"/>
            <a:ext cx="877171" cy="2008511"/>
            <a:chOff x="6786" y="2419929"/>
            <a:chExt cx="877171" cy="2008511"/>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r="70312" b="14286"/>
            <a:stretch/>
          </p:blipFill>
          <p:spPr>
            <a:xfrm>
              <a:off x="6786" y="2419929"/>
              <a:ext cx="877171" cy="1041399"/>
            </a:xfrm>
            <a:prstGeom prst="rect">
              <a:avLst/>
            </a:prstGeom>
          </p:spPr>
        </p:pic>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70312" b="14286"/>
            <a:stretch/>
          </p:blipFill>
          <p:spPr>
            <a:xfrm flipV="1">
              <a:off x="6786" y="3387041"/>
              <a:ext cx="877171" cy="1041399"/>
            </a:xfrm>
            <a:prstGeom prst="rect">
              <a:avLst/>
            </a:prstGeom>
          </p:spPr>
        </p:pic>
      </p:grpSp>
      <p:grpSp>
        <p:nvGrpSpPr>
          <p:cNvPr id="20" name="Group 19"/>
          <p:cNvGrpSpPr/>
          <p:nvPr/>
        </p:nvGrpSpPr>
        <p:grpSpPr>
          <a:xfrm>
            <a:off x="1854056" y="2817930"/>
            <a:ext cx="8488491" cy="1481328"/>
            <a:chOff x="1854056" y="2817930"/>
            <a:chExt cx="8488491" cy="1481328"/>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4056" y="2817931"/>
              <a:ext cx="1562911" cy="1476978"/>
            </a:xfrm>
            <a:prstGeom prst="rect">
              <a:avLst/>
            </a:prstGeom>
            <a:ln>
              <a:noFill/>
            </a:ln>
            <a:effectLst>
              <a:outerShdw blurRad="44450" dist="27940" dir="5400000" algn="ctr">
                <a:srgbClr val="000000">
                  <a:alpha val="32000"/>
                </a:srgbClr>
              </a:outerShdw>
            </a:effectLst>
          </p:spPr>
        </p:pic>
        <p:pic>
          <p:nvPicPr>
            <p:cNvPr id="4" name="Picture 3"/>
            <p:cNvPicPr>
              <a:picLocks noChangeAspect="1"/>
            </p:cNvPicPr>
            <p:nvPr/>
          </p:nvPicPr>
          <p:blipFill>
            <a:blip r:embed="rId4"/>
            <a:stretch>
              <a:fillRect/>
            </a:stretch>
          </p:blipFill>
          <p:spPr>
            <a:xfrm>
              <a:off x="3707251" y="2958754"/>
              <a:ext cx="4777497" cy="93085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5032" y="2817930"/>
              <a:ext cx="1567515" cy="1481328"/>
            </a:xfrm>
            <a:prstGeom prst="rect">
              <a:avLst/>
            </a:prstGeom>
            <a:ln>
              <a:noFill/>
            </a:ln>
            <a:effectLst>
              <a:outerShdw blurRad="44450" dist="27940" dir="5400000" algn="ctr">
                <a:srgbClr val="000000">
                  <a:alpha val="32000"/>
                </a:srgbClr>
              </a:outerShdw>
            </a:effectLst>
          </p:spPr>
        </p:pic>
      </p:grpSp>
      <p:sp>
        <p:nvSpPr>
          <p:cNvPr id="3" name="Slide Number Placeholder 2"/>
          <p:cNvSpPr>
            <a:spLocks noGrp="1"/>
          </p:cNvSpPr>
          <p:nvPr>
            <p:ph type="sldNum" sz="quarter" idx="12"/>
          </p:nvPr>
        </p:nvSpPr>
        <p:spPr/>
        <p:txBody>
          <a:bodyPr/>
          <a:lstStyle/>
          <a:p>
            <a:fld id="{01266EE4-5DC1-4546-AC3D-78352511F7AB}" type="slidenum">
              <a:rPr lang="en-US" sz="2400" b="1" smtClean="0"/>
              <a:pPr/>
              <a:t>25</a:t>
            </a:fld>
            <a:endParaRPr lang="en-US" sz="2400" b="1"/>
          </a:p>
        </p:txBody>
      </p:sp>
    </p:spTree>
    <p:extLst>
      <p:ext uri="{BB962C8B-B14F-4D97-AF65-F5344CB8AC3E}">
        <p14:creationId xmlns:p14="http://schemas.microsoft.com/office/powerpoint/2010/main" val="40558942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1+#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250" fill="hold"/>
                                        <p:tgtEl>
                                          <p:spTgt spid="18"/>
                                        </p:tgtEl>
                                        <p:attrNameLst>
                                          <p:attrName>ppt_x</p:attrName>
                                        </p:attrNameLst>
                                      </p:cBhvr>
                                      <p:tavLst>
                                        <p:tav tm="0">
                                          <p:val>
                                            <p:strVal val="0-#ppt_w/2"/>
                                          </p:val>
                                        </p:tav>
                                        <p:tav tm="100000">
                                          <p:val>
                                            <p:strVal val="#ppt_x"/>
                                          </p:val>
                                        </p:tav>
                                      </p:tavLst>
                                    </p:anim>
                                    <p:anim calcmode="lin" valueType="num">
                                      <p:cBhvr additive="base">
                                        <p:cTn id="12" dur="1250" fill="hold"/>
                                        <p:tgtEl>
                                          <p:spTgt spid="18"/>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250" fill="hold"/>
                                        <p:tgtEl>
                                          <p:spTgt spid="2"/>
                                        </p:tgtEl>
                                        <p:attrNameLst>
                                          <p:attrName>ppt_w</p:attrName>
                                        </p:attrNameLst>
                                      </p:cBhvr>
                                      <p:tavLst>
                                        <p:tav tm="0">
                                          <p:val>
                                            <p:fltVal val="0"/>
                                          </p:val>
                                        </p:tav>
                                        <p:tav tm="100000">
                                          <p:val>
                                            <p:strVal val="#ppt_w"/>
                                          </p:val>
                                        </p:tav>
                                      </p:tavLst>
                                    </p:anim>
                                    <p:anim calcmode="lin" valueType="num">
                                      <p:cBhvr>
                                        <p:cTn id="16" dur="1250" fill="hold"/>
                                        <p:tgtEl>
                                          <p:spTgt spid="2"/>
                                        </p:tgtEl>
                                        <p:attrNameLst>
                                          <p:attrName>ppt_h</p:attrName>
                                        </p:attrNameLst>
                                      </p:cBhvr>
                                      <p:tavLst>
                                        <p:tav tm="0">
                                          <p:val>
                                            <p:fltVal val="0"/>
                                          </p:val>
                                        </p:tav>
                                        <p:tav tm="100000">
                                          <p:val>
                                            <p:strVal val="#ppt_h"/>
                                          </p:val>
                                        </p:tav>
                                      </p:tavLst>
                                    </p:anim>
                                    <p:animEffect transition="in" filter="fade">
                                      <p:cBhvr>
                                        <p:cTn id="17" dur="1250"/>
                                        <p:tgtEl>
                                          <p:spTgt spid="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250" fill="hold"/>
                                        <p:tgtEl>
                                          <p:spTgt spid="12"/>
                                        </p:tgtEl>
                                        <p:attrNameLst>
                                          <p:attrName>ppt_w</p:attrName>
                                        </p:attrNameLst>
                                      </p:cBhvr>
                                      <p:tavLst>
                                        <p:tav tm="0">
                                          <p:val>
                                            <p:fltVal val="0"/>
                                          </p:val>
                                        </p:tav>
                                        <p:tav tm="100000">
                                          <p:val>
                                            <p:strVal val="#ppt_w"/>
                                          </p:val>
                                        </p:tav>
                                      </p:tavLst>
                                    </p:anim>
                                    <p:anim calcmode="lin" valueType="num">
                                      <p:cBhvr>
                                        <p:cTn id="21" dur="1250" fill="hold"/>
                                        <p:tgtEl>
                                          <p:spTgt spid="12"/>
                                        </p:tgtEl>
                                        <p:attrNameLst>
                                          <p:attrName>ppt_h</p:attrName>
                                        </p:attrNameLst>
                                      </p:cBhvr>
                                      <p:tavLst>
                                        <p:tav tm="0">
                                          <p:val>
                                            <p:fltVal val="0"/>
                                          </p:val>
                                        </p:tav>
                                        <p:tav tm="100000">
                                          <p:val>
                                            <p:strVal val="#ppt_h"/>
                                          </p:val>
                                        </p:tav>
                                      </p:tavLst>
                                    </p:anim>
                                    <p:animEffect transition="in" filter="fade">
                                      <p:cBhvr>
                                        <p:cTn id="22" dur="1250"/>
                                        <p:tgtEl>
                                          <p:spTgt spid="12"/>
                                        </p:tgtEl>
                                      </p:cBhvr>
                                    </p:animEffect>
                                  </p:childTnLst>
                                </p:cTn>
                              </p:par>
                              <p:par>
                                <p:cTn id="23" presetID="53" presetClass="entr" presetSubtype="16"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250" fill="hold"/>
                                        <p:tgtEl>
                                          <p:spTgt spid="20"/>
                                        </p:tgtEl>
                                        <p:attrNameLst>
                                          <p:attrName>ppt_w</p:attrName>
                                        </p:attrNameLst>
                                      </p:cBhvr>
                                      <p:tavLst>
                                        <p:tav tm="0">
                                          <p:val>
                                            <p:fltVal val="0"/>
                                          </p:val>
                                        </p:tav>
                                        <p:tav tm="100000">
                                          <p:val>
                                            <p:strVal val="#ppt_w"/>
                                          </p:val>
                                        </p:tav>
                                      </p:tavLst>
                                    </p:anim>
                                    <p:anim calcmode="lin" valueType="num">
                                      <p:cBhvr>
                                        <p:cTn id="26" dur="1250" fill="hold"/>
                                        <p:tgtEl>
                                          <p:spTgt spid="20"/>
                                        </p:tgtEl>
                                        <p:attrNameLst>
                                          <p:attrName>ppt_h</p:attrName>
                                        </p:attrNameLst>
                                      </p:cBhvr>
                                      <p:tavLst>
                                        <p:tav tm="0">
                                          <p:val>
                                            <p:fltVal val="0"/>
                                          </p:val>
                                        </p:tav>
                                        <p:tav tm="100000">
                                          <p:val>
                                            <p:strVal val="#ppt_h"/>
                                          </p:val>
                                        </p:tav>
                                      </p:tavLst>
                                    </p:anim>
                                    <p:animEffect transition="in" filter="fade">
                                      <p:cBhvr>
                                        <p:cTn id="27" dur="1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50799" y="-16934"/>
            <a:ext cx="12242799" cy="6874934"/>
            <a:chOff x="-50799" y="-16934"/>
            <a:chExt cx="12242799" cy="6874934"/>
          </a:xfrm>
        </p:grpSpPr>
        <p:grpSp>
          <p:nvGrpSpPr>
            <p:cNvPr id="30" name="Group 29"/>
            <p:cNvGrpSpPr/>
            <p:nvPr/>
          </p:nvGrpSpPr>
          <p:grpSpPr>
            <a:xfrm>
              <a:off x="-50799" y="-16934"/>
              <a:ext cx="12242799" cy="6874934"/>
              <a:chOff x="-50799" y="-16934"/>
              <a:chExt cx="12242799" cy="6874934"/>
            </a:xfrm>
          </p:grpSpPr>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5689600"/>
              </a:xfrm>
              <a:prstGeom prst="rect">
                <a:avLst/>
              </a:prstGeom>
            </p:spPr>
          </p:pic>
          <p:sp>
            <p:nvSpPr>
              <p:cNvPr id="45" name="Rectangle 44"/>
              <p:cNvSpPr/>
              <p:nvPr/>
            </p:nvSpPr>
            <p:spPr>
              <a:xfrm>
                <a:off x="0" y="0"/>
                <a:ext cx="3556000" cy="6858000"/>
              </a:xfrm>
              <a:prstGeom prst="rect">
                <a:avLst/>
              </a:prstGeom>
              <a:gradFill flip="none" rotWithShape="1">
                <a:gsLst>
                  <a:gs pos="27000">
                    <a:schemeClr val="accent6">
                      <a:lumMod val="0"/>
                      <a:lumOff val="100000"/>
                    </a:schemeClr>
                  </a:gs>
                  <a:gs pos="52000">
                    <a:srgbClr val="00ACA8"/>
                  </a:gs>
                  <a:gs pos="100000">
                    <a:srgbClr val="005C5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Snip Same Side Corner Rectangle 45"/>
              <p:cNvSpPr/>
              <p:nvPr/>
            </p:nvSpPr>
            <p:spPr>
              <a:xfrm flipV="1">
                <a:off x="-50799" y="-16934"/>
                <a:ext cx="3623733" cy="1414914"/>
              </a:xfrm>
              <a:prstGeom prst="snip2SameRect">
                <a:avLst/>
              </a:prstGeom>
              <a:solidFill>
                <a:srgbClr val="00706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35403" y="6143450"/>
              <a:ext cx="657058" cy="598866"/>
              <a:chOff x="1460500" y="5788326"/>
              <a:chExt cx="844550" cy="769753"/>
            </a:xfrm>
            <a:solidFill>
              <a:schemeClr val="bg1"/>
            </a:solidFill>
          </p:grpSpPr>
          <p:grpSp>
            <p:nvGrpSpPr>
              <p:cNvPr id="32" name="Group 31"/>
              <p:cNvGrpSpPr/>
              <p:nvPr/>
            </p:nvGrpSpPr>
            <p:grpSpPr>
              <a:xfrm>
                <a:off x="1460500" y="6032500"/>
                <a:ext cx="844550" cy="292100"/>
                <a:chOff x="1460500" y="6032500"/>
                <a:chExt cx="844550" cy="292100"/>
              </a:xfrm>
              <a:grpFill/>
            </p:grpSpPr>
            <p:sp>
              <p:nvSpPr>
                <p:cNvPr id="41" name="Diamond 40"/>
                <p:cNvSpPr/>
                <p:nvPr/>
              </p:nvSpPr>
              <p:spPr>
                <a:xfrm>
                  <a:off x="146050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75260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2012950" y="6032500"/>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460500" y="6265979"/>
                <a:ext cx="844550" cy="292100"/>
                <a:chOff x="1460500" y="6265979"/>
                <a:chExt cx="844550" cy="292100"/>
              </a:xfrm>
              <a:grpFill/>
            </p:grpSpPr>
            <p:sp>
              <p:nvSpPr>
                <p:cNvPr id="38" name="Diamond 37"/>
                <p:cNvSpPr/>
                <p:nvPr/>
              </p:nvSpPr>
              <p:spPr>
                <a:xfrm>
                  <a:off x="14605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17526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201295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460500" y="5788326"/>
                <a:ext cx="844550" cy="292100"/>
                <a:chOff x="1460500" y="6265979"/>
                <a:chExt cx="844550" cy="292100"/>
              </a:xfrm>
              <a:grpFill/>
            </p:grpSpPr>
            <p:sp>
              <p:nvSpPr>
                <p:cNvPr id="35" name="Diamond 34"/>
                <p:cNvSpPr/>
                <p:nvPr/>
              </p:nvSpPr>
              <p:spPr>
                <a:xfrm>
                  <a:off x="14605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p:cNvSpPr/>
                <p:nvPr/>
              </p:nvSpPr>
              <p:spPr>
                <a:xfrm>
                  <a:off x="175260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p:cNvSpPr/>
                <p:nvPr/>
              </p:nvSpPr>
              <p:spPr>
                <a:xfrm>
                  <a:off x="2012950" y="6265979"/>
                  <a:ext cx="292100" cy="292100"/>
                </a:xfrm>
                <a:prstGeom prst="diamon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9" name="Rectangle 8"/>
          <p:cNvSpPr/>
          <p:nvPr/>
        </p:nvSpPr>
        <p:spPr>
          <a:xfrm>
            <a:off x="4011106" y="3180990"/>
            <a:ext cx="8180894" cy="1815882"/>
          </a:xfrm>
          <a:prstGeom prst="rect">
            <a:avLst/>
          </a:prstGeom>
          <a:noFill/>
        </p:spPr>
        <p:txBody>
          <a:bodyPr wrap="none" lIns="91440" tIns="45720" rIns="91440" bIns="45720">
            <a:spAutoFit/>
          </a:bodyPr>
          <a:lstStyle/>
          <a:p>
            <a:r>
              <a:rPr lang="en-US" sz="4000" b="1" dirty="0" smtClean="0"/>
              <a:t>Lecturer</a:t>
            </a:r>
          </a:p>
          <a:p>
            <a:r>
              <a:rPr lang="en-US" sz="3600" b="1" dirty="0" smtClean="0"/>
              <a:t>Department of CSE</a:t>
            </a:r>
          </a:p>
          <a:p>
            <a:r>
              <a:rPr lang="en-US" sz="3600" b="1" dirty="0" smtClean="0"/>
              <a:t>European University of Bangladesh (EUB).</a:t>
            </a:r>
            <a:endParaRPr lang="en-US" sz="3600" b="1" dirty="0"/>
          </a:p>
        </p:txBody>
      </p:sp>
      <p:sp>
        <p:nvSpPr>
          <p:cNvPr id="11" name="Rectangle 10"/>
          <p:cNvSpPr/>
          <p:nvPr/>
        </p:nvSpPr>
        <p:spPr>
          <a:xfrm>
            <a:off x="590636" y="214585"/>
            <a:ext cx="2374728" cy="1200329"/>
          </a:xfrm>
          <a:prstGeom prst="rect">
            <a:avLst/>
          </a:prstGeom>
          <a:noFill/>
        </p:spPr>
        <p:txBody>
          <a:bodyPr wrap="square" lIns="91440" tIns="45720" rIns="91440" bIns="45720">
            <a:spAutoFit/>
          </a:bodyPr>
          <a:lstStyle/>
          <a:p>
            <a:pPr algn="ctr"/>
            <a:r>
              <a:rPr lang="en-US" sz="3600" dirty="0" smtClean="0">
                <a:solidFill>
                  <a:schemeClr val="bg1"/>
                </a:solidFill>
                <a:latin typeface="Impact" panose="020B0806030902050204" pitchFamily="34" charset="0"/>
              </a:rPr>
              <a:t>SUBMITTED</a:t>
            </a:r>
          </a:p>
          <a:p>
            <a:pPr algn="ctr"/>
            <a:r>
              <a:rPr lang="en-US" sz="3600" dirty="0" smtClean="0">
                <a:solidFill>
                  <a:schemeClr val="bg1"/>
                </a:solidFill>
                <a:latin typeface="Impact" panose="020B0806030902050204" pitchFamily="34" charset="0"/>
              </a:rPr>
              <a:t>TO</a:t>
            </a:r>
            <a:endParaRPr lang="en-US" sz="3600" dirty="0">
              <a:solidFill>
                <a:schemeClr val="bg1"/>
              </a:solidFill>
              <a:latin typeface="Impact" panose="020B0806030902050204" pitchFamily="34" charset="0"/>
            </a:endParaRPr>
          </a:p>
        </p:txBody>
      </p:sp>
      <p:sp>
        <p:nvSpPr>
          <p:cNvPr id="13" name="Rectangle 12"/>
          <p:cNvSpPr/>
          <p:nvPr/>
        </p:nvSpPr>
        <p:spPr>
          <a:xfrm>
            <a:off x="4011106" y="2341526"/>
            <a:ext cx="5510739" cy="830997"/>
          </a:xfrm>
          <a:prstGeom prst="rect">
            <a:avLst/>
          </a:prstGeom>
          <a:noFill/>
        </p:spPr>
        <p:txBody>
          <a:bodyPr wrap="none" lIns="91440" tIns="45720" rIns="91440" bIns="45720">
            <a:spAutoFit/>
          </a:bodyPr>
          <a:lstStyle/>
          <a:p>
            <a:r>
              <a:rPr lang="en-US" sz="4800" dirty="0" smtClean="0">
                <a:solidFill>
                  <a:srgbClr val="009676"/>
                </a:solidFill>
                <a:latin typeface="Impact" panose="020B0806030902050204" pitchFamily="34" charset="0"/>
              </a:rPr>
              <a:t>SOVON CHAKRABORTY</a:t>
            </a:r>
            <a:endParaRPr lang="en-US" sz="4800" dirty="0">
              <a:solidFill>
                <a:srgbClr val="009676"/>
              </a:solidFill>
              <a:latin typeface="Impact" panose="020B0806030902050204" pitchFamily="34" charset="0"/>
            </a:endParaRPr>
          </a:p>
        </p:txBody>
      </p:sp>
      <p:sp>
        <p:nvSpPr>
          <p:cNvPr id="23" name="Oval 22"/>
          <p:cNvSpPr/>
          <p:nvPr/>
        </p:nvSpPr>
        <p:spPr>
          <a:xfrm>
            <a:off x="137708" y="1715353"/>
            <a:ext cx="3281519" cy="328151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50800" dist="38100" dir="5400000" algn="t"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01266EE4-5DC1-4546-AC3D-78352511F7AB}" type="slidenum">
              <a:rPr lang="en-US" sz="2400" b="1" smtClean="0"/>
              <a:t>3</a:t>
            </a:fld>
            <a:endParaRPr lang="en-US" sz="2400" b="1" dirty="0"/>
          </a:p>
        </p:txBody>
      </p:sp>
    </p:spTree>
    <p:extLst>
      <p:ext uri="{BB962C8B-B14F-4D97-AF65-F5344CB8AC3E}">
        <p14:creationId xmlns:p14="http://schemas.microsoft.com/office/powerpoint/2010/main" val="177159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3942105" cy="769441"/>
          </a:xfrm>
          <a:prstGeom prst="rect">
            <a:avLst/>
          </a:prstGeom>
          <a:noFill/>
        </p:spPr>
        <p:txBody>
          <a:bodyPr wrap="none" lIns="91440" tIns="45720" rIns="91440" bIns="45720">
            <a:spAutoFit/>
          </a:bodyPr>
          <a:lstStyle/>
          <a:p>
            <a:r>
              <a:rPr lang="en-US" sz="4400" b="1" dirty="0" smtClean="0">
                <a:solidFill>
                  <a:schemeClr val="bg1"/>
                </a:solidFill>
              </a:rPr>
              <a:t>PAPER DETAILES</a:t>
            </a:r>
            <a:endParaRPr lang="en-US" sz="44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4</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16" name="TextBox 15"/>
          <p:cNvSpPr txBox="1"/>
          <p:nvPr/>
        </p:nvSpPr>
        <p:spPr>
          <a:xfrm>
            <a:off x="255434" y="1629991"/>
            <a:ext cx="11681129" cy="2246769"/>
          </a:xfrm>
          <a:prstGeom prst="rect">
            <a:avLst/>
          </a:prstGeom>
          <a:noFill/>
        </p:spPr>
        <p:txBody>
          <a:bodyPr wrap="square" rtlCol="0">
            <a:spAutoFit/>
          </a:bodyPr>
          <a:lstStyle/>
          <a:p>
            <a:r>
              <a:rPr lang="en-US" sz="2800" b="1" dirty="0"/>
              <a:t>Paper Title	</a:t>
            </a:r>
            <a:r>
              <a:rPr lang="en-US" sz="2800" b="1" dirty="0" smtClean="0"/>
              <a:t>	: </a:t>
            </a:r>
            <a:r>
              <a:rPr lang="en-US" sz="2800" dirty="0" smtClean="0"/>
              <a:t>Face Mask Detection using Convolutional Neural Network 			  (CNN) reduce the spread of Covid-19.</a:t>
            </a:r>
            <a:endParaRPr lang="en-US" sz="2800" dirty="0"/>
          </a:p>
          <a:p>
            <a:r>
              <a:rPr lang="en-US" sz="2800" b="1" dirty="0"/>
              <a:t>Paper Type	</a:t>
            </a:r>
            <a:r>
              <a:rPr lang="en-US" sz="2800" b="1" dirty="0" smtClean="0"/>
              <a:t>	: </a:t>
            </a:r>
            <a:r>
              <a:rPr lang="en-US" sz="2800" dirty="0"/>
              <a:t>Conference </a:t>
            </a:r>
            <a:r>
              <a:rPr lang="en-US" sz="2800" dirty="0" smtClean="0"/>
              <a:t>Paper</a:t>
            </a:r>
          </a:p>
          <a:p>
            <a:r>
              <a:rPr lang="en-US" sz="2800" b="1" dirty="0"/>
              <a:t>Publisher		: </a:t>
            </a:r>
            <a:r>
              <a:rPr lang="en-US" sz="2800" b="1" dirty="0" smtClean="0"/>
              <a:t>IEEE</a:t>
            </a:r>
            <a:endParaRPr lang="en-US" sz="2800" dirty="0"/>
          </a:p>
          <a:p>
            <a:r>
              <a:rPr lang="en-US" sz="2800" b="1" dirty="0"/>
              <a:t>Published Date	:</a:t>
            </a:r>
            <a:r>
              <a:rPr lang="en-US" sz="2800" dirty="0"/>
              <a:t> April </a:t>
            </a:r>
            <a:r>
              <a:rPr lang="en-US" sz="2800" dirty="0" smtClean="0"/>
              <a:t>2021</a:t>
            </a:r>
          </a:p>
        </p:txBody>
      </p:sp>
      <p:graphicFrame>
        <p:nvGraphicFramePr>
          <p:cNvPr id="4" name="Table 3"/>
          <p:cNvGraphicFramePr>
            <a:graphicFrameLocks noGrp="1"/>
          </p:cNvGraphicFramePr>
          <p:nvPr>
            <p:extLst>
              <p:ext uri="{D42A27DB-BD31-4B8C-83A1-F6EECF244321}">
                <p14:modId xmlns:p14="http://schemas.microsoft.com/office/powerpoint/2010/main" val="1090147292"/>
              </p:ext>
            </p:extLst>
          </p:nvPr>
        </p:nvGraphicFramePr>
        <p:xfrm>
          <a:off x="255432" y="4025842"/>
          <a:ext cx="9305662" cy="2377440"/>
        </p:xfrm>
        <a:graphic>
          <a:graphicData uri="http://schemas.openxmlformats.org/drawingml/2006/table">
            <a:tbl>
              <a:tblPr firstRow="1" bandRow="1">
                <a:tableStyleId>{5940675A-B579-460E-94D1-54222C63F5DA}</a:tableStyleId>
              </a:tblPr>
              <a:tblGrid>
                <a:gridCol w="4652831">
                  <a:extLst>
                    <a:ext uri="{9D8B030D-6E8A-4147-A177-3AD203B41FA5}">
                      <a16:colId xmlns:a16="http://schemas.microsoft.com/office/drawing/2014/main" val="1602613251"/>
                    </a:ext>
                  </a:extLst>
                </a:gridCol>
                <a:gridCol w="4652831">
                  <a:extLst>
                    <a:ext uri="{9D8B030D-6E8A-4147-A177-3AD203B41FA5}">
                      <a16:colId xmlns:a16="http://schemas.microsoft.com/office/drawing/2014/main" val="3737863802"/>
                    </a:ext>
                  </a:extLst>
                </a:gridCol>
              </a:tblGrid>
              <a:tr h="370840">
                <a:tc gridSpan="2">
                  <a:txBody>
                    <a:bodyPr/>
                    <a:lstStyle/>
                    <a:p>
                      <a:pPr algn="ctr"/>
                      <a:r>
                        <a:rPr lang="en-US" sz="3200" b="1" dirty="0" smtClean="0"/>
                        <a:t>Authors</a:t>
                      </a:r>
                      <a:endParaRPr lang="en-US" sz="3200" b="1" dirty="0"/>
                    </a:p>
                  </a:txBody>
                  <a:tcPr/>
                </a:tc>
                <a:tc hMerge="1">
                  <a:txBody>
                    <a:bodyPr/>
                    <a:lstStyle/>
                    <a:p>
                      <a:endParaRPr lang="en-US" dirty="0"/>
                    </a:p>
                  </a:txBody>
                  <a:tcPr/>
                </a:tc>
                <a:extLst>
                  <a:ext uri="{0D108BD9-81ED-4DB2-BD59-A6C34878D82A}">
                    <a16:rowId xmlns:a16="http://schemas.microsoft.com/office/drawing/2014/main" val="311538308"/>
                  </a:ext>
                </a:extLst>
              </a:tr>
              <a:tr h="370840">
                <a:tc>
                  <a:txBody>
                    <a:bodyPr/>
                    <a:lstStyle/>
                    <a:p>
                      <a:r>
                        <a:rPr lang="en-US" sz="2800" dirty="0" smtClean="0"/>
                        <a:t>1) </a:t>
                      </a:r>
                      <a:r>
                        <a:rPr lang="en-US" sz="2800" dirty="0" err="1" smtClean="0"/>
                        <a:t>Sovon</a:t>
                      </a:r>
                      <a:r>
                        <a:rPr lang="en-US" sz="2800" dirty="0" smtClean="0"/>
                        <a:t> </a:t>
                      </a:r>
                      <a:r>
                        <a:rPr lang="en-US" sz="2800" dirty="0" err="1" smtClean="0"/>
                        <a:t>Chakroborty</a:t>
                      </a:r>
                      <a:r>
                        <a:rPr lang="en-US" sz="2800" dirty="0" smtClean="0"/>
                        <a:t>, </a:t>
                      </a:r>
                    </a:p>
                    <a:p>
                      <a:r>
                        <a:rPr lang="en-US" sz="2800" dirty="0" smtClean="0"/>
                        <a:t>2) FM </a:t>
                      </a:r>
                      <a:r>
                        <a:rPr lang="en-US" sz="2800" dirty="0" err="1" smtClean="0"/>
                        <a:t>Javed</a:t>
                      </a:r>
                      <a:r>
                        <a:rPr lang="en-US" sz="2800" dirty="0" smtClean="0"/>
                        <a:t> </a:t>
                      </a:r>
                      <a:r>
                        <a:rPr lang="en-US" sz="2800" dirty="0" err="1" smtClean="0"/>
                        <a:t>Mehedi</a:t>
                      </a:r>
                      <a:r>
                        <a:rPr lang="en-US" sz="2800" dirty="0" smtClean="0"/>
                        <a:t> </a:t>
                      </a:r>
                      <a:r>
                        <a:rPr lang="en-US" sz="2800" dirty="0" err="1" smtClean="0"/>
                        <a:t>Shamrat</a:t>
                      </a:r>
                      <a:r>
                        <a:rPr lang="en-US" sz="2800" dirty="0" smtClean="0"/>
                        <a:t>, </a:t>
                      </a:r>
                    </a:p>
                    <a:p>
                      <a:r>
                        <a:rPr lang="en-US" sz="2800" dirty="0" smtClean="0"/>
                        <a:t>3) Md. </a:t>
                      </a:r>
                      <a:r>
                        <a:rPr lang="en-US" sz="2800" dirty="0" err="1" smtClean="0"/>
                        <a:t>Masum</a:t>
                      </a:r>
                      <a:r>
                        <a:rPr lang="en-US" sz="2800" dirty="0" smtClean="0"/>
                        <a:t> </a:t>
                      </a:r>
                      <a:r>
                        <a:rPr lang="en-US" sz="2800" dirty="0" err="1" smtClean="0"/>
                        <a:t>Billah</a:t>
                      </a:r>
                      <a:r>
                        <a:rPr lang="en-US" sz="2800" dirty="0" smtClean="0"/>
                        <a:t>, </a:t>
                      </a:r>
                      <a:endParaRPr lang="en-US" sz="2800" dirty="0"/>
                    </a:p>
                  </a:txBody>
                  <a:tcPr/>
                </a:tc>
                <a:tc>
                  <a:txBody>
                    <a:bodyPr/>
                    <a:lstStyle/>
                    <a:p>
                      <a:r>
                        <a:rPr lang="en-US" sz="2800" dirty="0" smtClean="0"/>
                        <a:t>4) Md. Al   </a:t>
                      </a:r>
                      <a:r>
                        <a:rPr lang="en-US" sz="2800" dirty="0" err="1" smtClean="0"/>
                        <a:t>Jubair</a:t>
                      </a:r>
                      <a:r>
                        <a:rPr lang="en-US" sz="2800" dirty="0" smtClean="0"/>
                        <a:t>, </a:t>
                      </a:r>
                    </a:p>
                    <a:p>
                      <a:r>
                        <a:rPr lang="en-US" sz="2800" dirty="0" smtClean="0"/>
                        <a:t>5) Md. </a:t>
                      </a:r>
                      <a:r>
                        <a:rPr lang="en-US" sz="2800" dirty="0" err="1" smtClean="0"/>
                        <a:t>Alauddin</a:t>
                      </a:r>
                      <a:r>
                        <a:rPr lang="en-US" sz="2800" dirty="0" smtClean="0"/>
                        <a:t>,</a:t>
                      </a:r>
                    </a:p>
                    <a:p>
                      <a:r>
                        <a:rPr lang="en-US" sz="2800" dirty="0" smtClean="0"/>
                        <a:t>6) </a:t>
                      </a:r>
                      <a:r>
                        <a:rPr lang="en-US" sz="2800" dirty="0" err="1" smtClean="0"/>
                        <a:t>Rumesh</a:t>
                      </a:r>
                      <a:r>
                        <a:rPr lang="en-US" sz="2800" dirty="0" smtClean="0"/>
                        <a:t> </a:t>
                      </a:r>
                      <a:r>
                        <a:rPr lang="en-US" sz="2800" dirty="0" err="1" smtClean="0"/>
                        <a:t>Ranjan</a:t>
                      </a:r>
                      <a:endParaRPr lang="en-US" sz="2800" dirty="0" smtClean="0"/>
                    </a:p>
                    <a:p>
                      <a:endParaRPr lang="en-US" sz="2800" dirty="0"/>
                    </a:p>
                  </a:txBody>
                  <a:tcPr/>
                </a:tc>
                <a:extLst>
                  <a:ext uri="{0D108BD9-81ED-4DB2-BD59-A6C34878D82A}">
                    <a16:rowId xmlns:a16="http://schemas.microsoft.com/office/drawing/2014/main" val="2909291199"/>
                  </a:ext>
                </a:extLst>
              </a:tr>
            </a:tbl>
          </a:graphicData>
        </a:graphic>
      </p:graphicFrame>
    </p:spTree>
    <p:extLst>
      <p:ext uri="{BB962C8B-B14F-4D97-AF65-F5344CB8AC3E}">
        <p14:creationId xmlns:p14="http://schemas.microsoft.com/office/powerpoint/2010/main" val="3794290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06073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230330"/>
            <a:ext cx="10184839" cy="707886"/>
          </a:xfrm>
          <a:prstGeom prst="rect">
            <a:avLst/>
          </a:prstGeom>
          <a:noFill/>
        </p:spPr>
        <p:txBody>
          <a:bodyPr wrap="none" lIns="91440" tIns="45720" rIns="91440" bIns="45720">
            <a:spAutoFit/>
          </a:bodyPr>
          <a:lstStyle/>
          <a:p>
            <a:r>
              <a:rPr lang="en-US" sz="4000" b="1" dirty="0" smtClean="0">
                <a:solidFill>
                  <a:schemeClr val="bg1"/>
                </a:solidFill>
              </a:rPr>
              <a:t>WHY THEY HAVE CONDUCTED THIS RESEARCH?</a:t>
            </a:r>
            <a:endParaRPr lang="en-US" sz="4000" b="1" dirty="0">
              <a:solidFill>
                <a:schemeClr val="bg1"/>
              </a:solidFill>
            </a:endParaRPr>
          </a:p>
        </p:txBody>
      </p:sp>
      <p:sp>
        <p:nvSpPr>
          <p:cNvPr id="8" name="Rectangle 7"/>
          <p:cNvSpPr/>
          <p:nvPr/>
        </p:nvSpPr>
        <p:spPr>
          <a:xfrm>
            <a:off x="-1" y="106073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5</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198392"/>
            <a:ext cx="818946" cy="773918"/>
          </a:xfrm>
          <a:prstGeom prst="rect">
            <a:avLst/>
          </a:prstGeom>
          <a:ln>
            <a:noFill/>
          </a:ln>
          <a:effectLst>
            <a:outerShdw blurRad="44450" dist="27940" dir="5400000" algn="ctr">
              <a:srgbClr val="000000">
                <a:alpha val="32000"/>
              </a:srgbClr>
            </a:outerShdw>
          </a:effectLst>
        </p:spPr>
      </p:pic>
      <p:sp>
        <p:nvSpPr>
          <p:cNvPr id="4" name="Rectangle 3"/>
          <p:cNvSpPr/>
          <p:nvPr/>
        </p:nvSpPr>
        <p:spPr>
          <a:xfrm>
            <a:off x="675639" y="1764719"/>
            <a:ext cx="10840720" cy="2841034"/>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Vrinda" panose="020B0502040204020203" pitchFamily="34" charset="0"/>
              </a:rPr>
              <a:t>The researchers in this paper developed a mask detection model using deep learning methods to prevent the spread of COVID-19. The model was trained on a dataset containing masked and unmasked images obtained from a variety of sources, including images of the coauthors captured using webcams and cell phone cameras. Goal of this research is to build a model which can accurately detect whether a person is wearing a mask, which can be used in real-world applications such as public places, workplaces or hospitals. </a:t>
            </a:r>
            <a:endParaRPr lang="en-US" sz="20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61940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4317207" cy="707886"/>
          </a:xfrm>
          <a:prstGeom prst="rect">
            <a:avLst/>
          </a:prstGeom>
          <a:noFill/>
        </p:spPr>
        <p:txBody>
          <a:bodyPr wrap="none" lIns="91440" tIns="45720" rIns="91440" bIns="45720">
            <a:spAutoFit/>
          </a:bodyPr>
          <a:lstStyle/>
          <a:p>
            <a:r>
              <a:rPr lang="en-US" sz="4000" b="1" dirty="0" smtClean="0">
                <a:solidFill>
                  <a:schemeClr val="bg1"/>
                </a:solidFill>
              </a:rPr>
              <a:t>PROPOSED SYSTEM</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6</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pic>
        <p:nvPicPr>
          <p:cNvPr id="5" name="Picture 4"/>
          <p:cNvPicPr>
            <a:picLocks noChangeAspect="1"/>
          </p:cNvPicPr>
          <p:nvPr/>
        </p:nvPicPr>
        <p:blipFill>
          <a:blip r:embed="rId4"/>
          <a:stretch>
            <a:fillRect/>
          </a:stretch>
        </p:blipFill>
        <p:spPr>
          <a:xfrm>
            <a:off x="3096895" y="1170018"/>
            <a:ext cx="4543425" cy="5381166"/>
          </a:xfrm>
          <a:prstGeom prst="rect">
            <a:avLst/>
          </a:prstGeom>
        </p:spPr>
      </p:pic>
    </p:spTree>
    <p:extLst>
      <p:ext uri="{BB962C8B-B14F-4D97-AF65-F5344CB8AC3E}">
        <p14:creationId xmlns:p14="http://schemas.microsoft.com/office/powerpoint/2010/main" val="23862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885009" cy="707886"/>
          </a:xfrm>
          <a:prstGeom prst="rect">
            <a:avLst/>
          </a:prstGeom>
          <a:noFill/>
        </p:spPr>
        <p:txBody>
          <a:bodyPr wrap="none" lIns="91440" tIns="45720" rIns="91440" bIns="45720">
            <a:spAutoFit/>
          </a:bodyPr>
          <a:lstStyle/>
          <a:p>
            <a:r>
              <a:rPr lang="en-US" sz="4000" b="1" dirty="0" smtClean="0">
                <a:solidFill>
                  <a:schemeClr val="bg1"/>
                </a:solidFill>
              </a:rPr>
              <a:t>PROPOSED SYSTEM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7</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4" name="TextBox 3"/>
          <p:cNvSpPr txBox="1"/>
          <p:nvPr/>
        </p:nvSpPr>
        <p:spPr>
          <a:xfrm>
            <a:off x="407506" y="2530367"/>
            <a:ext cx="11346178" cy="954107"/>
          </a:xfrm>
          <a:prstGeom prst="rect">
            <a:avLst/>
          </a:prstGeom>
          <a:noFill/>
        </p:spPr>
        <p:txBody>
          <a:bodyPr wrap="square" rtlCol="0">
            <a:spAutoFit/>
          </a:bodyPr>
          <a:lstStyle/>
          <a:p>
            <a:r>
              <a:rPr lang="en-US" sz="2800" dirty="0"/>
              <a:t>Firstly, in the data collection stage, they gather a large dataset with total 1845 images. The images can be obtained from various sources.</a:t>
            </a:r>
          </a:p>
        </p:txBody>
      </p:sp>
      <p:sp>
        <p:nvSpPr>
          <p:cNvPr id="9" name="Rectangle 8"/>
          <p:cNvSpPr/>
          <p:nvPr/>
        </p:nvSpPr>
        <p:spPr>
          <a:xfrm>
            <a:off x="604646" y="1554508"/>
            <a:ext cx="4042838" cy="707886"/>
          </a:xfrm>
          <a:prstGeom prst="rect">
            <a:avLst/>
          </a:prstGeom>
          <a:noFill/>
        </p:spPr>
        <p:txBody>
          <a:bodyPr wrap="none" lIns="91440" tIns="45720" rIns="91440" bIns="45720">
            <a:spAutoFit/>
          </a:bodyPr>
          <a:lstStyle/>
          <a:p>
            <a:r>
              <a:rPr lang="en-US" sz="4000" b="1" dirty="0" smtClean="0"/>
              <a:t>DATA COLLECTION</a:t>
            </a:r>
            <a:endParaRPr lang="en-US" sz="4000" b="1" dirty="0"/>
          </a:p>
        </p:txBody>
      </p:sp>
    </p:spTree>
    <p:extLst>
      <p:ext uri="{BB962C8B-B14F-4D97-AF65-F5344CB8AC3E}">
        <p14:creationId xmlns:p14="http://schemas.microsoft.com/office/powerpoint/2010/main" val="2314942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885009" cy="707886"/>
          </a:xfrm>
          <a:prstGeom prst="rect">
            <a:avLst/>
          </a:prstGeom>
          <a:noFill/>
        </p:spPr>
        <p:txBody>
          <a:bodyPr wrap="none" lIns="91440" tIns="45720" rIns="91440" bIns="45720">
            <a:spAutoFit/>
          </a:bodyPr>
          <a:lstStyle/>
          <a:p>
            <a:r>
              <a:rPr lang="en-US" sz="4000" b="1" dirty="0" smtClean="0">
                <a:solidFill>
                  <a:schemeClr val="bg1"/>
                </a:solidFill>
              </a:rPr>
              <a:t>PROPOSED SYSTEM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8</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9" name="Rectangle 8"/>
          <p:cNvSpPr/>
          <p:nvPr/>
        </p:nvSpPr>
        <p:spPr>
          <a:xfrm>
            <a:off x="407506" y="1422079"/>
            <a:ext cx="9072420" cy="707886"/>
          </a:xfrm>
          <a:prstGeom prst="rect">
            <a:avLst/>
          </a:prstGeom>
          <a:noFill/>
        </p:spPr>
        <p:txBody>
          <a:bodyPr wrap="none" lIns="91440" tIns="45720" rIns="91440" bIns="45720">
            <a:spAutoFit/>
          </a:bodyPr>
          <a:lstStyle/>
          <a:p>
            <a:r>
              <a:rPr lang="en-US" sz="4000" b="1" dirty="0" smtClean="0"/>
              <a:t>DATA PREPROCESSING &amp; AUGMENTATION</a:t>
            </a:r>
            <a:endParaRPr lang="en-US" sz="4000" b="1" dirty="0"/>
          </a:p>
        </p:txBody>
      </p:sp>
      <p:sp>
        <p:nvSpPr>
          <p:cNvPr id="11" name="TextBox 10"/>
          <p:cNvSpPr txBox="1"/>
          <p:nvPr/>
        </p:nvSpPr>
        <p:spPr>
          <a:xfrm>
            <a:off x="407506" y="2530367"/>
            <a:ext cx="11346178" cy="2677656"/>
          </a:xfrm>
          <a:prstGeom prst="rect">
            <a:avLst/>
          </a:prstGeom>
          <a:noFill/>
        </p:spPr>
        <p:txBody>
          <a:bodyPr wrap="square" rtlCol="0">
            <a:spAutoFit/>
          </a:bodyPr>
          <a:lstStyle/>
          <a:p>
            <a:pPr algn="just"/>
            <a:r>
              <a:rPr lang="en-US" sz="2800" dirty="0"/>
              <a:t>I</a:t>
            </a:r>
            <a:r>
              <a:rPr lang="en-US" sz="2800" dirty="0" smtClean="0"/>
              <a:t>n </a:t>
            </a:r>
            <a:r>
              <a:rPr lang="en-US" sz="2800" dirty="0"/>
              <a:t>the data preprocessing and augmentation stage, they clean and preprocess the data to be used for training the model. This may involve tasks such as resizing images, removing irrelevant information, and normalizing the data. They normalized images 256 x 256 pixels. Then resized images 128 x128 to pass the second layer of Convolutional2D and again 64 x 64 to pass the third Convolutional2D layer.</a:t>
            </a:r>
            <a:endParaRPr lang="en-US" sz="4000" dirty="0"/>
          </a:p>
        </p:txBody>
      </p:sp>
    </p:spTree>
    <p:extLst>
      <p:ext uri="{BB962C8B-B14F-4D97-AF65-F5344CB8AC3E}">
        <p14:creationId xmlns:p14="http://schemas.microsoft.com/office/powerpoint/2010/main" val="880310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88011"/>
          </a:xfrm>
          <a:prstGeom prst="rect">
            <a:avLst/>
          </a:prstGeom>
          <a:solidFill>
            <a:srgbClr val="007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Rectangle 9"/>
          <p:cNvSpPr/>
          <p:nvPr/>
        </p:nvSpPr>
        <p:spPr>
          <a:xfrm>
            <a:off x="604646" y="118570"/>
            <a:ext cx="5885009" cy="707886"/>
          </a:xfrm>
          <a:prstGeom prst="rect">
            <a:avLst/>
          </a:prstGeom>
          <a:noFill/>
        </p:spPr>
        <p:txBody>
          <a:bodyPr wrap="none" lIns="91440" tIns="45720" rIns="91440" bIns="45720">
            <a:spAutoFit/>
          </a:bodyPr>
          <a:lstStyle/>
          <a:p>
            <a:r>
              <a:rPr lang="en-US" sz="4000" b="1" dirty="0" smtClean="0">
                <a:solidFill>
                  <a:schemeClr val="bg1"/>
                </a:solidFill>
              </a:rPr>
              <a:t>PROPOSED SYSTEM (Cont.)</a:t>
            </a:r>
            <a:endParaRPr lang="en-US" sz="4000" b="1" dirty="0">
              <a:solidFill>
                <a:schemeClr val="bg1"/>
              </a:solidFill>
            </a:endParaRPr>
          </a:p>
        </p:txBody>
      </p:sp>
      <p:sp>
        <p:nvSpPr>
          <p:cNvPr id="8" name="Rectangle 7"/>
          <p:cNvSpPr/>
          <p:nvPr/>
        </p:nvSpPr>
        <p:spPr>
          <a:xfrm>
            <a:off x="-1" y="888011"/>
            <a:ext cx="12192001" cy="152302"/>
          </a:xfrm>
          <a:prstGeom prst="rect">
            <a:avLst/>
          </a:prstGeom>
          <a:solidFill>
            <a:srgbClr val="00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1266EE4-5DC1-4546-AC3D-78352511F7AB}" type="slidenum">
              <a:rPr lang="en-US" sz="2400" b="1" smtClean="0"/>
              <a:pPr/>
              <a:t>9</a:t>
            </a:fld>
            <a:endParaRPr lang="en-US" sz="2400"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327" y="86632"/>
            <a:ext cx="818946" cy="773918"/>
          </a:xfrm>
          <a:prstGeom prst="rect">
            <a:avLst/>
          </a:prstGeom>
          <a:ln>
            <a:noFill/>
          </a:ln>
          <a:effectLst>
            <a:outerShdw blurRad="44450" dist="27940" dir="5400000" algn="ctr">
              <a:srgbClr val="000000">
                <a:alpha val="32000"/>
              </a:srgbClr>
            </a:outerShdw>
          </a:effectLst>
        </p:spPr>
      </p:pic>
      <p:sp>
        <p:nvSpPr>
          <p:cNvPr id="9" name="Rectangle 8"/>
          <p:cNvSpPr/>
          <p:nvPr/>
        </p:nvSpPr>
        <p:spPr>
          <a:xfrm>
            <a:off x="407506" y="1360524"/>
            <a:ext cx="6734536" cy="707886"/>
          </a:xfrm>
          <a:prstGeom prst="rect">
            <a:avLst/>
          </a:prstGeom>
          <a:noFill/>
        </p:spPr>
        <p:txBody>
          <a:bodyPr wrap="none" lIns="91440" tIns="45720" rIns="91440" bIns="45720">
            <a:spAutoFit/>
          </a:bodyPr>
          <a:lstStyle/>
          <a:p>
            <a:r>
              <a:rPr lang="en-US" sz="4000" b="1" dirty="0" smtClean="0"/>
              <a:t>TRAIN CLASSIFICATION MODEL</a:t>
            </a:r>
            <a:endParaRPr lang="en-US" sz="4000" b="1" dirty="0"/>
          </a:p>
        </p:txBody>
      </p:sp>
      <p:sp>
        <p:nvSpPr>
          <p:cNvPr id="11" name="TextBox 10"/>
          <p:cNvSpPr txBox="1"/>
          <p:nvPr/>
        </p:nvSpPr>
        <p:spPr>
          <a:xfrm>
            <a:off x="407506" y="2530367"/>
            <a:ext cx="11346178" cy="1815882"/>
          </a:xfrm>
          <a:prstGeom prst="rect">
            <a:avLst/>
          </a:prstGeom>
          <a:noFill/>
        </p:spPr>
        <p:txBody>
          <a:bodyPr wrap="square" rtlCol="0">
            <a:spAutoFit/>
          </a:bodyPr>
          <a:lstStyle/>
          <a:p>
            <a:pPr algn="just"/>
            <a:r>
              <a:rPr lang="en-US" sz="2800" dirty="0"/>
              <a:t> After preprocessing the data, they train a CNN model using different architectures such as Convolutional layer with Max Pooling, Convolutional layer with Average Pooling, and MobileNetV2. These architectures are designed to handle different types of images and tasks. </a:t>
            </a:r>
          </a:p>
        </p:txBody>
      </p:sp>
    </p:spTree>
    <p:extLst>
      <p:ext uri="{BB962C8B-B14F-4D97-AF65-F5344CB8AC3E}">
        <p14:creationId xmlns:p14="http://schemas.microsoft.com/office/powerpoint/2010/main" val="1721705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4754</TotalTime>
  <Words>735</Words>
  <Application>Microsoft Office PowerPoint</Application>
  <PresentationFormat>Widescreen</PresentationFormat>
  <Paragraphs>115</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Impact</vt:lpstr>
      <vt:lpstr>Vrinda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SHAKIL</dc:creator>
  <cp:lastModifiedBy>MD SHAKIL</cp:lastModifiedBy>
  <cp:revision>443</cp:revision>
  <dcterms:created xsi:type="dcterms:W3CDTF">2022-05-15T04:55:33Z</dcterms:created>
  <dcterms:modified xsi:type="dcterms:W3CDTF">2023-03-30T13:28:01Z</dcterms:modified>
</cp:coreProperties>
</file>