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0"/>
  </p:notesMasterIdLst>
  <p:sldIdLst>
    <p:sldId id="256" r:id="rId2"/>
    <p:sldId id="260" r:id="rId3"/>
    <p:sldId id="262" r:id="rId4"/>
    <p:sldId id="263" r:id="rId5"/>
    <p:sldId id="264" r:id="rId6"/>
    <p:sldId id="265" r:id="rId7"/>
    <p:sldId id="259" r:id="rId8"/>
    <p:sldId id="266" r:id="rId9"/>
    <p:sldId id="268" r:id="rId10"/>
    <p:sldId id="269" r:id="rId11"/>
    <p:sldId id="347" r:id="rId12"/>
    <p:sldId id="348" r:id="rId13"/>
    <p:sldId id="346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9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6" r:id="rId46"/>
    <p:sldId id="304" r:id="rId47"/>
    <p:sldId id="314" r:id="rId48"/>
    <p:sldId id="316" r:id="rId49"/>
    <p:sldId id="315" r:id="rId50"/>
    <p:sldId id="318" r:id="rId51"/>
    <p:sldId id="319" r:id="rId52"/>
    <p:sldId id="320" r:id="rId53"/>
    <p:sldId id="349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55" r:id="rId62"/>
    <p:sldId id="305" r:id="rId63"/>
    <p:sldId id="307" r:id="rId64"/>
    <p:sldId id="312" r:id="rId65"/>
    <p:sldId id="313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51" r:id="rId83"/>
    <p:sldId id="352" r:id="rId84"/>
    <p:sldId id="353" r:id="rId85"/>
    <p:sldId id="354" r:id="rId86"/>
    <p:sldId id="344" r:id="rId87"/>
    <p:sldId id="345" r:id="rId88"/>
    <p:sldId id="31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Ridge Regression: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phạt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RSS(f)</a:t>
                </a:r>
              </a:p>
              <a:p>
                <a:pPr marL="0" indent="0">
                  <a:buNone/>
                </a:pPr>
                <a:r>
                  <a:rPr lang="en-US" dirty="0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Minimize L ta </a:t>
                </a:r>
                <a:r>
                  <a:rPr lang="en-US" dirty="0" err="1"/>
                  <a:t>có</a:t>
                </a:r>
                <a:r>
                  <a:rPr lang="en-US" dirty="0"/>
                  <a:t> w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baseline="30000" dirty="0"/>
                  <a:t>[1]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stochastic gradient.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gradient: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</a:t>
                </a:r>
                <a:r>
                  <a:rPr lang="en-US" sz="2400" dirty="0" err="1"/>
                  <a:t>learning_rate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nhiên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phối</a:t>
                </a:r>
                <a:r>
                  <a:rPr lang="en-US" sz="2400" dirty="0"/>
                  <a:t> q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b(w)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learning_rate*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  b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B.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Việc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stochastic gradient </a:t>
                </a:r>
                <a:r>
                  <a:rPr lang="en-US" sz="2400" dirty="0" err="1"/>
                  <a:t>đảm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hội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tụ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mặt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non-convex so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thường</a:t>
                </a:r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ta chia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rồi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parameter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Lặp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epoch.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 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468" b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gradient </a:t>
                </a:r>
                <a:r>
                  <a:rPr lang="en-US" dirty="0" err="1"/>
                  <a:t>để</a:t>
                </a:r>
                <a:r>
                  <a:rPr lang="en-US" dirty="0"/>
                  <a:t> minimize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.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tốn</a:t>
                </a:r>
                <a:r>
                  <a:rPr lang="en-US" dirty="0"/>
                  <a:t> </a:t>
                </a:r>
                <a:r>
                  <a:rPr lang="en-US" dirty="0" err="1"/>
                  <a:t>kém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Linear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Ridge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w]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 </a:t>
            </a:r>
            <a:r>
              <a:rPr lang="en-GB" dirty="0"/>
              <a:t>/ˈ</a:t>
            </a:r>
            <a:r>
              <a:rPr lang="en-GB" dirty="0" err="1"/>
              <a:t>paɪ</a:t>
            </a:r>
            <a:r>
              <a:rPr lang="el-GR" dirty="0"/>
              <a:t>θ</a:t>
            </a:r>
            <a:r>
              <a:rPr lang="en-GB" dirty="0" err="1"/>
              <a:t>ən</a:t>
            </a:r>
            <a:r>
              <a:rPr lang="en-GB" dirty="0"/>
              <a:t>/</a:t>
            </a:r>
            <a:r>
              <a:rPr lang="en-US" dirty="0"/>
              <a:t> /ˈ</a:t>
            </a:r>
            <a:r>
              <a:rPr lang="en-US" dirty="0" err="1"/>
              <a:t>paɪ</a:t>
            </a:r>
            <a:r>
              <a:rPr lang="en-US" dirty="0"/>
              <a:t>.</a:t>
            </a:r>
            <a:r>
              <a:rPr lang="el-GR" dirty="0"/>
              <a:t>θ</a:t>
            </a:r>
            <a:r>
              <a:rPr lang="en-US" dirty="0" err="1"/>
              <a:t>ɑːn</a:t>
            </a:r>
            <a:r>
              <a:rPr lang="en-US" dirty="0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Python IDE/Editor: </a:t>
            </a:r>
            <a:r>
              <a:rPr lang="en-US" dirty="0" err="1">
                <a:solidFill>
                  <a:srgbClr val="FF0000"/>
                </a:solidFill>
              </a:rPr>
              <a:t>Pycharm</a:t>
            </a:r>
            <a:r>
              <a:rPr lang="en-US" dirty="0"/>
              <a:t>, vim, </a:t>
            </a:r>
            <a:r>
              <a:rPr lang="en-US" dirty="0" err="1"/>
              <a:t>gedit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Giống và khác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Kiểu dữ liệu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Lệnh if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Phép lặp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Đọc, ghi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6. Xử lý ngoại lệ 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7. Lệnh assert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8. Hàm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9. Lập trình hướng đối tượng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10. Numpy</a:t>
            </a: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khai báo biến, biến được tạo ra ngay khi khởi tạo: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ký tự kết thúc lệnh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khối lệnh phân biệt nhau bởi khoảng cách với lề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so sánh: </a:t>
            </a:r>
            <a:r>
              <a:rPr lang="en-US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logic: </a:t>
            </a:r>
            <a:r>
              <a:rPr lang="en-US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Hàm mũ: 3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Hàm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Bag of words, TF-IDF, Word2vec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Scikit</a:t>
            </a:r>
            <a:r>
              <a:rPr lang="en-US" sz="2800" dirty="0"/>
              <a:t>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assert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đặt điều kiện trước khi đoạn code được thực hiện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Đặt thông báo cho lệnh assert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(1): Multi-layer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1. Dữ liệu sử dụng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3. Triển khai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Tập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Death Rate: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people.sc.fsu.edu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/~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jburkardt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điểm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mỗi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điểm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15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thuộc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death rate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 tập dữ liệu D thường có 2 phần: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dùng để huấn luyện mô hình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để đánh giá hiệu quả của mô hình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dùng để lựa chọn tham số 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cho mô hình (với ridge regression, đó là giá trị </a:t>
                </a:r>
                <a:r>
                  <a:rPr lang="en-US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 dụng 5-fold cross-validation vào việc lựa chọn </a:t>
                </a:r>
                <a:r>
                  <a:rPr lang="en-US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được tiến hành như sau: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thành 5 phần (xấp xỉ) bằng nhau: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thực hiện: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Huấn luyện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Tính lỗi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Tính lỗi trung bình qua 5 lần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Lựa chọn </a:t>
                </a:r>
                <a:r>
                  <a:rPr lang="en-US" sz="280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 lại lỗi trung bình nhỏ nhất.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Huấn luyện mô hình trên toàn bộ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LAMBDA tìm được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và đánh giá hiệu quả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Xem thêm các kỹ thuật khác cho lựa chọn tham số tại bài 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giảng số 8, môn Học Máy của thầy Thân Quang Khoát.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Ridge Regression (trường hợp tổng quát của Linear Regression)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mô hình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Lựa chọn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theo phương pháp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Đọc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file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nội dung thành từng dòng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mỗi dòng thành các features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từ A1 –&gt; A15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cuối cùng, B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Nhắc lại công thức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Ta cần thêm feature x</a:t>
            </a:r>
            <a:r>
              <a:rPr lang="en-US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vào mỗi điểm dữ liệu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7296984" cy="2901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0" y="2127815"/>
            <a:ext cx="9324390" cy="3949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Xác định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tốt nhất: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* B1: Xác định miền giá trị tìm kiếm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B2: Thực hiện cross-validation với từng giá trị LAMBDA có thể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B3: Xác định giá trị LAMBDA tốt nhất trong miền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trở lại bước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485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cross_validation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" y="218006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Chạy thử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71E9-64D2-4DE0-A47E-D030A2F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7B9-B0D0-4054-B66D-E936971B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(bag of words, TF-IDF)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vector </a:t>
            </a:r>
            <a:r>
              <a:rPr lang="en-US" dirty="0" err="1"/>
              <a:t>từ</a:t>
            </a:r>
            <a:r>
              <a:rPr lang="en-US" dirty="0"/>
              <a:t> (Word2vec)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ED87-7320-465B-A51C-0A9FEDEB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Bag of words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TF-IDF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sử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dạng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Biểu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diễn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(corpus) 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vector |V|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chiều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điển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hợp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xuất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D)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bag of words,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thực hành: 20newsgroups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http://qwone.com/~jason/20Newsgroups/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Tải </a:t>
            </a:r>
            <a:r>
              <a:rPr lang="en-US">
                <a:hlinkClick r:id="rId2"/>
              </a:rPr>
              <a:t>20news-bydate.tar.gz</a:t>
            </a:r>
            <a:r>
              <a:rPr lang="en-US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Bao gồm xấp xỉ 20,000 bài báo, thuộc 20 nhóm tin tức khác nhau.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này sẽ được sử dụng để thực hành với K-Means, SVMs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và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biểu diễn tf-idf cho tất cả các văn bản có trong tập dữ liệu.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28905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51286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sz="3000"/>
                  <a:t>Cho tập dữ liệu D = {(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1</a:t>
                </a:r>
                <a:r>
                  <a:rPr lang="en-US" sz="3000"/>
                  <a:t>, y</a:t>
                </a:r>
                <a:r>
                  <a:rPr lang="en-US" sz="3000" baseline="-25000"/>
                  <a:t>1</a:t>
                </a:r>
                <a:r>
                  <a:rPr lang="en-US" sz="3000"/>
                  <a:t>),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2</a:t>
                </a:r>
                <a:r>
                  <a:rPr lang="en-US" sz="3000"/>
                  <a:t>, y</a:t>
                </a:r>
                <a:r>
                  <a:rPr lang="en-US" sz="3000" baseline="-25000"/>
                  <a:t>2</a:t>
                </a:r>
                <a:r>
                  <a:rPr lang="en-US" sz="3000"/>
                  <a:t>), …,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N</a:t>
                </a:r>
                <a:r>
                  <a:rPr lang="en-US" sz="3000"/>
                  <a:t>, y</a:t>
                </a:r>
                <a:r>
                  <a:rPr lang="en-US" sz="3000" baseline="-25000"/>
                  <a:t>N</a:t>
                </a:r>
                <a:r>
                  <a:rPr lang="en-US" sz="3000"/>
                  <a:t>)}, trong đó mỗi điểm dữ liệu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, y</a:t>
                </a:r>
                <a:r>
                  <a:rPr lang="en-US" sz="3000" baseline="-25000"/>
                  <a:t>i</a:t>
                </a:r>
                <a:r>
                  <a:rPr lang="en-US" sz="3000"/>
                  <a:t>) bao gồm 2 thành phần: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 = [</a:t>
                </a:r>
                <a:r>
                  <a:rPr lang="en-US" sz="3000" b="1"/>
                  <a:t>x</a:t>
                </a:r>
                <a:r>
                  <a:rPr lang="en-US" sz="3000" baseline="-25000"/>
                  <a:t>i1</a:t>
                </a:r>
                <a:r>
                  <a:rPr lang="en-US" sz="3000"/>
                  <a:t>, </a:t>
                </a:r>
                <a:r>
                  <a:rPr lang="en-US" sz="3000" b="1"/>
                  <a:t>x</a:t>
                </a:r>
                <a:r>
                  <a:rPr lang="en-US" sz="3000" baseline="-25000"/>
                  <a:t>i2</a:t>
                </a:r>
                <a:r>
                  <a:rPr lang="en-US" sz="3000"/>
                  <a:t>, …, </a:t>
                </a:r>
                <a:r>
                  <a:rPr lang="en-US" sz="3000" b="1"/>
                  <a:t>x</a:t>
                </a:r>
                <a:r>
                  <a:rPr lang="en-US" sz="3000" baseline="-25000"/>
                  <a:t>iK</a:t>
                </a:r>
                <a:r>
                  <a:rPr lang="en-US" sz="3000"/>
                  <a:t>]</a:t>
                </a:r>
                <a:r>
                  <a:rPr lang="en-US" sz="3000" baseline="30000"/>
                  <a:t>T</a:t>
                </a:r>
                <a:r>
                  <a:rPr lang="en-US" sz="3000"/>
                  <a:t> là một vector K chiều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/>
                  <a:t> là một số thực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/>
                  <a:t> Giả thiết rằng tồn tại hàm f tuyến tính sao cho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/>
                  <a:t> f(x</a:t>
                </a:r>
                <a:r>
                  <a:rPr lang="en-US" sz="3000" baseline="-25000"/>
                  <a:t>i</a:t>
                </a:r>
                <a:r>
                  <a:rPr lang="en-US" sz="3000"/>
                  <a:t>):</a:t>
                </a:r>
              </a:p>
              <a:p>
                <a:pPr marL="0" indent="0">
                  <a:buNone/>
                </a:pPr>
                <a:r>
                  <a:rPr lang="en-US" sz="3000"/>
                  <a:t>	f(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) = w</a:t>
                </a:r>
                <a:r>
                  <a:rPr lang="en-US" sz="3000" baseline="-25000"/>
                  <a:t>0</a:t>
                </a:r>
                <a:r>
                  <a:rPr lang="en-US" sz="3000"/>
                  <a:t> + w</a:t>
                </a:r>
                <a:r>
                  <a:rPr lang="en-US" sz="3000" baseline="-25000"/>
                  <a:t>1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i1</a:t>
                </a:r>
                <a:r>
                  <a:rPr lang="en-US" sz="3000"/>
                  <a:t> + … + w</a:t>
                </a:r>
                <a:r>
                  <a:rPr lang="en-US" sz="3000" baseline="-25000"/>
                  <a:t>K</a:t>
                </a: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iK</a:t>
                </a:r>
                <a:r>
                  <a:rPr lang="en-US" sz="3000" baseline="-25000"/>
                  <a:t> </a:t>
                </a:r>
                <a:r>
                  <a:rPr lang="en-US" sz="3000"/>
                  <a:t>= </a:t>
                </a:r>
                <a:r>
                  <a:rPr lang="en-US" sz="3000" b="1"/>
                  <a:t>wx</a:t>
                </a:r>
                <a:r>
                  <a:rPr lang="en-US" sz="3000" b="1" baseline="-25000"/>
                  <a:t>i</a:t>
                </a:r>
                <a:endParaRPr lang="en-US" sz="3000" b="1"/>
              </a:p>
              <a:p>
                <a:pPr marL="384048" lvl="2" indent="0"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Word2vec: </a:t>
            </a:r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vector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Lỗi trên tập dữ liệu D:</a:t>
                </a:r>
              </a:p>
              <a:p>
                <a:pPr marL="0" indent="0">
                  <a:buNone/>
                </a:pPr>
                <a:r>
                  <a:rPr lang="en-US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Nghiệm w</a:t>
                </a:r>
                <a:r>
                  <a:rPr lang="en-US" baseline="30000"/>
                  <a:t>* </a:t>
                </a:r>
                <a:r>
                  <a:rPr lang="en-US"/>
                  <a:t>tối thiểu hóa L: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    với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1635</TotalTime>
  <Words>3319</Words>
  <Application>Microsoft Macintosh PowerPoint</Application>
  <PresentationFormat>Widescreen</PresentationFormat>
  <Paragraphs>582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Tổng quan</vt:lpstr>
      <vt:lpstr>Tổng quan</vt:lpstr>
      <vt:lpstr>Tổng quan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4. Tiền xử lý dữ liệu</vt:lpstr>
      <vt:lpstr>Biểu diễn Bag of words và TF-IDF cho doc</vt:lpstr>
      <vt:lpstr>Biểu diễn bag of words,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Word2vec: Biểu diễn vector cho từ</vt:lpstr>
      <vt:lpstr>1. Skip-Gram</vt:lpstr>
      <vt:lpstr>2. CBOW</vt:lpstr>
      <vt:lpstr>Word2vec</vt:lpstr>
      <vt:lpstr>Tổng kết</vt:lpstr>
      <vt:lpstr>Chuẩn bị cho Session 2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NGUYEN VAN THANH TUNG 20190090</cp:lastModifiedBy>
  <cp:revision>132</cp:revision>
  <dcterms:created xsi:type="dcterms:W3CDTF">2018-07-08T01:14:52Z</dcterms:created>
  <dcterms:modified xsi:type="dcterms:W3CDTF">2022-03-25T07:07:29Z</dcterms:modified>
</cp:coreProperties>
</file>