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43"/>
  </p:notesMasterIdLst>
  <p:handoutMasterIdLst>
    <p:handoutMasterId r:id="rId44"/>
  </p:handoutMasterIdLst>
  <p:sldIdLst>
    <p:sldId id="494" r:id="rId2"/>
    <p:sldId id="563" r:id="rId3"/>
    <p:sldId id="513" r:id="rId4"/>
    <p:sldId id="542" r:id="rId5"/>
    <p:sldId id="543" r:id="rId6"/>
    <p:sldId id="516" r:id="rId7"/>
    <p:sldId id="517" r:id="rId8"/>
    <p:sldId id="518" r:id="rId9"/>
    <p:sldId id="519" r:id="rId10"/>
    <p:sldId id="520" r:id="rId11"/>
    <p:sldId id="544" r:id="rId12"/>
    <p:sldId id="545" r:id="rId13"/>
    <p:sldId id="546" r:id="rId14"/>
    <p:sldId id="547" r:id="rId15"/>
    <p:sldId id="549" r:id="rId16"/>
    <p:sldId id="521" r:id="rId17"/>
    <p:sldId id="550" r:id="rId18"/>
    <p:sldId id="551" r:id="rId19"/>
    <p:sldId id="552" r:id="rId20"/>
    <p:sldId id="553" r:id="rId21"/>
    <p:sldId id="554" r:id="rId22"/>
    <p:sldId id="555" r:id="rId23"/>
    <p:sldId id="556" r:id="rId24"/>
    <p:sldId id="557" r:id="rId25"/>
    <p:sldId id="558" r:id="rId26"/>
    <p:sldId id="559" r:id="rId27"/>
    <p:sldId id="560" r:id="rId28"/>
    <p:sldId id="56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80" autoAdjust="0"/>
  </p:normalViewPr>
  <p:slideViewPr>
    <p:cSldViewPr>
      <p:cViewPr varScale="1">
        <p:scale>
          <a:sx n="100" d="100"/>
          <a:sy n="100" d="100"/>
        </p:scale>
        <p:origin x="1000" y="176"/>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47CA1-B106-469C-BEBB-584F0C400CC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73D9FA7-5FEF-4BDD-85B4-3490FD5CA07D}">
      <dgm:prSet/>
      <dgm:spPr/>
      <dgm:t>
        <a:bodyPr/>
        <a:lstStyle/>
        <a:p>
          <a:r>
            <a:rPr lang="en-US" dirty="0" err="1"/>
            <a:t>Khái</a:t>
          </a:r>
          <a:r>
            <a:rPr lang="en-US" dirty="0"/>
            <a:t> </a:t>
          </a:r>
          <a:r>
            <a:rPr lang="en-US" dirty="0" err="1"/>
            <a:t>niệm</a:t>
          </a:r>
          <a:r>
            <a:rPr lang="en-US" dirty="0"/>
            <a:t> </a:t>
          </a:r>
          <a:r>
            <a:rPr lang="en-US" dirty="0" err="1"/>
            <a:t>và</a:t>
          </a:r>
          <a:r>
            <a:rPr lang="en-US" dirty="0"/>
            <a:t> </a:t>
          </a:r>
          <a:r>
            <a:rPr lang="en-US" dirty="0" err="1"/>
            <a:t>các</a:t>
          </a:r>
          <a:r>
            <a:rPr lang="en-US" dirty="0"/>
            <a:t> </a:t>
          </a:r>
          <a:r>
            <a:rPr lang="en-US" dirty="0" err="1"/>
            <a:t>cấp</a:t>
          </a:r>
          <a:r>
            <a:rPr lang="en-US" dirty="0"/>
            <a:t> </a:t>
          </a:r>
          <a:r>
            <a:rPr lang="en-US" dirty="0" err="1"/>
            <a:t>độ</a:t>
          </a:r>
          <a:r>
            <a:rPr lang="en-US" dirty="0"/>
            <a:t> </a:t>
          </a:r>
          <a:r>
            <a:rPr lang="en-US" dirty="0" err="1"/>
            <a:t>của</a:t>
          </a:r>
          <a:r>
            <a:rPr lang="en-US" dirty="0"/>
            <a:t> </a:t>
          </a:r>
          <a:r>
            <a:rPr lang="en-US" dirty="0" err="1"/>
            <a:t>Văn</a:t>
          </a:r>
          <a:r>
            <a:rPr lang="en-US" dirty="0"/>
            <a:t> </a:t>
          </a:r>
          <a:r>
            <a:rPr lang="en-US" dirty="0" err="1"/>
            <a:t>hóa</a:t>
          </a:r>
          <a:r>
            <a:rPr lang="en-US" dirty="0"/>
            <a:t> </a:t>
          </a:r>
          <a:r>
            <a:rPr lang="en-US" dirty="0" err="1"/>
            <a:t>doanh</a:t>
          </a:r>
          <a:r>
            <a:rPr lang="en-US" dirty="0"/>
            <a:t> </a:t>
          </a:r>
          <a:r>
            <a:rPr lang="en-US" dirty="0" err="1"/>
            <a:t>nghiệp</a:t>
          </a:r>
          <a:endParaRPr lang="en-US" dirty="0"/>
        </a:p>
      </dgm:t>
    </dgm:pt>
    <dgm:pt modelId="{B3D2371B-64F8-4ED0-B393-2436C7AE0201}" type="parTrans" cxnId="{F9CBB8EF-8EA2-49AB-ABBA-73DAFBE88D43}">
      <dgm:prSet/>
      <dgm:spPr/>
      <dgm:t>
        <a:bodyPr/>
        <a:lstStyle/>
        <a:p>
          <a:endParaRPr lang="en-US"/>
        </a:p>
      </dgm:t>
    </dgm:pt>
    <dgm:pt modelId="{0DEA1E7A-D72E-46B6-8F85-1424E2682816}" type="sibTrans" cxnId="{F9CBB8EF-8EA2-49AB-ABBA-73DAFBE88D43}">
      <dgm:prSet/>
      <dgm:spPr/>
      <dgm:t>
        <a:bodyPr/>
        <a:lstStyle/>
        <a:p>
          <a:endParaRPr lang="en-US"/>
        </a:p>
      </dgm:t>
    </dgm:pt>
    <dgm:pt modelId="{B132BD48-98B8-408D-822D-8E508C9AEAFE}">
      <dgm:prSet/>
      <dgm:spPr/>
      <dgm:t>
        <a:bodyPr/>
        <a:lstStyle/>
        <a:p>
          <a:r>
            <a:rPr lang="en-US"/>
            <a:t>Các bước xây dựng văn hóa doanh nghiệp</a:t>
          </a:r>
        </a:p>
      </dgm:t>
    </dgm:pt>
    <dgm:pt modelId="{E7D00502-7342-4D16-A0FD-8F3CC554BE1E}" type="parTrans" cxnId="{A18898A3-3D0C-42B9-9096-099EAFCBDF29}">
      <dgm:prSet/>
      <dgm:spPr/>
      <dgm:t>
        <a:bodyPr/>
        <a:lstStyle/>
        <a:p>
          <a:endParaRPr lang="en-US"/>
        </a:p>
      </dgm:t>
    </dgm:pt>
    <dgm:pt modelId="{965F5C5D-2E07-460F-AF54-56C1D7A31570}" type="sibTrans" cxnId="{A18898A3-3D0C-42B9-9096-099EAFCBDF29}">
      <dgm:prSet/>
      <dgm:spPr/>
      <dgm:t>
        <a:bodyPr/>
        <a:lstStyle/>
        <a:p>
          <a:endParaRPr lang="en-US"/>
        </a:p>
      </dgm:t>
    </dgm:pt>
    <dgm:pt modelId="{A391389B-5C6A-43B7-8F24-9ECC86692A3B}">
      <dgm:prSet/>
      <dgm:spPr/>
      <dgm:t>
        <a:bodyPr/>
        <a:lstStyle/>
        <a:p>
          <a:r>
            <a:rPr lang="en-US"/>
            <a:t>Các mô hình văn hóa doanh nghiệp trên thế giới</a:t>
          </a:r>
        </a:p>
      </dgm:t>
    </dgm:pt>
    <dgm:pt modelId="{DA0BEDAD-B006-44E4-9134-C03EAB03EE83}" type="parTrans" cxnId="{1F002E76-C364-429E-AB99-3DA5C23DF802}">
      <dgm:prSet/>
      <dgm:spPr/>
      <dgm:t>
        <a:bodyPr/>
        <a:lstStyle/>
        <a:p>
          <a:endParaRPr lang="en-US"/>
        </a:p>
      </dgm:t>
    </dgm:pt>
    <dgm:pt modelId="{474F3DE6-4C14-475C-AD32-75E836AE07C6}" type="sibTrans" cxnId="{1F002E76-C364-429E-AB99-3DA5C23DF802}">
      <dgm:prSet/>
      <dgm:spPr/>
      <dgm:t>
        <a:bodyPr/>
        <a:lstStyle/>
        <a:p>
          <a:endParaRPr lang="en-US"/>
        </a:p>
      </dgm:t>
    </dgm:pt>
    <dgm:pt modelId="{BEAD3887-6C0F-40BF-B612-E2F8CD969AC9}" type="pres">
      <dgm:prSet presAssocID="{9C847CA1-B106-469C-BEBB-584F0C400CC2}" presName="linearFlow" presStyleCnt="0">
        <dgm:presLayoutVars>
          <dgm:dir/>
          <dgm:resizeHandles val="exact"/>
        </dgm:presLayoutVars>
      </dgm:prSet>
      <dgm:spPr/>
    </dgm:pt>
    <dgm:pt modelId="{14E426F5-6C90-4A51-919E-E96CB374DD75}" type="pres">
      <dgm:prSet presAssocID="{473D9FA7-5FEF-4BDD-85B4-3490FD5CA07D}" presName="composite" presStyleCnt="0"/>
      <dgm:spPr/>
    </dgm:pt>
    <dgm:pt modelId="{8139DD84-DCE2-4B32-BA98-D79C7EC00A18}" type="pres">
      <dgm:prSet presAssocID="{473D9FA7-5FEF-4BDD-85B4-3490FD5CA07D}" presName="imgShp" presStyleLbl="fgImgPlace1" presStyleIdx="0" presStyleCnt="3"/>
      <dgm:spPr/>
    </dgm:pt>
    <dgm:pt modelId="{32B5EE5C-E2EE-4931-BB51-7AD0F1534F91}" type="pres">
      <dgm:prSet presAssocID="{473D9FA7-5FEF-4BDD-85B4-3490FD5CA07D}" presName="txShp" presStyleLbl="node1" presStyleIdx="0" presStyleCnt="3" custScaleX="115655">
        <dgm:presLayoutVars>
          <dgm:bulletEnabled val="1"/>
        </dgm:presLayoutVars>
      </dgm:prSet>
      <dgm:spPr/>
    </dgm:pt>
    <dgm:pt modelId="{6A4346E3-7F47-4992-9B7C-DCDDB60C4643}" type="pres">
      <dgm:prSet presAssocID="{0DEA1E7A-D72E-46B6-8F85-1424E2682816}" presName="spacing" presStyleCnt="0"/>
      <dgm:spPr/>
    </dgm:pt>
    <dgm:pt modelId="{DFDD51CB-9E2B-47BE-A9BD-9462B78641DA}" type="pres">
      <dgm:prSet presAssocID="{B132BD48-98B8-408D-822D-8E508C9AEAFE}" presName="composite" presStyleCnt="0"/>
      <dgm:spPr/>
    </dgm:pt>
    <dgm:pt modelId="{820A8C6E-A2DF-4F41-AD7E-B823096734E8}" type="pres">
      <dgm:prSet presAssocID="{B132BD48-98B8-408D-822D-8E508C9AEAFE}" presName="imgShp" presStyleLbl="fgImgPlace1" presStyleIdx="1" presStyleCnt="3"/>
      <dgm:spPr/>
    </dgm:pt>
    <dgm:pt modelId="{C8D0FE46-BEC1-4E88-AEFC-2CDE36D7C568}" type="pres">
      <dgm:prSet presAssocID="{B132BD48-98B8-408D-822D-8E508C9AEAFE}" presName="txShp" presStyleLbl="node1" presStyleIdx="1" presStyleCnt="3" custScaleX="112345">
        <dgm:presLayoutVars>
          <dgm:bulletEnabled val="1"/>
        </dgm:presLayoutVars>
      </dgm:prSet>
      <dgm:spPr/>
    </dgm:pt>
    <dgm:pt modelId="{AA2A97AB-6516-4229-A9AC-B115DAE471BA}" type="pres">
      <dgm:prSet presAssocID="{965F5C5D-2E07-460F-AF54-56C1D7A31570}" presName="spacing" presStyleCnt="0"/>
      <dgm:spPr/>
    </dgm:pt>
    <dgm:pt modelId="{9953576A-0638-4642-92CB-78F592383688}" type="pres">
      <dgm:prSet presAssocID="{A391389B-5C6A-43B7-8F24-9ECC86692A3B}" presName="composite" presStyleCnt="0"/>
      <dgm:spPr/>
    </dgm:pt>
    <dgm:pt modelId="{8FA17ACC-BCC5-496A-869B-0DBF1414308E}" type="pres">
      <dgm:prSet presAssocID="{A391389B-5C6A-43B7-8F24-9ECC86692A3B}" presName="imgShp" presStyleLbl="fgImgPlace1" presStyleIdx="2" presStyleCnt="3"/>
      <dgm:spPr/>
    </dgm:pt>
    <dgm:pt modelId="{FEEBC493-FB59-465F-8667-40CC27DAEFDE}" type="pres">
      <dgm:prSet presAssocID="{A391389B-5C6A-43B7-8F24-9ECC86692A3B}" presName="txShp" presStyleLbl="node1" presStyleIdx="2" presStyleCnt="3" custScaleX="111416" custLinFactNeighborY="6428">
        <dgm:presLayoutVars>
          <dgm:bulletEnabled val="1"/>
        </dgm:presLayoutVars>
      </dgm:prSet>
      <dgm:spPr/>
    </dgm:pt>
  </dgm:ptLst>
  <dgm:cxnLst>
    <dgm:cxn modelId="{B2D0666B-1ADE-46F7-A235-BB83B90E7135}" type="presOf" srcId="{B132BD48-98B8-408D-822D-8E508C9AEAFE}" destId="{C8D0FE46-BEC1-4E88-AEFC-2CDE36D7C568}" srcOrd="0" destOrd="0" presId="urn:microsoft.com/office/officeart/2005/8/layout/vList3"/>
    <dgm:cxn modelId="{1F002E76-C364-429E-AB99-3DA5C23DF802}" srcId="{9C847CA1-B106-469C-BEBB-584F0C400CC2}" destId="{A391389B-5C6A-43B7-8F24-9ECC86692A3B}" srcOrd="2" destOrd="0" parTransId="{DA0BEDAD-B006-44E4-9134-C03EAB03EE83}" sibTransId="{474F3DE6-4C14-475C-AD32-75E836AE07C6}"/>
    <dgm:cxn modelId="{5F6DCE97-5A8E-4834-BE27-FAF6B8CECCE3}" type="presOf" srcId="{473D9FA7-5FEF-4BDD-85B4-3490FD5CA07D}" destId="{32B5EE5C-E2EE-4931-BB51-7AD0F1534F91}" srcOrd="0" destOrd="0" presId="urn:microsoft.com/office/officeart/2005/8/layout/vList3"/>
    <dgm:cxn modelId="{A18898A3-3D0C-42B9-9096-099EAFCBDF29}" srcId="{9C847CA1-B106-469C-BEBB-584F0C400CC2}" destId="{B132BD48-98B8-408D-822D-8E508C9AEAFE}" srcOrd="1" destOrd="0" parTransId="{E7D00502-7342-4D16-A0FD-8F3CC554BE1E}" sibTransId="{965F5C5D-2E07-460F-AF54-56C1D7A31570}"/>
    <dgm:cxn modelId="{70880BB1-4922-404C-9962-BD0CE21CEAF7}" type="presOf" srcId="{9C847CA1-B106-469C-BEBB-584F0C400CC2}" destId="{BEAD3887-6C0F-40BF-B612-E2F8CD969AC9}" srcOrd="0" destOrd="0" presId="urn:microsoft.com/office/officeart/2005/8/layout/vList3"/>
    <dgm:cxn modelId="{AEAB7EED-26AE-4D9F-8099-0142964810BB}" type="presOf" srcId="{A391389B-5C6A-43B7-8F24-9ECC86692A3B}" destId="{FEEBC493-FB59-465F-8667-40CC27DAEFDE}" srcOrd="0" destOrd="0" presId="urn:microsoft.com/office/officeart/2005/8/layout/vList3"/>
    <dgm:cxn modelId="{F9CBB8EF-8EA2-49AB-ABBA-73DAFBE88D43}" srcId="{9C847CA1-B106-469C-BEBB-584F0C400CC2}" destId="{473D9FA7-5FEF-4BDD-85B4-3490FD5CA07D}" srcOrd="0" destOrd="0" parTransId="{B3D2371B-64F8-4ED0-B393-2436C7AE0201}" sibTransId="{0DEA1E7A-D72E-46B6-8F85-1424E2682816}"/>
    <dgm:cxn modelId="{C96C597B-DAB1-4087-BDA1-B230E5CEE9C6}" type="presParOf" srcId="{BEAD3887-6C0F-40BF-B612-E2F8CD969AC9}" destId="{14E426F5-6C90-4A51-919E-E96CB374DD75}" srcOrd="0" destOrd="0" presId="urn:microsoft.com/office/officeart/2005/8/layout/vList3"/>
    <dgm:cxn modelId="{E980DBC5-10F0-4F9F-9165-D0788DE06E29}" type="presParOf" srcId="{14E426F5-6C90-4A51-919E-E96CB374DD75}" destId="{8139DD84-DCE2-4B32-BA98-D79C7EC00A18}" srcOrd="0" destOrd="0" presId="urn:microsoft.com/office/officeart/2005/8/layout/vList3"/>
    <dgm:cxn modelId="{CBDC7EDE-2474-443C-9F75-59868CF2E70D}" type="presParOf" srcId="{14E426F5-6C90-4A51-919E-E96CB374DD75}" destId="{32B5EE5C-E2EE-4931-BB51-7AD0F1534F91}" srcOrd="1" destOrd="0" presId="urn:microsoft.com/office/officeart/2005/8/layout/vList3"/>
    <dgm:cxn modelId="{BB7E362A-F7CF-43E7-8D3E-65F2F92C0EC7}" type="presParOf" srcId="{BEAD3887-6C0F-40BF-B612-E2F8CD969AC9}" destId="{6A4346E3-7F47-4992-9B7C-DCDDB60C4643}" srcOrd="1" destOrd="0" presId="urn:microsoft.com/office/officeart/2005/8/layout/vList3"/>
    <dgm:cxn modelId="{4199B395-5477-4281-8A62-B7C2ADD2BE78}" type="presParOf" srcId="{BEAD3887-6C0F-40BF-B612-E2F8CD969AC9}" destId="{DFDD51CB-9E2B-47BE-A9BD-9462B78641DA}" srcOrd="2" destOrd="0" presId="urn:microsoft.com/office/officeart/2005/8/layout/vList3"/>
    <dgm:cxn modelId="{39176B40-5972-485C-A38A-A3E19852C3CB}" type="presParOf" srcId="{DFDD51CB-9E2B-47BE-A9BD-9462B78641DA}" destId="{820A8C6E-A2DF-4F41-AD7E-B823096734E8}" srcOrd="0" destOrd="0" presId="urn:microsoft.com/office/officeart/2005/8/layout/vList3"/>
    <dgm:cxn modelId="{0456583C-2002-4834-8155-DA8C396DA587}" type="presParOf" srcId="{DFDD51CB-9E2B-47BE-A9BD-9462B78641DA}" destId="{C8D0FE46-BEC1-4E88-AEFC-2CDE36D7C568}" srcOrd="1" destOrd="0" presId="urn:microsoft.com/office/officeart/2005/8/layout/vList3"/>
    <dgm:cxn modelId="{6D9F3647-E07C-4C65-88AC-22E5133B6598}" type="presParOf" srcId="{BEAD3887-6C0F-40BF-B612-E2F8CD969AC9}" destId="{AA2A97AB-6516-4229-A9AC-B115DAE471BA}" srcOrd="3" destOrd="0" presId="urn:microsoft.com/office/officeart/2005/8/layout/vList3"/>
    <dgm:cxn modelId="{8E9ED777-E65D-48D9-A8F4-66D205D8D362}" type="presParOf" srcId="{BEAD3887-6C0F-40BF-B612-E2F8CD969AC9}" destId="{9953576A-0638-4642-92CB-78F592383688}" srcOrd="4" destOrd="0" presId="urn:microsoft.com/office/officeart/2005/8/layout/vList3"/>
    <dgm:cxn modelId="{249285C5-6297-49AB-95F6-10E6380FDC05}" type="presParOf" srcId="{9953576A-0638-4642-92CB-78F592383688}" destId="{8FA17ACC-BCC5-496A-869B-0DBF1414308E}" srcOrd="0" destOrd="0" presId="urn:microsoft.com/office/officeart/2005/8/layout/vList3"/>
    <dgm:cxn modelId="{A4957682-3164-4DB6-9990-FA96D5F9AA42}" type="presParOf" srcId="{9953576A-0638-4642-92CB-78F592383688}" destId="{FEEBC493-FB59-465F-8667-40CC27DAEFD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E2CFD-7F52-419B-990D-B2012D267A25}"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D5EB7CCA-30E3-486B-BA05-5C066DAFBDBE}">
      <dgm:prSet/>
      <dgm:spPr/>
      <dgm:t>
        <a:bodyPr/>
        <a:lstStyle/>
        <a:p>
          <a:r>
            <a:rPr lang="vi-VN"/>
            <a:t>Văn hóa doanh nghiệp là tổng thể những thủ pháp và quy tắc giải quyết vấn đề thích ứng bên ngoài và thống nhất bên trong các nhân viên, những quy tắc đã tỏ ra hữu hiệu trong quá khứ và vẫn cấp thiết trong hiện tại. </a:t>
          </a:r>
          <a:endParaRPr lang="en-US"/>
        </a:p>
      </dgm:t>
    </dgm:pt>
    <dgm:pt modelId="{617C3377-808F-4EB8-B808-6E2EF08CA441}" type="parTrans" cxnId="{2F95E147-759D-466C-BABC-18E062318711}">
      <dgm:prSet/>
      <dgm:spPr/>
      <dgm:t>
        <a:bodyPr/>
        <a:lstStyle/>
        <a:p>
          <a:endParaRPr lang="en-US"/>
        </a:p>
      </dgm:t>
    </dgm:pt>
    <dgm:pt modelId="{684B0FD8-C9DC-46FB-A0BE-0CAF9508B62A}" type="sibTrans" cxnId="{2F95E147-759D-466C-BABC-18E062318711}">
      <dgm:prSet/>
      <dgm:spPr/>
      <dgm:t>
        <a:bodyPr/>
        <a:lstStyle/>
        <a:p>
          <a:endParaRPr lang="en-US"/>
        </a:p>
      </dgm:t>
    </dgm:pt>
    <dgm:pt modelId="{1ADA6638-E24E-4C68-BFB4-7B05EC912E60}">
      <dgm:prSet/>
      <dgm:spPr/>
      <dgm:t>
        <a:bodyPr/>
        <a:lstStyle/>
        <a:p>
          <a:r>
            <a:rPr lang="vi-VN"/>
            <a:t>Những quy tắc và những thủ pháp này là yếu tố khởi nguồn trong việc các nhân viên lựa chọn phương thức hành động, phân tích và ra quyết định thích hợp.</a:t>
          </a:r>
          <a:endParaRPr lang="en-US"/>
        </a:p>
      </dgm:t>
    </dgm:pt>
    <dgm:pt modelId="{109228C4-290D-45A1-83B1-0E8499C91013}" type="parTrans" cxnId="{16650911-1031-4F65-A3C1-2C0491D343E1}">
      <dgm:prSet/>
      <dgm:spPr/>
      <dgm:t>
        <a:bodyPr/>
        <a:lstStyle/>
        <a:p>
          <a:endParaRPr lang="en-US"/>
        </a:p>
      </dgm:t>
    </dgm:pt>
    <dgm:pt modelId="{E1C8DEA2-6660-4B5B-A35C-807FDD0FC4C7}" type="sibTrans" cxnId="{16650911-1031-4F65-A3C1-2C0491D343E1}">
      <dgm:prSet/>
      <dgm:spPr/>
      <dgm:t>
        <a:bodyPr/>
        <a:lstStyle/>
        <a:p>
          <a:endParaRPr lang="en-US"/>
        </a:p>
      </dgm:t>
    </dgm:pt>
    <dgm:pt modelId="{3DC225EA-6C33-435E-BD05-C330D35B801C}">
      <dgm:prSet/>
      <dgm:spPr/>
      <dgm:t>
        <a:bodyPr/>
        <a:lstStyle/>
        <a:p>
          <a:r>
            <a:rPr lang="vi-VN"/>
            <a:t>Các thành viên của tổ chức doanh nghiệp không đắn đo suy nghĩ về ý nghĩa của những quy tắc và thủ pháp ấy, mà coi chúng là đúng đắn ngay từ đầu".</a:t>
          </a:r>
          <a:endParaRPr lang="en-US"/>
        </a:p>
      </dgm:t>
    </dgm:pt>
    <dgm:pt modelId="{045DA003-3D30-4006-B2DA-99E662F24AC1}" type="parTrans" cxnId="{4A8B8A86-DAAF-49CC-924B-D20945F29630}">
      <dgm:prSet/>
      <dgm:spPr/>
      <dgm:t>
        <a:bodyPr/>
        <a:lstStyle/>
        <a:p>
          <a:endParaRPr lang="en-US"/>
        </a:p>
      </dgm:t>
    </dgm:pt>
    <dgm:pt modelId="{0FFC658D-2F14-4575-88A9-8B21D9D6B81C}" type="sibTrans" cxnId="{4A8B8A86-DAAF-49CC-924B-D20945F29630}">
      <dgm:prSet/>
      <dgm:spPr/>
      <dgm:t>
        <a:bodyPr/>
        <a:lstStyle/>
        <a:p>
          <a:endParaRPr lang="en-US"/>
        </a:p>
      </dgm:t>
    </dgm:pt>
    <dgm:pt modelId="{6588DBD0-DE4D-402F-A32B-6B1579F089CA}" type="pres">
      <dgm:prSet presAssocID="{B3BE2CFD-7F52-419B-990D-B2012D267A25}" presName="outerComposite" presStyleCnt="0">
        <dgm:presLayoutVars>
          <dgm:chMax val="5"/>
          <dgm:dir/>
          <dgm:resizeHandles val="exact"/>
        </dgm:presLayoutVars>
      </dgm:prSet>
      <dgm:spPr/>
    </dgm:pt>
    <dgm:pt modelId="{4EBCABFC-0F44-409A-882A-7C21E405F628}" type="pres">
      <dgm:prSet presAssocID="{B3BE2CFD-7F52-419B-990D-B2012D267A25}" presName="dummyMaxCanvas" presStyleCnt="0">
        <dgm:presLayoutVars/>
      </dgm:prSet>
      <dgm:spPr/>
    </dgm:pt>
    <dgm:pt modelId="{D71A510C-5279-42CB-93C0-46A49DF1E75A}" type="pres">
      <dgm:prSet presAssocID="{B3BE2CFD-7F52-419B-990D-B2012D267A25}" presName="ThreeNodes_1" presStyleLbl="node1" presStyleIdx="0" presStyleCnt="3">
        <dgm:presLayoutVars>
          <dgm:bulletEnabled val="1"/>
        </dgm:presLayoutVars>
      </dgm:prSet>
      <dgm:spPr/>
    </dgm:pt>
    <dgm:pt modelId="{FF4143DE-AA6D-43DB-A287-3B748B492C00}" type="pres">
      <dgm:prSet presAssocID="{B3BE2CFD-7F52-419B-990D-B2012D267A25}" presName="ThreeNodes_2" presStyleLbl="node1" presStyleIdx="1" presStyleCnt="3">
        <dgm:presLayoutVars>
          <dgm:bulletEnabled val="1"/>
        </dgm:presLayoutVars>
      </dgm:prSet>
      <dgm:spPr/>
    </dgm:pt>
    <dgm:pt modelId="{88B371CB-191A-4F1F-89A6-480E3DCAE481}" type="pres">
      <dgm:prSet presAssocID="{B3BE2CFD-7F52-419B-990D-B2012D267A25}" presName="ThreeNodes_3" presStyleLbl="node1" presStyleIdx="2" presStyleCnt="3">
        <dgm:presLayoutVars>
          <dgm:bulletEnabled val="1"/>
        </dgm:presLayoutVars>
      </dgm:prSet>
      <dgm:spPr/>
    </dgm:pt>
    <dgm:pt modelId="{FBAC5155-46F7-47AA-8855-E715B3983275}" type="pres">
      <dgm:prSet presAssocID="{B3BE2CFD-7F52-419B-990D-B2012D267A25}" presName="ThreeConn_1-2" presStyleLbl="fgAccFollowNode1" presStyleIdx="0" presStyleCnt="2">
        <dgm:presLayoutVars>
          <dgm:bulletEnabled val="1"/>
        </dgm:presLayoutVars>
      </dgm:prSet>
      <dgm:spPr/>
    </dgm:pt>
    <dgm:pt modelId="{7275F74C-75CC-488A-9114-A685022FCBF6}" type="pres">
      <dgm:prSet presAssocID="{B3BE2CFD-7F52-419B-990D-B2012D267A25}" presName="ThreeConn_2-3" presStyleLbl="fgAccFollowNode1" presStyleIdx="1" presStyleCnt="2">
        <dgm:presLayoutVars>
          <dgm:bulletEnabled val="1"/>
        </dgm:presLayoutVars>
      </dgm:prSet>
      <dgm:spPr/>
    </dgm:pt>
    <dgm:pt modelId="{280BCA5A-78C0-4EE5-8BC1-CECA3D8D705A}" type="pres">
      <dgm:prSet presAssocID="{B3BE2CFD-7F52-419B-990D-B2012D267A25}" presName="ThreeNodes_1_text" presStyleLbl="node1" presStyleIdx="2" presStyleCnt="3">
        <dgm:presLayoutVars>
          <dgm:bulletEnabled val="1"/>
        </dgm:presLayoutVars>
      </dgm:prSet>
      <dgm:spPr/>
    </dgm:pt>
    <dgm:pt modelId="{06713819-ACF0-41E0-B9C1-218B1FD05DE8}" type="pres">
      <dgm:prSet presAssocID="{B3BE2CFD-7F52-419B-990D-B2012D267A25}" presName="ThreeNodes_2_text" presStyleLbl="node1" presStyleIdx="2" presStyleCnt="3">
        <dgm:presLayoutVars>
          <dgm:bulletEnabled val="1"/>
        </dgm:presLayoutVars>
      </dgm:prSet>
      <dgm:spPr/>
    </dgm:pt>
    <dgm:pt modelId="{5865A9AD-5161-4EB1-9F87-3C82997FC153}" type="pres">
      <dgm:prSet presAssocID="{B3BE2CFD-7F52-419B-990D-B2012D267A25}" presName="ThreeNodes_3_text" presStyleLbl="node1" presStyleIdx="2" presStyleCnt="3">
        <dgm:presLayoutVars>
          <dgm:bulletEnabled val="1"/>
        </dgm:presLayoutVars>
      </dgm:prSet>
      <dgm:spPr/>
    </dgm:pt>
  </dgm:ptLst>
  <dgm:cxnLst>
    <dgm:cxn modelId="{3EDB5906-FD5B-421A-A0D3-947A5BC55075}" type="presOf" srcId="{3DC225EA-6C33-435E-BD05-C330D35B801C}" destId="{5865A9AD-5161-4EB1-9F87-3C82997FC153}" srcOrd="1" destOrd="0" presId="urn:microsoft.com/office/officeart/2005/8/layout/vProcess5"/>
    <dgm:cxn modelId="{16650911-1031-4F65-A3C1-2C0491D343E1}" srcId="{B3BE2CFD-7F52-419B-990D-B2012D267A25}" destId="{1ADA6638-E24E-4C68-BFB4-7B05EC912E60}" srcOrd="1" destOrd="0" parTransId="{109228C4-290D-45A1-83B1-0E8499C91013}" sibTransId="{E1C8DEA2-6660-4B5B-A35C-807FDD0FC4C7}"/>
    <dgm:cxn modelId="{9AD4042C-13B0-4CA5-9FC2-881F2E55F0ED}" type="presOf" srcId="{E1C8DEA2-6660-4B5B-A35C-807FDD0FC4C7}" destId="{7275F74C-75CC-488A-9114-A685022FCBF6}" srcOrd="0" destOrd="0" presId="urn:microsoft.com/office/officeart/2005/8/layout/vProcess5"/>
    <dgm:cxn modelId="{2F95E147-759D-466C-BABC-18E062318711}" srcId="{B3BE2CFD-7F52-419B-990D-B2012D267A25}" destId="{D5EB7CCA-30E3-486B-BA05-5C066DAFBDBE}" srcOrd="0" destOrd="0" parTransId="{617C3377-808F-4EB8-B808-6E2EF08CA441}" sibTransId="{684B0FD8-C9DC-46FB-A0BE-0CAF9508B62A}"/>
    <dgm:cxn modelId="{E33AFA5F-012E-41EE-B310-5DB7FF218708}" type="presOf" srcId="{1ADA6638-E24E-4C68-BFB4-7B05EC912E60}" destId="{06713819-ACF0-41E0-B9C1-218B1FD05DE8}" srcOrd="1" destOrd="0" presId="urn:microsoft.com/office/officeart/2005/8/layout/vProcess5"/>
    <dgm:cxn modelId="{A7873667-E054-4A48-BA77-0C73ECD69C30}" type="presOf" srcId="{3DC225EA-6C33-435E-BD05-C330D35B801C}" destId="{88B371CB-191A-4F1F-89A6-480E3DCAE481}" srcOrd="0" destOrd="0" presId="urn:microsoft.com/office/officeart/2005/8/layout/vProcess5"/>
    <dgm:cxn modelId="{F801E267-9F3F-446F-A612-37A9FE29F152}" type="presOf" srcId="{1ADA6638-E24E-4C68-BFB4-7B05EC912E60}" destId="{FF4143DE-AA6D-43DB-A287-3B748B492C00}" srcOrd="0" destOrd="0" presId="urn:microsoft.com/office/officeart/2005/8/layout/vProcess5"/>
    <dgm:cxn modelId="{40197469-D7F8-4AA5-8294-4E16FD1843C6}" type="presOf" srcId="{B3BE2CFD-7F52-419B-990D-B2012D267A25}" destId="{6588DBD0-DE4D-402F-A32B-6B1579F089CA}" srcOrd="0" destOrd="0" presId="urn:microsoft.com/office/officeart/2005/8/layout/vProcess5"/>
    <dgm:cxn modelId="{4A8B8A86-DAAF-49CC-924B-D20945F29630}" srcId="{B3BE2CFD-7F52-419B-990D-B2012D267A25}" destId="{3DC225EA-6C33-435E-BD05-C330D35B801C}" srcOrd="2" destOrd="0" parTransId="{045DA003-3D30-4006-B2DA-99E662F24AC1}" sibTransId="{0FFC658D-2F14-4575-88A9-8B21D9D6B81C}"/>
    <dgm:cxn modelId="{9E329EA7-1829-4BC1-AC16-7D42490E3B64}" type="presOf" srcId="{684B0FD8-C9DC-46FB-A0BE-0CAF9508B62A}" destId="{FBAC5155-46F7-47AA-8855-E715B3983275}" srcOrd="0" destOrd="0" presId="urn:microsoft.com/office/officeart/2005/8/layout/vProcess5"/>
    <dgm:cxn modelId="{BC4582CA-9E8C-4B2E-A79E-7C2E0162EA22}" type="presOf" srcId="{D5EB7CCA-30E3-486B-BA05-5C066DAFBDBE}" destId="{D71A510C-5279-42CB-93C0-46A49DF1E75A}" srcOrd="0" destOrd="0" presId="urn:microsoft.com/office/officeart/2005/8/layout/vProcess5"/>
    <dgm:cxn modelId="{843B10CD-1630-44E9-87F0-F9FE59C74A8F}" type="presOf" srcId="{D5EB7CCA-30E3-486B-BA05-5C066DAFBDBE}" destId="{280BCA5A-78C0-4EE5-8BC1-CECA3D8D705A}" srcOrd="1" destOrd="0" presId="urn:microsoft.com/office/officeart/2005/8/layout/vProcess5"/>
    <dgm:cxn modelId="{7AF9F714-54EF-4067-A58B-07124AA43A32}" type="presParOf" srcId="{6588DBD0-DE4D-402F-A32B-6B1579F089CA}" destId="{4EBCABFC-0F44-409A-882A-7C21E405F628}" srcOrd="0" destOrd="0" presId="urn:microsoft.com/office/officeart/2005/8/layout/vProcess5"/>
    <dgm:cxn modelId="{90231106-D88D-470C-BA38-82D914E7ED1A}" type="presParOf" srcId="{6588DBD0-DE4D-402F-A32B-6B1579F089CA}" destId="{D71A510C-5279-42CB-93C0-46A49DF1E75A}" srcOrd="1" destOrd="0" presId="urn:microsoft.com/office/officeart/2005/8/layout/vProcess5"/>
    <dgm:cxn modelId="{6552E1D5-AA75-49F4-9C91-116E2AD08118}" type="presParOf" srcId="{6588DBD0-DE4D-402F-A32B-6B1579F089CA}" destId="{FF4143DE-AA6D-43DB-A287-3B748B492C00}" srcOrd="2" destOrd="0" presId="urn:microsoft.com/office/officeart/2005/8/layout/vProcess5"/>
    <dgm:cxn modelId="{656081B8-D4CC-49D2-8FC6-0F7C46BF5A84}" type="presParOf" srcId="{6588DBD0-DE4D-402F-A32B-6B1579F089CA}" destId="{88B371CB-191A-4F1F-89A6-480E3DCAE481}" srcOrd="3" destOrd="0" presId="urn:microsoft.com/office/officeart/2005/8/layout/vProcess5"/>
    <dgm:cxn modelId="{A29A438D-938C-471B-9144-7712B1C3AC35}" type="presParOf" srcId="{6588DBD0-DE4D-402F-A32B-6B1579F089CA}" destId="{FBAC5155-46F7-47AA-8855-E715B3983275}" srcOrd="4" destOrd="0" presId="urn:microsoft.com/office/officeart/2005/8/layout/vProcess5"/>
    <dgm:cxn modelId="{E2DCD704-D13D-4C91-9767-7332D99A51ED}" type="presParOf" srcId="{6588DBD0-DE4D-402F-A32B-6B1579F089CA}" destId="{7275F74C-75CC-488A-9114-A685022FCBF6}" srcOrd="5" destOrd="0" presId="urn:microsoft.com/office/officeart/2005/8/layout/vProcess5"/>
    <dgm:cxn modelId="{51925B2E-A04F-49FA-92B1-D3D8AFCFB619}" type="presParOf" srcId="{6588DBD0-DE4D-402F-A32B-6B1579F089CA}" destId="{280BCA5A-78C0-4EE5-8BC1-CECA3D8D705A}" srcOrd="6" destOrd="0" presId="urn:microsoft.com/office/officeart/2005/8/layout/vProcess5"/>
    <dgm:cxn modelId="{03596376-06CC-40DA-9E37-0CF32EF56A34}" type="presParOf" srcId="{6588DBD0-DE4D-402F-A32B-6B1579F089CA}" destId="{06713819-ACF0-41E0-B9C1-218B1FD05DE8}" srcOrd="7" destOrd="0" presId="urn:microsoft.com/office/officeart/2005/8/layout/vProcess5"/>
    <dgm:cxn modelId="{C634F395-2130-4111-99F5-6DF85114E752}" type="presParOf" srcId="{6588DBD0-DE4D-402F-A32B-6B1579F089CA}" destId="{5865A9AD-5161-4EB1-9F87-3C82997FC15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93665B-949D-45E9-8069-CDED0BCF384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4FE422BD-4A59-4810-AF7C-99806DDEEBDD}">
      <dgm:prSet/>
      <dgm:spPr/>
      <dgm:t>
        <a:bodyPr/>
        <a:lstStyle/>
        <a:p>
          <a:r>
            <a:rPr lang="vi-VN" b="1" dirty="0"/>
            <a:t>N.Demetr - nhà xã hội học người Pháp</a:t>
          </a:r>
          <a:endParaRPr lang="en-US" dirty="0"/>
        </a:p>
      </dgm:t>
    </dgm:pt>
    <dgm:pt modelId="{E452719C-780C-4535-8115-829BD9653236}" type="parTrans" cxnId="{7886B1ED-19B4-4444-A66D-3E5CA26A69CE}">
      <dgm:prSet/>
      <dgm:spPr/>
      <dgm:t>
        <a:bodyPr/>
        <a:lstStyle/>
        <a:p>
          <a:endParaRPr lang="en-US"/>
        </a:p>
      </dgm:t>
    </dgm:pt>
    <dgm:pt modelId="{EDE0408E-8258-45CF-9D44-C2E88D9D5F39}" type="sibTrans" cxnId="{7886B1ED-19B4-4444-A66D-3E5CA26A69CE}">
      <dgm:prSet/>
      <dgm:spPr/>
      <dgm:t>
        <a:bodyPr/>
        <a:lstStyle/>
        <a:p>
          <a:endParaRPr lang="en-US"/>
        </a:p>
      </dgm:t>
    </dgm:pt>
    <dgm:pt modelId="{35ECD15A-108E-4476-B389-DAA114E6E862}">
      <dgm:prSet/>
      <dgm:spPr/>
      <dgm:t>
        <a:bodyPr/>
        <a:lstStyle/>
        <a:p>
          <a:r>
            <a:rPr lang="en-US"/>
            <a:t>V</a:t>
          </a:r>
          <a:r>
            <a:rPr lang="vi-VN"/>
            <a:t>ăn hóa doanh nghiệp - đó là hệ thống những quan niệm, những biểu tượng, những giá trị, và những khuôn mẫu hành vi được tất cả các thành viên trong doanh nghiệp nhận thức và thực hiện theo</a:t>
          </a:r>
          <a:r>
            <a:rPr lang="en-US"/>
            <a:t>.</a:t>
          </a:r>
        </a:p>
      </dgm:t>
    </dgm:pt>
    <dgm:pt modelId="{C25C7C45-6154-4C8A-AFDC-1B09A5C19749}" type="parTrans" cxnId="{8C5ADEC2-B53D-4405-B4C2-818F9EDCCA56}">
      <dgm:prSet/>
      <dgm:spPr/>
      <dgm:t>
        <a:bodyPr/>
        <a:lstStyle/>
        <a:p>
          <a:endParaRPr lang="en-US"/>
        </a:p>
      </dgm:t>
    </dgm:pt>
    <dgm:pt modelId="{852ED4D4-73AB-46C1-8365-9D2F109D3D81}" type="sibTrans" cxnId="{8C5ADEC2-B53D-4405-B4C2-818F9EDCCA56}">
      <dgm:prSet/>
      <dgm:spPr/>
      <dgm:t>
        <a:bodyPr/>
        <a:lstStyle/>
        <a:p>
          <a:endParaRPr lang="en-US"/>
        </a:p>
      </dgm:t>
    </dgm:pt>
    <dgm:pt modelId="{126976B4-CAAB-4516-A9D0-63557A498E9F}">
      <dgm:prSet/>
      <dgm:spPr/>
      <dgm:t>
        <a:bodyPr/>
        <a:lstStyle/>
        <a:p>
          <a:r>
            <a:rPr lang="en-US"/>
            <a:t>V</a:t>
          </a:r>
          <a:r>
            <a:rPr lang="vi-VN"/>
            <a:t>ăn hóa doanh nghiệp  còn đảm bảo sự hài hòa giữa lợi ích tập thể với lợi ích cá nhân và giúp cho mỗi cá nhân thực hiện vai trò của mình theo đúng định hướng chung của doanh nghiệp</a:t>
          </a:r>
          <a:r>
            <a:rPr lang="en-US"/>
            <a:t>.</a:t>
          </a:r>
        </a:p>
      </dgm:t>
    </dgm:pt>
    <dgm:pt modelId="{52D1F98B-C06A-4BDC-9995-EF3BC5785D00}" type="parTrans" cxnId="{54C76721-F4D1-414F-AAE4-D89EE9FD7D32}">
      <dgm:prSet/>
      <dgm:spPr/>
      <dgm:t>
        <a:bodyPr/>
        <a:lstStyle/>
        <a:p>
          <a:endParaRPr lang="en-US"/>
        </a:p>
      </dgm:t>
    </dgm:pt>
    <dgm:pt modelId="{DCCFADAF-AC43-446D-ACF6-B5F92D08055E}" type="sibTrans" cxnId="{54C76721-F4D1-414F-AAE4-D89EE9FD7D32}">
      <dgm:prSet/>
      <dgm:spPr/>
      <dgm:t>
        <a:bodyPr/>
        <a:lstStyle/>
        <a:p>
          <a:endParaRPr lang="en-US"/>
        </a:p>
      </dgm:t>
    </dgm:pt>
    <dgm:pt modelId="{F55A6870-D66B-4CCD-916E-85FAF71F664A}" type="pres">
      <dgm:prSet presAssocID="{6093665B-949D-45E9-8069-CDED0BCF384F}" presName="linear" presStyleCnt="0">
        <dgm:presLayoutVars>
          <dgm:animLvl val="lvl"/>
          <dgm:resizeHandles val="exact"/>
        </dgm:presLayoutVars>
      </dgm:prSet>
      <dgm:spPr/>
    </dgm:pt>
    <dgm:pt modelId="{E4A119B2-335F-4F84-B5E6-0CC108A5B7DD}" type="pres">
      <dgm:prSet presAssocID="{4FE422BD-4A59-4810-AF7C-99806DDEEBDD}" presName="parentText" presStyleLbl="node1" presStyleIdx="0" presStyleCnt="1">
        <dgm:presLayoutVars>
          <dgm:chMax val="0"/>
          <dgm:bulletEnabled val="1"/>
        </dgm:presLayoutVars>
      </dgm:prSet>
      <dgm:spPr/>
    </dgm:pt>
    <dgm:pt modelId="{D59D2B7D-BC59-45B3-AACF-9CF4E8CC55F7}" type="pres">
      <dgm:prSet presAssocID="{4FE422BD-4A59-4810-AF7C-99806DDEEBDD}" presName="childText" presStyleLbl="revTx" presStyleIdx="0" presStyleCnt="1">
        <dgm:presLayoutVars>
          <dgm:bulletEnabled val="1"/>
        </dgm:presLayoutVars>
      </dgm:prSet>
      <dgm:spPr/>
    </dgm:pt>
  </dgm:ptLst>
  <dgm:cxnLst>
    <dgm:cxn modelId="{CC34CD0F-09F1-46A5-BD7B-D3C078DE17E4}" type="presOf" srcId="{4FE422BD-4A59-4810-AF7C-99806DDEEBDD}" destId="{E4A119B2-335F-4F84-B5E6-0CC108A5B7DD}" srcOrd="0" destOrd="0" presId="urn:microsoft.com/office/officeart/2005/8/layout/vList2"/>
    <dgm:cxn modelId="{54C76721-F4D1-414F-AAE4-D89EE9FD7D32}" srcId="{4FE422BD-4A59-4810-AF7C-99806DDEEBDD}" destId="{126976B4-CAAB-4516-A9D0-63557A498E9F}" srcOrd="1" destOrd="0" parTransId="{52D1F98B-C06A-4BDC-9995-EF3BC5785D00}" sibTransId="{DCCFADAF-AC43-446D-ACF6-B5F92D08055E}"/>
    <dgm:cxn modelId="{32D04032-033B-43DA-A982-D2132177D490}" type="presOf" srcId="{35ECD15A-108E-4476-B389-DAA114E6E862}" destId="{D59D2B7D-BC59-45B3-AACF-9CF4E8CC55F7}" srcOrd="0" destOrd="0" presId="urn:microsoft.com/office/officeart/2005/8/layout/vList2"/>
    <dgm:cxn modelId="{7788AA4D-84FA-4547-851A-12C49E07DE3E}" type="presOf" srcId="{126976B4-CAAB-4516-A9D0-63557A498E9F}" destId="{D59D2B7D-BC59-45B3-AACF-9CF4E8CC55F7}" srcOrd="0" destOrd="1" presId="urn:microsoft.com/office/officeart/2005/8/layout/vList2"/>
    <dgm:cxn modelId="{E5BE4AB1-D3E0-4C6E-95B8-52A11D26EDF6}" type="presOf" srcId="{6093665B-949D-45E9-8069-CDED0BCF384F}" destId="{F55A6870-D66B-4CCD-916E-85FAF71F664A}" srcOrd="0" destOrd="0" presId="urn:microsoft.com/office/officeart/2005/8/layout/vList2"/>
    <dgm:cxn modelId="{8C5ADEC2-B53D-4405-B4C2-818F9EDCCA56}" srcId="{4FE422BD-4A59-4810-AF7C-99806DDEEBDD}" destId="{35ECD15A-108E-4476-B389-DAA114E6E862}" srcOrd="0" destOrd="0" parTransId="{C25C7C45-6154-4C8A-AFDC-1B09A5C19749}" sibTransId="{852ED4D4-73AB-46C1-8365-9D2F109D3D81}"/>
    <dgm:cxn modelId="{7886B1ED-19B4-4444-A66D-3E5CA26A69CE}" srcId="{6093665B-949D-45E9-8069-CDED0BCF384F}" destId="{4FE422BD-4A59-4810-AF7C-99806DDEEBDD}" srcOrd="0" destOrd="0" parTransId="{E452719C-780C-4535-8115-829BD9653236}" sibTransId="{EDE0408E-8258-45CF-9D44-C2E88D9D5F39}"/>
    <dgm:cxn modelId="{8E4EAC6E-2685-4248-9072-650542DE7D0F}" type="presParOf" srcId="{F55A6870-D66B-4CCD-916E-85FAF71F664A}" destId="{E4A119B2-335F-4F84-B5E6-0CC108A5B7DD}" srcOrd="0" destOrd="0" presId="urn:microsoft.com/office/officeart/2005/8/layout/vList2"/>
    <dgm:cxn modelId="{3C750617-1530-4858-BC2B-17E0DEC7189A}" type="presParOf" srcId="{F55A6870-D66B-4CCD-916E-85FAF71F664A}" destId="{D59D2B7D-BC59-45B3-AACF-9CF4E8CC55F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BB246-C51E-4CE5-A80D-2B336D5A4E64}" type="doc">
      <dgm:prSet loTypeId="urn:microsoft.com/office/officeart/2016/7/layout/RepeatingBendingProcessNew" loCatId="process" qsTypeId="urn:microsoft.com/office/officeart/2005/8/quickstyle/simple2" qsCatId="simple" csTypeId="urn:microsoft.com/office/officeart/2005/8/colors/accent3_2" csCatId="accent3" phldr="1"/>
      <dgm:spPr/>
      <dgm:t>
        <a:bodyPr/>
        <a:lstStyle/>
        <a:p>
          <a:endParaRPr lang="en-US"/>
        </a:p>
      </dgm:t>
    </dgm:pt>
    <dgm:pt modelId="{97A3A431-8F1A-44CB-B1A4-9264AA1AD786}">
      <dgm:prSet custT="1"/>
      <dgm:spPr/>
      <dgm:t>
        <a:bodyPr/>
        <a:lstStyle/>
        <a:p>
          <a:r>
            <a:rPr lang="vi-VN" sz="2400" dirty="0"/>
            <a:t>V</a:t>
          </a:r>
          <a:r>
            <a:rPr lang="en-US" sz="2400" dirty="0"/>
            <a:t>HDN</a:t>
          </a:r>
          <a:r>
            <a:rPr lang="vi-VN" sz="2400" dirty="0"/>
            <a:t> được hiểu là </a:t>
          </a:r>
          <a:endParaRPr lang="en-US" sz="2400" dirty="0"/>
        </a:p>
      </dgm:t>
    </dgm:pt>
    <dgm:pt modelId="{BFF454FD-CFED-428C-B9D2-7ABF5BA2F03B}" type="parTrans" cxnId="{993432D5-7FE4-4761-B89A-37D9A958CA34}">
      <dgm:prSet/>
      <dgm:spPr/>
      <dgm:t>
        <a:bodyPr/>
        <a:lstStyle/>
        <a:p>
          <a:endParaRPr lang="en-US"/>
        </a:p>
      </dgm:t>
    </dgm:pt>
    <dgm:pt modelId="{057D054F-A2D0-4BD7-B641-EF1E42C0D489}" type="sibTrans" cxnId="{993432D5-7FE4-4761-B89A-37D9A958CA34}">
      <dgm:prSet/>
      <dgm:spPr/>
      <dgm:t>
        <a:bodyPr/>
        <a:lstStyle/>
        <a:p>
          <a:endParaRPr lang="en-US"/>
        </a:p>
      </dgm:t>
    </dgm:pt>
    <dgm:pt modelId="{1451837D-F498-4ECD-AD08-68B19B01986E}">
      <dgm:prSet custT="1"/>
      <dgm:spPr/>
      <dgm:t>
        <a:bodyPr/>
        <a:lstStyle/>
        <a:p>
          <a:r>
            <a:rPr lang="en-US" sz="2000" dirty="0"/>
            <a:t>M</a:t>
          </a:r>
          <a:r>
            <a:rPr lang="vi-VN" sz="2000" dirty="0"/>
            <a:t>ột hệ thống hữu cơ các giá trị,</a:t>
          </a:r>
          <a:r>
            <a:rPr lang="en-US" sz="2000" dirty="0"/>
            <a:t> </a:t>
          </a:r>
          <a:r>
            <a:rPr lang="vi-VN" sz="2000" dirty="0"/>
            <a:t>các chuẩn mực,</a:t>
          </a:r>
          <a:r>
            <a:rPr lang="en-US" sz="2000" dirty="0"/>
            <a:t> </a:t>
          </a:r>
          <a:r>
            <a:rPr lang="vi-VN" sz="2000" dirty="0"/>
            <a:t>các quan niệm và hành vi do các thành viên trong doanh nghiệp đó sáng tạo và tích luỹ trong quá trình tương tác với môi trường bên ngoài và hội nhập bên trong tổ chức,</a:t>
          </a:r>
          <a:endParaRPr lang="en-US" sz="2000" dirty="0"/>
        </a:p>
      </dgm:t>
    </dgm:pt>
    <dgm:pt modelId="{D54B984C-C479-48BC-9BD6-9274CF7746E9}" type="parTrans" cxnId="{4405B3B0-CC89-4D76-B693-FEBD58D76CD8}">
      <dgm:prSet/>
      <dgm:spPr/>
      <dgm:t>
        <a:bodyPr/>
        <a:lstStyle/>
        <a:p>
          <a:endParaRPr lang="en-US"/>
        </a:p>
      </dgm:t>
    </dgm:pt>
    <dgm:pt modelId="{93E38E4B-E0E3-4D70-A3A9-98FBFED050A3}" type="sibTrans" cxnId="{4405B3B0-CC89-4D76-B693-FEBD58D76CD8}">
      <dgm:prSet/>
      <dgm:spPr/>
      <dgm:t>
        <a:bodyPr/>
        <a:lstStyle/>
        <a:p>
          <a:endParaRPr lang="en-US"/>
        </a:p>
      </dgm:t>
    </dgm:pt>
    <dgm:pt modelId="{DE2F0AF9-B4FF-49A4-A04A-46F3F078B1E9}">
      <dgm:prSet custT="1"/>
      <dgm:spPr/>
      <dgm:t>
        <a:bodyPr/>
        <a:lstStyle/>
        <a:p>
          <a:r>
            <a:rPr lang="en-US" sz="2000" dirty="0"/>
            <a:t>N</a:t>
          </a:r>
          <a:r>
            <a:rPr lang="vi-VN" sz="2000" dirty="0"/>
            <a:t>ó đã có hiệu lực và được coi là đúng đắn,</a:t>
          </a:r>
          <a:r>
            <a:rPr lang="en-US" sz="2000" dirty="0"/>
            <a:t> </a:t>
          </a:r>
          <a:r>
            <a:rPr lang="vi-VN" sz="2000" dirty="0"/>
            <a:t>do đó, được chia sẻ và phổ biến rộng rãi giữa các thế hệ thành viên như một phương pháp chuẩn mực để nhận thức,tư duy</a:t>
          </a:r>
          <a:r>
            <a:rPr lang="en-US" sz="2000" dirty="0"/>
            <a:t> </a:t>
          </a:r>
          <a:r>
            <a:rPr lang="vi-VN" sz="2000" dirty="0"/>
            <a:t>và cảm nhận trong mối quan hệ với các vấn đề mà họ phải đối mặt.</a:t>
          </a:r>
          <a:endParaRPr lang="en-US" sz="2000" dirty="0"/>
        </a:p>
      </dgm:t>
    </dgm:pt>
    <dgm:pt modelId="{0DB108FF-21BC-4DA4-9646-C923975E1B89}" type="parTrans" cxnId="{9180EAF6-71A0-4833-A5F5-C35D473F947C}">
      <dgm:prSet/>
      <dgm:spPr/>
      <dgm:t>
        <a:bodyPr/>
        <a:lstStyle/>
        <a:p>
          <a:endParaRPr lang="en-US"/>
        </a:p>
      </dgm:t>
    </dgm:pt>
    <dgm:pt modelId="{65732EE9-006A-46D6-BE07-C6A4126E788B}" type="sibTrans" cxnId="{9180EAF6-71A0-4833-A5F5-C35D473F947C}">
      <dgm:prSet/>
      <dgm:spPr/>
      <dgm:t>
        <a:bodyPr/>
        <a:lstStyle/>
        <a:p>
          <a:endParaRPr lang="en-US"/>
        </a:p>
      </dgm:t>
    </dgm:pt>
    <dgm:pt modelId="{02101430-B5AC-4A92-9545-14E4C92D962F}" type="pres">
      <dgm:prSet presAssocID="{BAFBB246-C51E-4CE5-A80D-2B336D5A4E64}" presName="Name0" presStyleCnt="0">
        <dgm:presLayoutVars>
          <dgm:dir/>
          <dgm:resizeHandles val="exact"/>
        </dgm:presLayoutVars>
      </dgm:prSet>
      <dgm:spPr/>
    </dgm:pt>
    <dgm:pt modelId="{2564212B-0F00-49B7-969A-5128EC2D7B4C}" type="pres">
      <dgm:prSet presAssocID="{97A3A431-8F1A-44CB-B1A4-9264AA1AD786}" presName="node" presStyleLbl="node1" presStyleIdx="0" presStyleCnt="3">
        <dgm:presLayoutVars>
          <dgm:bulletEnabled val="1"/>
        </dgm:presLayoutVars>
      </dgm:prSet>
      <dgm:spPr/>
    </dgm:pt>
    <dgm:pt modelId="{DA18FC4F-DB3F-45BB-9EE6-75A4F763EC9C}" type="pres">
      <dgm:prSet presAssocID="{057D054F-A2D0-4BD7-B641-EF1E42C0D489}" presName="sibTrans" presStyleLbl="sibTrans1D1" presStyleIdx="0" presStyleCnt="2"/>
      <dgm:spPr/>
    </dgm:pt>
    <dgm:pt modelId="{BC1CC7FE-570D-446C-9FE7-60EC532044B8}" type="pres">
      <dgm:prSet presAssocID="{057D054F-A2D0-4BD7-B641-EF1E42C0D489}" presName="connectorText" presStyleLbl="sibTrans1D1" presStyleIdx="0" presStyleCnt="2"/>
      <dgm:spPr/>
    </dgm:pt>
    <dgm:pt modelId="{BD797E9B-D403-4D36-9AC7-C6745E254CFF}" type="pres">
      <dgm:prSet presAssocID="{1451837D-F498-4ECD-AD08-68B19B01986E}" presName="node" presStyleLbl="node1" presStyleIdx="1" presStyleCnt="3" custScaleX="154487">
        <dgm:presLayoutVars>
          <dgm:bulletEnabled val="1"/>
        </dgm:presLayoutVars>
      </dgm:prSet>
      <dgm:spPr/>
    </dgm:pt>
    <dgm:pt modelId="{C751F141-FFC0-4989-8964-EDE2302C0736}" type="pres">
      <dgm:prSet presAssocID="{93E38E4B-E0E3-4D70-A3A9-98FBFED050A3}" presName="sibTrans" presStyleLbl="sibTrans1D1" presStyleIdx="1" presStyleCnt="2"/>
      <dgm:spPr/>
    </dgm:pt>
    <dgm:pt modelId="{B6645AEA-7DA1-44CE-BE80-543FB4E0DF04}" type="pres">
      <dgm:prSet presAssocID="{93E38E4B-E0E3-4D70-A3A9-98FBFED050A3}" presName="connectorText" presStyleLbl="sibTrans1D1" presStyleIdx="1" presStyleCnt="2"/>
      <dgm:spPr/>
    </dgm:pt>
    <dgm:pt modelId="{90616F5D-831A-4C9D-BB7A-8DBD4BC82E6C}" type="pres">
      <dgm:prSet presAssocID="{DE2F0AF9-B4FF-49A4-A04A-46F3F078B1E9}" presName="node" presStyleLbl="node1" presStyleIdx="2" presStyleCnt="3" custScaleX="158519">
        <dgm:presLayoutVars>
          <dgm:bulletEnabled val="1"/>
        </dgm:presLayoutVars>
      </dgm:prSet>
      <dgm:spPr/>
    </dgm:pt>
  </dgm:ptLst>
  <dgm:cxnLst>
    <dgm:cxn modelId="{9BCF320B-09EB-4629-9CF9-EEDA8D647F35}" type="presOf" srcId="{057D054F-A2D0-4BD7-B641-EF1E42C0D489}" destId="{BC1CC7FE-570D-446C-9FE7-60EC532044B8}" srcOrd="1" destOrd="0" presId="urn:microsoft.com/office/officeart/2016/7/layout/RepeatingBendingProcessNew"/>
    <dgm:cxn modelId="{B566C06E-D932-4ADD-9B04-B316738BCBCA}" type="presOf" srcId="{93E38E4B-E0E3-4D70-A3A9-98FBFED050A3}" destId="{B6645AEA-7DA1-44CE-BE80-543FB4E0DF04}" srcOrd="1" destOrd="0" presId="urn:microsoft.com/office/officeart/2016/7/layout/RepeatingBendingProcessNew"/>
    <dgm:cxn modelId="{E0A94685-D0B1-406F-9AD5-D43725091BC3}" type="presOf" srcId="{DE2F0AF9-B4FF-49A4-A04A-46F3F078B1E9}" destId="{90616F5D-831A-4C9D-BB7A-8DBD4BC82E6C}" srcOrd="0" destOrd="0" presId="urn:microsoft.com/office/officeart/2016/7/layout/RepeatingBendingProcessNew"/>
    <dgm:cxn modelId="{567BA3AF-5446-470F-88B4-645B98AAE7AA}" type="presOf" srcId="{93E38E4B-E0E3-4D70-A3A9-98FBFED050A3}" destId="{C751F141-FFC0-4989-8964-EDE2302C0736}" srcOrd="0" destOrd="0" presId="urn:microsoft.com/office/officeart/2016/7/layout/RepeatingBendingProcessNew"/>
    <dgm:cxn modelId="{4405B3B0-CC89-4D76-B693-FEBD58D76CD8}" srcId="{BAFBB246-C51E-4CE5-A80D-2B336D5A4E64}" destId="{1451837D-F498-4ECD-AD08-68B19B01986E}" srcOrd="1" destOrd="0" parTransId="{D54B984C-C479-48BC-9BD6-9274CF7746E9}" sibTransId="{93E38E4B-E0E3-4D70-A3A9-98FBFED050A3}"/>
    <dgm:cxn modelId="{768D3ABA-F17F-4A2E-89BC-07501336B8A7}" type="presOf" srcId="{057D054F-A2D0-4BD7-B641-EF1E42C0D489}" destId="{DA18FC4F-DB3F-45BB-9EE6-75A4F763EC9C}" srcOrd="0" destOrd="0" presId="urn:microsoft.com/office/officeart/2016/7/layout/RepeatingBendingProcessNew"/>
    <dgm:cxn modelId="{090C6FBA-9356-4E25-A659-A6ED646CD01E}" type="presOf" srcId="{97A3A431-8F1A-44CB-B1A4-9264AA1AD786}" destId="{2564212B-0F00-49B7-969A-5128EC2D7B4C}" srcOrd="0" destOrd="0" presId="urn:microsoft.com/office/officeart/2016/7/layout/RepeatingBendingProcessNew"/>
    <dgm:cxn modelId="{9864E9CD-50F2-40F5-9D6D-B9D2B72863AC}" type="presOf" srcId="{BAFBB246-C51E-4CE5-A80D-2B336D5A4E64}" destId="{02101430-B5AC-4A92-9545-14E4C92D962F}" srcOrd="0" destOrd="0" presId="urn:microsoft.com/office/officeart/2016/7/layout/RepeatingBendingProcessNew"/>
    <dgm:cxn modelId="{993432D5-7FE4-4761-B89A-37D9A958CA34}" srcId="{BAFBB246-C51E-4CE5-A80D-2B336D5A4E64}" destId="{97A3A431-8F1A-44CB-B1A4-9264AA1AD786}" srcOrd="0" destOrd="0" parTransId="{BFF454FD-CFED-428C-B9D2-7ABF5BA2F03B}" sibTransId="{057D054F-A2D0-4BD7-B641-EF1E42C0D489}"/>
    <dgm:cxn modelId="{9180EAF6-71A0-4833-A5F5-C35D473F947C}" srcId="{BAFBB246-C51E-4CE5-A80D-2B336D5A4E64}" destId="{DE2F0AF9-B4FF-49A4-A04A-46F3F078B1E9}" srcOrd="2" destOrd="0" parTransId="{0DB108FF-21BC-4DA4-9646-C923975E1B89}" sibTransId="{65732EE9-006A-46D6-BE07-C6A4126E788B}"/>
    <dgm:cxn modelId="{079065FA-3C64-44D6-819F-E71F249E05D7}" type="presOf" srcId="{1451837D-F498-4ECD-AD08-68B19B01986E}" destId="{BD797E9B-D403-4D36-9AC7-C6745E254CFF}" srcOrd="0" destOrd="0" presId="urn:microsoft.com/office/officeart/2016/7/layout/RepeatingBendingProcessNew"/>
    <dgm:cxn modelId="{E64E7E65-A4FF-4303-9672-FCC8446D8F70}" type="presParOf" srcId="{02101430-B5AC-4A92-9545-14E4C92D962F}" destId="{2564212B-0F00-49B7-969A-5128EC2D7B4C}" srcOrd="0" destOrd="0" presId="urn:microsoft.com/office/officeart/2016/7/layout/RepeatingBendingProcessNew"/>
    <dgm:cxn modelId="{1527AE25-F66E-46A1-8BCD-652177560B7F}" type="presParOf" srcId="{02101430-B5AC-4A92-9545-14E4C92D962F}" destId="{DA18FC4F-DB3F-45BB-9EE6-75A4F763EC9C}" srcOrd="1" destOrd="0" presId="urn:microsoft.com/office/officeart/2016/7/layout/RepeatingBendingProcessNew"/>
    <dgm:cxn modelId="{664484CD-A4B7-4C06-A696-02DD899BEA96}" type="presParOf" srcId="{DA18FC4F-DB3F-45BB-9EE6-75A4F763EC9C}" destId="{BC1CC7FE-570D-446C-9FE7-60EC532044B8}" srcOrd="0" destOrd="0" presId="urn:microsoft.com/office/officeart/2016/7/layout/RepeatingBendingProcessNew"/>
    <dgm:cxn modelId="{76A742AD-45DA-472A-9624-17D8C6425368}" type="presParOf" srcId="{02101430-B5AC-4A92-9545-14E4C92D962F}" destId="{BD797E9B-D403-4D36-9AC7-C6745E254CFF}" srcOrd="2" destOrd="0" presId="urn:microsoft.com/office/officeart/2016/7/layout/RepeatingBendingProcessNew"/>
    <dgm:cxn modelId="{7CA062BA-104D-4B3A-98B3-6DA7A424BD26}" type="presParOf" srcId="{02101430-B5AC-4A92-9545-14E4C92D962F}" destId="{C751F141-FFC0-4989-8964-EDE2302C0736}" srcOrd="3" destOrd="0" presId="urn:microsoft.com/office/officeart/2016/7/layout/RepeatingBendingProcessNew"/>
    <dgm:cxn modelId="{917C27F9-400C-4971-8D48-7B97909AC80C}" type="presParOf" srcId="{C751F141-FFC0-4989-8964-EDE2302C0736}" destId="{B6645AEA-7DA1-44CE-BE80-543FB4E0DF04}" srcOrd="0" destOrd="0" presId="urn:microsoft.com/office/officeart/2016/7/layout/RepeatingBendingProcessNew"/>
    <dgm:cxn modelId="{59968D9A-3229-457E-8F4C-A91CA2699FDF}" type="presParOf" srcId="{02101430-B5AC-4A92-9545-14E4C92D962F}" destId="{90616F5D-831A-4C9D-BB7A-8DBD4BC82E6C}"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6BE827-23F2-49DB-986B-C878CB2D0E7B}" type="doc">
      <dgm:prSet loTypeId="urn:microsoft.com/office/officeart/2016/7/layout/BasicProcessNew" loCatId="process" qsTypeId="urn:microsoft.com/office/officeart/2005/8/quickstyle/simple1" qsCatId="simple" csTypeId="urn:microsoft.com/office/officeart/2005/8/colors/accent2_2" csCatId="accent2"/>
      <dgm:spPr/>
      <dgm:t>
        <a:bodyPr/>
        <a:lstStyle/>
        <a:p>
          <a:endParaRPr lang="en-US"/>
        </a:p>
      </dgm:t>
    </dgm:pt>
    <dgm:pt modelId="{E7BED8C9-274F-4EDE-8648-07B61EE93E9C}">
      <dgm:prSet/>
      <dgm:spPr/>
      <dgm:t>
        <a:bodyPr/>
        <a:lstStyle/>
        <a:p>
          <a:r>
            <a:rPr lang="vi-VN"/>
            <a:t>Theo Edgar H.Shein, văn hoá doanh nghiệp có thể chia thành ba cấp độ (level) khác</a:t>
          </a:r>
          <a:r>
            <a:rPr lang="en-US"/>
            <a:t> </a:t>
          </a:r>
          <a:r>
            <a:rPr lang="vi-VN"/>
            <a:t>nhau. </a:t>
          </a:r>
          <a:endParaRPr lang="en-US"/>
        </a:p>
      </dgm:t>
    </dgm:pt>
    <dgm:pt modelId="{6A4BDAFD-DFBF-4899-8FBF-BAE8D0060A21}" type="parTrans" cxnId="{C7A1CD34-7C60-405A-B1BD-809186DC97F5}">
      <dgm:prSet/>
      <dgm:spPr/>
      <dgm:t>
        <a:bodyPr/>
        <a:lstStyle/>
        <a:p>
          <a:endParaRPr lang="en-US"/>
        </a:p>
      </dgm:t>
    </dgm:pt>
    <dgm:pt modelId="{02366290-1EA6-4E17-B477-BFDC0B608386}" type="sibTrans" cxnId="{C7A1CD34-7C60-405A-B1BD-809186DC97F5}">
      <dgm:prSet/>
      <dgm:spPr/>
      <dgm:t>
        <a:bodyPr/>
        <a:lstStyle/>
        <a:p>
          <a:endParaRPr lang="en-US"/>
        </a:p>
      </dgm:t>
    </dgm:pt>
    <dgm:pt modelId="{953FD583-8E3E-4093-99BC-299AF9A06CB5}">
      <dgm:prSet/>
      <dgm:spPr/>
      <dgm:t>
        <a:bodyPr/>
        <a:lstStyle/>
        <a:p>
          <a:r>
            <a:rPr lang="vi-VN"/>
            <a:t>Thuật ngữ “cấp độ” ở đây chỉ mức độ cảm nhận được của các giá trị văn hoá trong</a:t>
          </a:r>
          <a:r>
            <a:rPr lang="en-US"/>
            <a:t> </a:t>
          </a:r>
          <a:r>
            <a:rPr lang="vi-VN"/>
            <a:t>doanh nghiệp hay cũng có thể nói rằng tính hữu hình và vô hình, tính trực quan và phi trực</a:t>
          </a:r>
          <a:r>
            <a:rPr lang="en-US"/>
            <a:t> </a:t>
          </a:r>
          <a:r>
            <a:rPr lang="vi-VN"/>
            <a:t>quan trong biểu hiện của các giá trị văn hoá đó. </a:t>
          </a:r>
          <a:br>
            <a:rPr lang="vi-VN"/>
          </a:br>
          <a:endParaRPr lang="en-US"/>
        </a:p>
      </dgm:t>
    </dgm:pt>
    <dgm:pt modelId="{DD3B79E5-3E72-42CE-9B9A-C1D8628A3C64}" type="parTrans" cxnId="{54F94974-6EBA-4F2E-8DAC-E78514532C2A}">
      <dgm:prSet/>
      <dgm:spPr/>
      <dgm:t>
        <a:bodyPr/>
        <a:lstStyle/>
        <a:p>
          <a:endParaRPr lang="en-US"/>
        </a:p>
      </dgm:t>
    </dgm:pt>
    <dgm:pt modelId="{E9CA5E31-8E4A-447C-A8CB-A27B53721711}" type="sibTrans" cxnId="{54F94974-6EBA-4F2E-8DAC-E78514532C2A}">
      <dgm:prSet/>
      <dgm:spPr/>
      <dgm:t>
        <a:bodyPr/>
        <a:lstStyle/>
        <a:p>
          <a:endParaRPr lang="en-US"/>
        </a:p>
      </dgm:t>
    </dgm:pt>
    <dgm:pt modelId="{F0A2ED52-365C-492E-8ACF-C1DEFB7E0B89}" type="pres">
      <dgm:prSet presAssocID="{5D6BE827-23F2-49DB-986B-C878CB2D0E7B}" presName="Name0" presStyleCnt="0">
        <dgm:presLayoutVars>
          <dgm:dir/>
          <dgm:resizeHandles val="exact"/>
        </dgm:presLayoutVars>
      </dgm:prSet>
      <dgm:spPr/>
    </dgm:pt>
    <dgm:pt modelId="{6F92D53C-FB3B-4847-B686-8E3C38DA423A}" type="pres">
      <dgm:prSet presAssocID="{E7BED8C9-274F-4EDE-8648-07B61EE93E9C}" presName="node" presStyleLbl="node1" presStyleIdx="0" presStyleCnt="3">
        <dgm:presLayoutVars>
          <dgm:bulletEnabled val="1"/>
        </dgm:presLayoutVars>
      </dgm:prSet>
      <dgm:spPr/>
    </dgm:pt>
    <dgm:pt modelId="{2D08DE8C-61CA-44D1-8D1F-8F2EBEFDBBBE}" type="pres">
      <dgm:prSet presAssocID="{02366290-1EA6-4E17-B477-BFDC0B608386}" presName="sibTransSpacerBeforeConnector" presStyleCnt="0"/>
      <dgm:spPr/>
    </dgm:pt>
    <dgm:pt modelId="{2A72CBA7-8388-45E1-BF5E-6B1CC092AECC}" type="pres">
      <dgm:prSet presAssocID="{02366290-1EA6-4E17-B477-BFDC0B608386}" presName="sibTrans" presStyleLbl="node1" presStyleIdx="1" presStyleCnt="3"/>
      <dgm:spPr/>
    </dgm:pt>
    <dgm:pt modelId="{F9036A7E-4F29-49A9-A836-50F3DCD3C593}" type="pres">
      <dgm:prSet presAssocID="{02366290-1EA6-4E17-B477-BFDC0B608386}" presName="sibTransSpacerAfterConnector" presStyleCnt="0"/>
      <dgm:spPr/>
    </dgm:pt>
    <dgm:pt modelId="{DB77660B-975A-41C3-B3BD-82F7C8DFBC78}" type="pres">
      <dgm:prSet presAssocID="{953FD583-8E3E-4093-99BC-299AF9A06CB5}" presName="node" presStyleLbl="node1" presStyleIdx="2" presStyleCnt="3">
        <dgm:presLayoutVars>
          <dgm:bulletEnabled val="1"/>
        </dgm:presLayoutVars>
      </dgm:prSet>
      <dgm:spPr/>
    </dgm:pt>
  </dgm:ptLst>
  <dgm:cxnLst>
    <dgm:cxn modelId="{C7A1CD34-7C60-405A-B1BD-809186DC97F5}" srcId="{5D6BE827-23F2-49DB-986B-C878CB2D0E7B}" destId="{E7BED8C9-274F-4EDE-8648-07B61EE93E9C}" srcOrd="0" destOrd="0" parTransId="{6A4BDAFD-DFBF-4899-8FBF-BAE8D0060A21}" sibTransId="{02366290-1EA6-4E17-B477-BFDC0B608386}"/>
    <dgm:cxn modelId="{DB6D8744-7D04-4226-BA9F-5072D25656D7}" type="presOf" srcId="{953FD583-8E3E-4093-99BC-299AF9A06CB5}" destId="{DB77660B-975A-41C3-B3BD-82F7C8DFBC78}" srcOrd="0" destOrd="0" presId="urn:microsoft.com/office/officeart/2016/7/layout/BasicProcessNew"/>
    <dgm:cxn modelId="{454E6470-7E9F-48CC-9E9C-6DC5E2E5624F}" type="presOf" srcId="{02366290-1EA6-4E17-B477-BFDC0B608386}" destId="{2A72CBA7-8388-45E1-BF5E-6B1CC092AECC}" srcOrd="0" destOrd="0" presId="urn:microsoft.com/office/officeart/2016/7/layout/BasicProcessNew"/>
    <dgm:cxn modelId="{54F94974-6EBA-4F2E-8DAC-E78514532C2A}" srcId="{5D6BE827-23F2-49DB-986B-C878CB2D0E7B}" destId="{953FD583-8E3E-4093-99BC-299AF9A06CB5}" srcOrd="1" destOrd="0" parTransId="{DD3B79E5-3E72-42CE-9B9A-C1D8628A3C64}" sibTransId="{E9CA5E31-8E4A-447C-A8CB-A27B53721711}"/>
    <dgm:cxn modelId="{1DDFD27C-032A-40F8-AC17-B4C82F1DA37B}" type="presOf" srcId="{5D6BE827-23F2-49DB-986B-C878CB2D0E7B}" destId="{F0A2ED52-365C-492E-8ACF-C1DEFB7E0B89}" srcOrd="0" destOrd="0" presId="urn:microsoft.com/office/officeart/2016/7/layout/BasicProcessNew"/>
    <dgm:cxn modelId="{D563B092-4862-4CB1-9EC2-1C81EB2575CD}" type="presOf" srcId="{E7BED8C9-274F-4EDE-8648-07B61EE93E9C}" destId="{6F92D53C-FB3B-4847-B686-8E3C38DA423A}" srcOrd="0" destOrd="0" presId="urn:microsoft.com/office/officeart/2016/7/layout/BasicProcessNew"/>
    <dgm:cxn modelId="{9A0A0EC9-E00E-47DA-B748-AC344F2C4CFC}" type="presParOf" srcId="{F0A2ED52-365C-492E-8ACF-C1DEFB7E0B89}" destId="{6F92D53C-FB3B-4847-B686-8E3C38DA423A}" srcOrd="0" destOrd="0" presId="urn:microsoft.com/office/officeart/2016/7/layout/BasicProcessNew"/>
    <dgm:cxn modelId="{1B2BEA6E-E58E-4466-9EA0-9656AD290223}" type="presParOf" srcId="{F0A2ED52-365C-492E-8ACF-C1DEFB7E0B89}" destId="{2D08DE8C-61CA-44D1-8D1F-8F2EBEFDBBBE}" srcOrd="1" destOrd="0" presId="urn:microsoft.com/office/officeart/2016/7/layout/BasicProcessNew"/>
    <dgm:cxn modelId="{66980C1A-0B2D-4359-A801-304F24EB2F7C}" type="presParOf" srcId="{F0A2ED52-365C-492E-8ACF-C1DEFB7E0B89}" destId="{2A72CBA7-8388-45E1-BF5E-6B1CC092AECC}" srcOrd="2" destOrd="0" presId="urn:microsoft.com/office/officeart/2016/7/layout/BasicProcessNew"/>
    <dgm:cxn modelId="{4CD99B62-F7DB-439C-8BAD-07C069123419}" type="presParOf" srcId="{F0A2ED52-365C-492E-8ACF-C1DEFB7E0B89}" destId="{F9036A7E-4F29-49A9-A836-50F3DCD3C593}" srcOrd="3" destOrd="0" presId="urn:microsoft.com/office/officeart/2016/7/layout/BasicProcessNew"/>
    <dgm:cxn modelId="{4753F9BA-28FA-441D-8964-2A5730466B53}" type="presParOf" srcId="{F0A2ED52-365C-492E-8ACF-C1DEFB7E0B89}" destId="{DB77660B-975A-41C3-B3BD-82F7C8DFBC78}"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3D09B2-AE79-4688-A8F2-57C453B333E7}"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en-US"/>
        </a:p>
      </dgm:t>
    </dgm:pt>
    <dgm:pt modelId="{0876D904-3ECF-45C1-A648-3EE24A7C847C}">
      <dgm:prSet/>
      <dgm:spPr/>
      <dgm:t>
        <a:bodyPr/>
        <a:lstStyle/>
        <a:p>
          <a:pPr marL="0" indent="457200">
            <a:buNone/>
          </a:pPr>
          <a:r>
            <a:rPr lang="vi-VN" b="1" dirty="0"/>
            <a:t>Cấp độ thứ nhất (biểu trưng trực quan – hữu hình): Các quá trình và</a:t>
          </a:r>
          <a:r>
            <a:rPr lang="en-US" b="1" dirty="0"/>
            <a:t> </a:t>
          </a:r>
          <a:r>
            <a:rPr lang="vi-VN" b="1" dirty="0"/>
            <a:t>cấu trúc hữu hình</a:t>
          </a:r>
          <a:endParaRPr lang="en-US" dirty="0"/>
        </a:p>
      </dgm:t>
    </dgm:pt>
    <dgm:pt modelId="{8222A1D0-6500-4A84-9796-C00AFE1E256C}" type="parTrans" cxnId="{799AE56B-D8F4-4D74-9C8A-1B785B63A0A6}">
      <dgm:prSet/>
      <dgm:spPr/>
      <dgm:t>
        <a:bodyPr/>
        <a:lstStyle/>
        <a:p>
          <a:endParaRPr lang="en-US"/>
        </a:p>
      </dgm:t>
    </dgm:pt>
    <dgm:pt modelId="{C0489A36-FF62-4B5B-9AAB-1E3D87167215}" type="sibTrans" cxnId="{799AE56B-D8F4-4D74-9C8A-1B785B63A0A6}">
      <dgm:prSet/>
      <dgm:spPr/>
      <dgm:t>
        <a:bodyPr/>
        <a:lstStyle/>
        <a:p>
          <a:endParaRPr lang="en-US"/>
        </a:p>
      </dgm:t>
    </dgm:pt>
    <dgm:pt modelId="{F8F99519-9ED9-4A25-A8CE-10EFEB535A5B}">
      <dgm:prSet/>
      <dgm:spPr/>
      <dgm:t>
        <a:bodyPr/>
        <a:lstStyle/>
        <a:p>
          <a:pPr marL="228600" indent="0">
            <a:buFont typeface="Arial" panose="020B0604020202020204" pitchFamily="34" charset="0"/>
            <a:buChar char="•"/>
          </a:pPr>
          <a:r>
            <a:rPr lang="en-US" dirty="0"/>
            <a:t>   </a:t>
          </a:r>
          <a:r>
            <a:rPr lang="vi-VN" dirty="0"/>
            <a:t>Kiến trúc, cách bài trí, công nghệ, sản phẩm</a:t>
          </a:r>
          <a:br>
            <a:rPr lang="vi-VN" dirty="0"/>
          </a:br>
          <a:r>
            <a:rPr lang="vi-VN" dirty="0"/>
            <a:t>• Cơ cấu tổ chức các phòng ban của doanh nghiệp</a:t>
          </a:r>
          <a:br>
            <a:rPr lang="vi-VN" dirty="0"/>
          </a:br>
          <a:r>
            <a:rPr lang="vi-VN" dirty="0"/>
            <a:t>• Các văn bản quy định nguyên tắc hoạt động của doanh nghiệp</a:t>
          </a:r>
          <a:br>
            <a:rPr lang="vi-VN" dirty="0"/>
          </a:br>
          <a:r>
            <a:rPr lang="vi-VN" dirty="0"/>
            <a:t>• Lễ nghi và lễ hội hàng năm</a:t>
          </a:r>
          <a:br>
            <a:rPr lang="vi-VN" dirty="0"/>
          </a:br>
          <a:r>
            <a:rPr lang="vi-VN" dirty="0"/>
            <a:t>• Các biểu tượng, logo, slogan, khẩu hiệu, tài liệu quảng cáo của doanh nghiệp</a:t>
          </a:r>
          <a:br>
            <a:rPr lang="vi-VN" dirty="0"/>
          </a:br>
          <a:r>
            <a:rPr lang="vi-VN" dirty="0"/>
            <a:t>• Ngôn ngữ, cách ăn mặc, cách biểu hiện cảm xúc.</a:t>
          </a:r>
          <a:br>
            <a:rPr lang="vi-VN" dirty="0"/>
          </a:br>
          <a:r>
            <a:rPr lang="vi-VN" dirty="0"/>
            <a:t>• Những huyền thoại, câu chuyện về doanh nghiệp</a:t>
          </a:r>
          <a:br>
            <a:rPr lang="vi-VN" dirty="0"/>
          </a:br>
          <a:r>
            <a:rPr lang="vi-VN" dirty="0"/>
            <a:t>• Hình thức mẫu mã sản phẩm</a:t>
          </a:r>
          <a:br>
            <a:rPr lang="vi-VN" dirty="0"/>
          </a:br>
          <a:r>
            <a:rPr lang="vi-VN" dirty="0"/>
            <a:t>• Thái độ cung cách ứng xử của các thành viên </a:t>
          </a:r>
          <a:br>
            <a:rPr lang="vi-VN" dirty="0"/>
          </a:br>
          <a:br>
            <a:rPr lang="vi-VN" dirty="0"/>
          </a:br>
          <a:endParaRPr lang="en-US" dirty="0"/>
        </a:p>
      </dgm:t>
    </dgm:pt>
    <dgm:pt modelId="{293662E1-3E15-45AE-8FFF-B9449CAEB6C6}" type="sibTrans" cxnId="{6B9DF2A1-02FD-4CDC-9234-4A28D543CD12}">
      <dgm:prSet/>
      <dgm:spPr/>
      <dgm:t>
        <a:bodyPr/>
        <a:lstStyle/>
        <a:p>
          <a:endParaRPr lang="en-US"/>
        </a:p>
      </dgm:t>
    </dgm:pt>
    <dgm:pt modelId="{3BFD8241-C332-409E-B99A-4790C1B49B13}" type="parTrans" cxnId="{6B9DF2A1-02FD-4CDC-9234-4A28D543CD12}">
      <dgm:prSet/>
      <dgm:spPr/>
      <dgm:t>
        <a:bodyPr/>
        <a:lstStyle/>
        <a:p>
          <a:endParaRPr lang="en-US"/>
        </a:p>
      </dgm:t>
    </dgm:pt>
    <dgm:pt modelId="{BC2134DA-B710-48AE-BD89-8AFD5F7FB23A}" type="pres">
      <dgm:prSet presAssocID="{243D09B2-AE79-4688-A8F2-57C453B333E7}" presName="Name0" presStyleCnt="0">
        <dgm:presLayoutVars>
          <dgm:dir/>
          <dgm:resizeHandles val="exact"/>
        </dgm:presLayoutVars>
      </dgm:prSet>
      <dgm:spPr/>
    </dgm:pt>
    <dgm:pt modelId="{02891F7D-3281-47E7-ADD5-018666B33EC1}" type="pres">
      <dgm:prSet presAssocID="{0876D904-3ECF-45C1-A648-3EE24A7C847C}" presName="node" presStyleLbl="node1" presStyleIdx="0" presStyleCnt="1">
        <dgm:presLayoutVars>
          <dgm:bulletEnabled val="1"/>
        </dgm:presLayoutVars>
      </dgm:prSet>
      <dgm:spPr/>
    </dgm:pt>
  </dgm:ptLst>
  <dgm:cxnLst>
    <dgm:cxn modelId="{799AE56B-D8F4-4D74-9C8A-1B785B63A0A6}" srcId="{243D09B2-AE79-4688-A8F2-57C453B333E7}" destId="{0876D904-3ECF-45C1-A648-3EE24A7C847C}" srcOrd="0" destOrd="0" parTransId="{8222A1D0-6500-4A84-9796-C00AFE1E256C}" sibTransId="{C0489A36-FF62-4B5B-9AAB-1E3D87167215}"/>
    <dgm:cxn modelId="{76C8DF7B-230A-4905-9156-7BF3AFAA5D2F}" type="presOf" srcId="{F8F99519-9ED9-4A25-A8CE-10EFEB535A5B}" destId="{02891F7D-3281-47E7-ADD5-018666B33EC1}" srcOrd="0" destOrd="1" presId="urn:microsoft.com/office/officeart/2005/8/layout/process1"/>
    <dgm:cxn modelId="{6B9DF2A1-02FD-4CDC-9234-4A28D543CD12}" srcId="{0876D904-3ECF-45C1-A648-3EE24A7C847C}" destId="{F8F99519-9ED9-4A25-A8CE-10EFEB535A5B}" srcOrd="0" destOrd="0" parTransId="{3BFD8241-C332-409E-B99A-4790C1B49B13}" sibTransId="{293662E1-3E15-45AE-8FFF-B9449CAEB6C6}"/>
    <dgm:cxn modelId="{613317C9-25C5-421A-BB1D-FD27E414F58D}" type="presOf" srcId="{243D09B2-AE79-4688-A8F2-57C453B333E7}" destId="{BC2134DA-B710-48AE-BD89-8AFD5F7FB23A}" srcOrd="0" destOrd="0" presId="urn:microsoft.com/office/officeart/2005/8/layout/process1"/>
    <dgm:cxn modelId="{E15129F7-569F-40E6-98EC-87066F26E5B5}" type="presOf" srcId="{0876D904-3ECF-45C1-A648-3EE24A7C847C}" destId="{02891F7D-3281-47E7-ADD5-018666B33EC1}" srcOrd="0" destOrd="0" presId="urn:microsoft.com/office/officeart/2005/8/layout/process1"/>
    <dgm:cxn modelId="{E8B13850-14F5-4FDB-A502-6DE9D248A514}" type="presParOf" srcId="{BC2134DA-B710-48AE-BD89-8AFD5F7FB23A}" destId="{02891F7D-3281-47E7-ADD5-018666B33EC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7B1297-224B-49AF-BE4C-2F5F0E958E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16774A-5B29-438E-ABBD-EF9585D6A604}">
      <dgm:prSet/>
      <dgm:spPr/>
      <dgm:t>
        <a:bodyPr/>
        <a:lstStyle/>
        <a:p>
          <a:r>
            <a:rPr lang="vi-VN" b="1" dirty="0"/>
            <a:t>Cấp độ thứ hai (biểu trưng phi trực quan – vô hình): những giá trị được</a:t>
          </a:r>
          <a:br>
            <a:rPr lang="vi-VN" b="1" dirty="0"/>
          </a:br>
          <a:r>
            <a:rPr lang="vi-VN" b="1" dirty="0"/>
            <a:t>tuyên bố</a:t>
          </a:r>
          <a:endParaRPr lang="en-US" dirty="0"/>
        </a:p>
      </dgm:t>
    </dgm:pt>
    <dgm:pt modelId="{F0A04DF8-F209-4C06-BA5B-7A58AB4774EC}" type="parTrans" cxnId="{5BC7358B-9433-4851-B86B-0059ECD46808}">
      <dgm:prSet/>
      <dgm:spPr/>
      <dgm:t>
        <a:bodyPr/>
        <a:lstStyle/>
        <a:p>
          <a:endParaRPr lang="en-US"/>
        </a:p>
      </dgm:t>
    </dgm:pt>
    <dgm:pt modelId="{16F63F86-96F3-46D6-8EC9-3E22893DE645}" type="sibTrans" cxnId="{5BC7358B-9433-4851-B86B-0059ECD46808}">
      <dgm:prSet/>
      <dgm:spPr/>
      <dgm:t>
        <a:bodyPr/>
        <a:lstStyle/>
        <a:p>
          <a:endParaRPr lang="en-US"/>
        </a:p>
      </dgm:t>
    </dgm:pt>
    <dgm:pt modelId="{447E7E99-4B4F-45DA-9E6E-A307CF186DF6}">
      <dgm:prSet/>
      <dgm:spPr/>
      <dgm:t>
        <a:bodyPr/>
        <a:lstStyle/>
        <a:p>
          <a:r>
            <a:rPr lang="en-US" dirty="0"/>
            <a:t>N</a:t>
          </a:r>
          <a:r>
            <a:rPr lang="vi-VN" dirty="0"/>
            <a:t>hững giá trị được công bố,</a:t>
          </a:r>
          <a:r>
            <a:rPr lang="en-US" dirty="0"/>
            <a:t> </a:t>
          </a:r>
          <a:r>
            <a:rPr lang="vi-VN" dirty="0"/>
            <a:t>một bộ phận của văn hoá doanh nghiệp</a:t>
          </a:r>
          <a:r>
            <a:rPr lang="en-US" dirty="0"/>
            <a:t>: </a:t>
          </a:r>
          <a:r>
            <a:rPr lang="vi-VN" dirty="0"/>
            <a:t>các quy định</a:t>
          </a:r>
          <a:r>
            <a:rPr lang="en-US" dirty="0"/>
            <a:t>, </a:t>
          </a:r>
          <a:r>
            <a:rPr lang="vi-VN" dirty="0"/>
            <a:t>nguyên tắc</a:t>
          </a:r>
          <a:r>
            <a:rPr lang="en-US" dirty="0"/>
            <a:t>, </a:t>
          </a:r>
          <a:r>
            <a:rPr lang="vi-VN" dirty="0"/>
            <a:t>triết lý</a:t>
          </a:r>
          <a:r>
            <a:rPr lang="en-US" dirty="0"/>
            <a:t>, </a:t>
          </a:r>
          <a:r>
            <a:rPr lang="vi-VN" dirty="0"/>
            <a:t>mục tiêu</a:t>
          </a:r>
          <a:r>
            <a:rPr lang="en-US" dirty="0"/>
            <a:t>, c</a:t>
          </a:r>
          <a:r>
            <a:rPr lang="vi-VN" dirty="0"/>
            <a:t>hiến</a:t>
          </a:r>
          <a:r>
            <a:rPr lang="en-US" dirty="0"/>
            <a:t> </a:t>
          </a:r>
          <a:r>
            <a:rPr lang="vi-VN" dirty="0"/>
            <a:t>lược hoạt động</a:t>
          </a:r>
          <a:endParaRPr lang="en-US" dirty="0"/>
        </a:p>
      </dgm:t>
    </dgm:pt>
    <dgm:pt modelId="{4FABEE7E-91B1-4440-A16E-1C2C4F902756}" type="parTrans" cxnId="{8BD2B351-C8FF-4169-8AA2-BBB48DD98697}">
      <dgm:prSet/>
      <dgm:spPr/>
      <dgm:t>
        <a:bodyPr/>
        <a:lstStyle/>
        <a:p>
          <a:endParaRPr lang="en-US"/>
        </a:p>
      </dgm:t>
    </dgm:pt>
    <dgm:pt modelId="{AE71B327-2C0F-48BF-90DB-A3F65CA721A5}" type="sibTrans" cxnId="{8BD2B351-C8FF-4169-8AA2-BBB48DD98697}">
      <dgm:prSet/>
      <dgm:spPr/>
      <dgm:t>
        <a:bodyPr/>
        <a:lstStyle/>
        <a:p>
          <a:endParaRPr lang="en-US"/>
        </a:p>
      </dgm:t>
    </dgm:pt>
    <dgm:pt modelId="{C1F4FA14-E823-4A5D-9873-B2B64AA2E61C}">
      <dgm:prSet/>
      <dgm:spPr/>
      <dgm:t>
        <a:bodyPr/>
        <a:lstStyle/>
        <a:p>
          <a:r>
            <a:rPr lang="en-US" dirty="0"/>
            <a:t>T</a:t>
          </a:r>
          <a:r>
            <a:rPr lang="vi-VN" dirty="0"/>
            <a:t>hực hiện chức năng hướng dẫn cho các</a:t>
          </a:r>
          <a:r>
            <a:rPr lang="en-US" dirty="0"/>
            <a:t> </a:t>
          </a:r>
          <a:r>
            <a:rPr lang="vi-VN" dirty="0"/>
            <a:t>nhân viên trong doanh</a:t>
          </a:r>
          <a:r>
            <a:rPr lang="en-US" dirty="0"/>
            <a:t> </a:t>
          </a:r>
          <a:r>
            <a:rPr lang="vi-VN" dirty="0"/>
            <a:t>nghiệp cách thức đối phó với các tình huống cơ bản và rèn luyện</a:t>
          </a:r>
          <a:r>
            <a:rPr lang="en-US" dirty="0"/>
            <a:t> </a:t>
          </a:r>
          <a:r>
            <a:rPr lang="vi-VN" dirty="0"/>
            <a:t>cách ứng xử cho các nhân viên mới trong môi trường cạnh tranh. </a:t>
          </a:r>
          <a:br>
            <a:rPr lang="vi-VN" dirty="0"/>
          </a:br>
          <a:endParaRPr lang="en-US" dirty="0"/>
        </a:p>
      </dgm:t>
    </dgm:pt>
    <dgm:pt modelId="{43067867-E04B-4B2C-8DD2-403BE39FD254}" type="parTrans" cxnId="{DD8DA5DE-F0E0-40BC-99E9-EB725E4A1247}">
      <dgm:prSet/>
      <dgm:spPr/>
      <dgm:t>
        <a:bodyPr/>
        <a:lstStyle/>
        <a:p>
          <a:endParaRPr lang="en-US"/>
        </a:p>
      </dgm:t>
    </dgm:pt>
    <dgm:pt modelId="{078CF37C-CE22-47DB-806E-F0381715CEC5}" type="sibTrans" cxnId="{DD8DA5DE-F0E0-40BC-99E9-EB725E4A1247}">
      <dgm:prSet/>
      <dgm:spPr/>
      <dgm:t>
        <a:bodyPr/>
        <a:lstStyle/>
        <a:p>
          <a:endParaRPr lang="en-US"/>
        </a:p>
      </dgm:t>
    </dgm:pt>
    <dgm:pt modelId="{86B6B0E3-4D6D-42FE-87BC-B14C272DB05B}" type="pres">
      <dgm:prSet presAssocID="{E17B1297-224B-49AF-BE4C-2F5F0E958E6D}" presName="vert0" presStyleCnt="0">
        <dgm:presLayoutVars>
          <dgm:dir/>
          <dgm:animOne val="branch"/>
          <dgm:animLvl val="lvl"/>
        </dgm:presLayoutVars>
      </dgm:prSet>
      <dgm:spPr/>
    </dgm:pt>
    <dgm:pt modelId="{9AAE420F-4AC4-4182-8781-E8D383B420E6}" type="pres">
      <dgm:prSet presAssocID="{D716774A-5B29-438E-ABBD-EF9585D6A604}" presName="thickLine" presStyleLbl="alignNode1" presStyleIdx="0" presStyleCnt="1"/>
      <dgm:spPr/>
    </dgm:pt>
    <dgm:pt modelId="{CE72A23C-C3F6-4E09-8F3A-57CCAF82A00E}" type="pres">
      <dgm:prSet presAssocID="{D716774A-5B29-438E-ABBD-EF9585D6A604}" presName="horz1" presStyleCnt="0"/>
      <dgm:spPr/>
    </dgm:pt>
    <dgm:pt modelId="{7D0B4708-DE0D-4F51-B523-83A62E8D0B2D}" type="pres">
      <dgm:prSet presAssocID="{D716774A-5B29-438E-ABBD-EF9585D6A604}" presName="tx1" presStyleLbl="revTx" presStyleIdx="0" presStyleCnt="3"/>
      <dgm:spPr/>
    </dgm:pt>
    <dgm:pt modelId="{13D1885C-CC93-41B0-831D-98C74C676411}" type="pres">
      <dgm:prSet presAssocID="{D716774A-5B29-438E-ABBD-EF9585D6A604}" presName="vert1" presStyleCnt="0"/>
      <dgm:spPr/>
    </dgm:pt>
    <dgm:pt modelId="{E12D7321-F8E5-4D1A-B1EF-0669CE7FF572}" type="pres">
      <dgm:prSet presAssocID="{447E7E99-4B4F-45DA-9E6E-A307CF186DF6}" presName="vertSpace2a" presStyleCnt="0"/>
      <dgm:spPr/>
    </dgm:pt>
    <dgm:pt modelId="{088FC8F2-4EAC-4F52-99AB-92FED8B82920}" type="pres">
      <dgm:prSet presAssocID="{447E7E99-4B4F-45DA-9E6E-A307CF186DF6}" presName="horz2" presStyleCnt="0"/>
      <dgm:spPr/>
    </dgm:pt>
    <dgm:pt modelId="{3940949A-3080-4400-84A8-190AE7A14022}" type="pres">
      <dgm:prSet presAssocID="{447E7E99-4B4F-45DA-9E6E-A307CF186DF6}" presName="horzSpace2" presStyleCnt="0"/>
      <dgm:spPr/>
    </dgm:pt>
    <dgm:pt modelId="{A3A581FD-2D9C-4679-8113-EE067D036EDE}" type="pres">
      <dgm:prSet presAssocID="{447E7E99-4B4F-45DA-9E6E-A307CF186DF6}" presName="tx2" presStyleLbl="revTx" presStyleIdx="1" presStyleCnt="3"/>
      <dgm:spPr/>
    </dgm:pt>
    <dgm:pt modelId="{AB5C9581-74A8-4C8E-B344-5C291BCE249F}" type="pres">
      <dgm:prSet presAssocID="{447E7E99-4B4F-45DA-9E6E-A307CF186DF6}" presName="vert2" presStyleCnt="0"/>
      <dgm:spPr/>
    </dgm:pt>
    <dgm:pt modelId="{6B7675D4-889A-488C-801F-42A987DDEBDF}" type="pres">
      <dgm:prSet presAssocID="{447E7E99-4B4F-45DA-9E6E-A307CF186DF6}" presName="thinLine2b" presStyleLbl="callout" presStyleIdx="0" presStyleCnt="2"/>
      <dgm:spPr/>
    </dgm:pt>
    <dgm:pt modelId="{65DD3BC9-CB67-4C5B-AD17-34C4CF6D86C5}" type="pres">
      <dgm:prSet presAssocID="{447E7E99-4B4F-45DA-9E6E-A307CF186DF6}" presName="vertSpace2b" presStyleCnt="0"/>
      <dgm:spPr/>
    </dgm:pt>
    <dgm:pt modelId="{BE83D442-9B53-471F-AAB3-1E96CD7A14E6}" type="pres">
      <dgm:prSet presAssocID="{C1F4FA14-E823-4A5D-9873-B2B64AA2E61C}" presName="horz2" presStyleCnt="0"/>
      <dgm:spPr/>
    </dgm:pt>
    <dgm:pt modelId="{7DAE80D6-54B0-40D6-AE62-40A4ED55BB17}" type="pres">
      <dgm:prSet presAssocID="{C1F4FA14-E823-4A5D-9873-B2B64AA2E61C}" presName="horzSpace2" presStyleCnt="0"/>
      <dgm:spPr/>
    </dgm:pt>
    <dgm:pt modelId="{10EF11B5-CCF8-43EE-A9E3-A6B993342086}" type="pres">
      <dgm:prSet presAssocID="{C1F4FA14-E823-4A5D-9873-B2B64AA2E61C}" presName="tx2" presStyleLbl="revTx" presStyleIdx="2" presStyleCnt="3"/>
      <dgm:spPr/>
    </dgm:pt>
    <dgm:pt modelId="{9E1A5778-E68F-46FC-BE6C-8E5D29110C20}" type="pres">
      <dgm:prSet presAssocID="{C1F4FA14-E823-4A5D-9873-B2B64AA2E61C}" presName="vert2" presStyleCnt="0"/>
      <dgm:spPr/>
    </dgm:pt>
    <dgm:pt modelId="{C79EBCDB-1ABE-4718-899B-88FFC5A2C03B}" type="pres">
      <dgm:prSet presAssocID="{C1F4FA14-E823-4A5D-9873-B2B64AA2E61C}" presName="thinLine2b" presStyleLbl="callout" presStyleIdx="1" presStyleCnt="2"/>
      <dgm:spPr/>
    </dgm:pt>
    <dgm:pt modelId="{894ED1B5-ACBE-476C-A71D-562779848193}" type="pres">
      <dgm:prSet presAssocID="{C1F4FA14-E823-4A5D-9873-B2B64AA2E61C}" presName="vertSpace2b" presStyleCnt="0"/>
      <dgm:spPr/>
    </dgm:pt>
  </dgm:ptLst>
  <dgm:cxnLst>
    <dgm:cxn modelId="{8BD2B351-C8FF-4169-8AA2-BBB48DD98697}" srcId="{D716774A-5B29-438E-ABBD-EF9585D6A604}" destId="{447E7E99-4B4F-45DA-9E6E-A307CF186DF6}" srcOrd="0" destOrd="0" parTransId="{4FABEE7E-91B1-4440-A16E-1C2C4F902756}" sibTransId="{AE71B327-2C0F-48BF-90DB-A3F65CA721A5}"/>
    <dgm:cxn modelId="{F66C0361-FA35-4232-9C18-C7CBD4A98426}" type="presOf" srcId="{C1F4FA14-E823-4A5D-9873-B2B64AA2E61C}" destId="{10EF11B5-CCF8-43EE-A9E3-A6B993342086}" srcOrd="0" destOrd="0" presId="urn:microsoft.com/office/officeart/2008/layout/LinedList"/>
    <dgm:cxn modelId="{56A74474-1792-4563-8BED-86EEC80D54D3}" type="presOf" srcId="{D716774A-5B29-438E-ABBD-EF9585D6A604}" destId="{7D0B4708-DE0D-4F51-B523-83A62E8D0B2D}" srcOrd="0" destOrd="0" presId="urn:microsoft.com/office/officeart/2008/layout/LinedList"/>
    <dgm:cxn modelId="{D7209177-B163-4815-855D-B4A4BEC7EADD}" type="presOf" srcId="{E17B1297-224B-49AF-BE4C-2F5F0E958E6D}" destId="{86B6B0E3-4D6D-42FE-87BC-B14C272DB05B}" srcOrd="0" destOrd="0" presId="urn:microsoft.com/office/officeart/2008/layout/LinedList"/>
    <dgm:cxn modelId="{5BC7358B-9433-4851-B86B-0059ECD46808}" srcId="{E17B1297-224B-49AF-BE4C-2F5F0E958E6D}" destId="{D716774A-5B29-438E-ABBD-EF9585D6A604}" srcOrd="0" destOrd="0" parTransId="{F0A04DF8-F209-4C06-BA5B-7A58AB4774EC}" sibTransId="{16F63F86-96F3-46D6-8EC9-3E22893DE645}"/>
    <dgm:cxn modelId="{DD8DA5DE-F0E0-40BC-99E9-EB725E4A1247}" srcId="{D716774A-5B29-438E-ABBD-EF9585D6A604}" destId="{C1F4FA14-E823-4A5D-9873-B2B64AA2E61C}" srcOrd="1" destOrd="0" parTransId="{43067867-E04B-4B2C-8DD2-403BE39FD254}" sibTransId="{078CF37C-CE22-47DB-806E-F0381715CEC5}"/>
    <dgm:cxn modelId="{AEAC3AEB-7BA1-403F-973E-E0F1E3EB3170}" type="presOf" srcId="{447E7E99-4B4F-45DA-9E6E-A307CF186DF6}" destId="{A3A581FD-2D9C-4679-8113-EE067D036EDE}" srcOrd="0" destOrd="0" presId="urn:microsoft.com/office/officeart/2008/layout/LinedList"/>
    <dgm:cxn modelId="{D1BF4753-393A-4C3D-9ADD-4687894B14D8}" type="presParOf" srcId="{86B6B0E3-4D6D-42FE-87BC-B14C272DB05B}" destId="{9AAE420F-4AC4-4182-8781-E8D383B420E6}" srcOrd="0" destOrd="0" presId="urn:microsoft.com/office/officeart/2008/layout/LinedList"/>
    <dgm:cxn modelId="{BE3B233A-52D2-4308-9086-8E06700612CE}" type="presParOf" srcId="{86B6B0E3-4D6D-42FE-87BC-B14C272DB05B}" destId="{CE72A23C-C3F6-4E09-8F3A-57CCAF82A00E}" srcOrd="1" destOrd="0" presId="urn:microsoft.com/office/officeart/2008/layout/LinedList"/>
    <dgm:cxn modelId="{F9B8777C-DA8A-4EA6-A21F-291756C74674}" type="presParOf" srcId="{CE72A23C-C3F6-4E09-8F3A-57CCAF82A00E}" destId="{7D0B4708-DE0D-4F51-B523-83A62E8D0B2D}" srcOrd="0" destOrd="0" presId="urn:microsoft.com/office/officeart/2008/layout/LinedList"/>
    <dgm:cxn modelId="{036DC59E-1ECA-4165-9825-98170CA770AB}" type="presParOf" srcId="{CE72A23C-C3F6-4E09-8F3A-57CCAF82A00E}" destId="{13D1885C-CC93-41B0-831D-98C74C676411}" srcOrd="1" destOrd="0" presId="urn:microsoft.com/office/officeart/2008/layout/LinedList"/>
    <dgm:cxn modelId="{1011ED62-B8E7-40F6-A647-AEA4C92CA080}" type="presParOf" srcId="{13D1885C-CC93-41B0-831D-98C74C676411}" destId="{E12D7321-F8E5-4D1A-B1EF-0669CE7FF572}" srcOrd="0" destOrd="0" presId="urn:microsoft.com/office/officeart/2008/layout/LinedList"/>
    <dgm:cxn modelId="{EB1B4230-AA2B-4114-9D4C-6D1AD4A2B032}" type="presParOf" srcId="{13D1885C-CC93-41B0-831D-98C74C676411}" destId="{088FC8F2-4EAC-4F52-99AB-92FED8B82920}" srcOrd="1" destOrd="0" presId="urn:microsoft.com/office/officeart/2008/layout/LinedList"/>
    <dgm:cxn modelId="{458EF29C-20E6-48B6-AAC0-B94B37944775}" type="presParOf" srcId="{088FC8F2-4EAC-4F52-99AB-92FED8B82920}" destId="{3940949A-3080-4400-84A8-190AE7A14022}" srcOrd="0" destOrd="0" presId="urn:microsoft.com/office/officeart/2008/layout/LinedList"/>
    <dgm:cxn modelId="{197C1BCC-09D6-414E-9240-EAAB38F9E297}" type="presParOf" srcId="{088FC8F2-4EAC-4F52-99AB-92FED8B82920}" destId="{A3A581FD-2D9C-4679-8113-EE067D036EDE}" srcOrd="1" destOrd="0" presId="urn:microsoft.com/office/officeart/2008/layout/LinedList"/>
    <dgm:cxn modelId="{40872A64-E31F-451E-B70F-9CF29848AC86}" type="presParOf" srcId="{088FC8F2-4EAC-4F52-99AB-92FED8B82920}" destId="{AB5C9581-74A8-4C8E-B344-5C291BCE249F}" srcOrd="2" destOrd="0" presId="urn:microsoft.com/office/officeart/2008/layout/LinedList"/>
    <dgm:cxn modelId="{552CDA3B-9C35-47AE-A026-BF339721EC10}" type="presParOf" srcId="{13D1885C-CC93-41B0-831D-98C74C676411}" destId="{6B7675D4-889A-488C-801F-42A987DDEBDF}" srcOrd="2" destOrd="0" presId="urn:microsoft.com/office/officeart/2008/layout/LinedList"/>
    <dgm:cxn modelId="{652036CD-3A8E-4B2E-81E5-C68A066664B4}" type="presParOf" srcId="{13D1885C-CC93-41B0-831D-98C74C676411}" destId="{65DD3BC9-CB67-4C5B-AD17-34C4CF6D86C5}" srcOrd="3" destOrd="0" presId="urn:microsoft.com/office/officeart/2008/layout/LinedList"/>
    <dgm:cxn modelId="{8796D808-2CAC-4C50-9C56-A860435D5F02}" type="presParOf" srcId="{13D1885C-CC93-41B0-831D-98C74C676411}" destId="{BE83D442-9B53-471F-AAB3-1E96CD7A14E6}" srcOrd="4" destOrd="0" presId="urn:microsoft.com/office/officeart/2008/layout/LinedList"/>
    <dgm:cxn modelId="{60243BAE-F7F7-4FA3-80C2-AC217DDAF19B}" type="presParOf" srcId="{BE83D442-9B53-471F-AAB3-1E96CD7A14E6}" destId="{7DAE80D6-54B0-40D6-AE62-40A4ED55BB17}" srcOrd="0" destOrd="0" presId="urn:microsoft.com/office/officeart/2008/layout/LinedList"/>
    <dgm:cxn modelId="{F60861D1-4415-4B80-AB6F-D1DFAA6B2D89}" type="presParOf" srcId="{BE83D442-9B53-471F-AAB3-1E96CD7A14E6}" destId="{10EF11B5-CCF8-43EE-A9E3-A6B993342086}" srcOrd="1" destOrd="0" presId="urn:microsoft.com/office/officeart/2008/layout/LinedList"/>
    <dgm:cxn modelId="{898F2528-73C0-4611-B012-42EE6905A3A2}" type="presParOf" srcId="{BE83D442-9B53-471F-AAB3-1E96CD7A14E6}" destId="{9E1A5778-E68F-46FC-BE6C-8E5D29110C20}" srcOrd="2" destOrd="0" presId="urn:microsoft.com/office/officeart/2008/layout/LinedList"/>
    <dgm:cxn modelId="{D1A40D36-C256-423A-85CC-A0331C8C0493}" type="presParOf" srcId="{13D1885C-CC93-41B0-831D-98C74C676411}" destId="{C79EBCDB-1ABE-4718-899B-88FFC5A2C03B}" srcOrd="5" destOrd="0" presId="urn:microsoft.com/office/officeart/2008/layout/LinedList"/>
    <dgm:cxn modelId="{F3C1D645-6177-4B19-BFBC-665F0C63112D}" type="presParOf" srcId="{13D1885C-CC93-41B0-831D-98C74C676411}" destId="{894ED1B5-ACBE-476C-A71D-562779848193}"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309B30-5CFC-4BDA-97BC-37C9783A7AB0}" type="doc">
      <dgm:prSet loTypeId="urn:microsoft.com/office/officeart/2005/8/layout/bProcess3" loCatId="process" qsTypeId="urn:microsoft.com/office/officeart/2005/8/quickstyle/simple1" qsCatId="simple" csTypeId="urn:microsoft.com/office/officeart/2005/8/colors/accent1_2" csCatId="accent1"/>
      <dgm:spPr/>
      <dgm:t>
        <a:bodyPr/>
        <a:lstStyle/>
        <a:p>
          <a:endParaRPr lang="en-US"/>
        </a:p>
      </dgm:t>
    </dgm:pt>
    <dgm:pt modelId="{F92F7B09-A497-4D56-B821-F643B4C3B8FF}">
      <dgm:prSet/>
      <dgm:spPr/>
      <dgm:t>
        <a:bodyPr/>
        <a:lstStyle/>
        <a:p>
          <a:r>
            <a:rPr lang="en-US"/>
            <a:t>Tìm hiểu môi trường và các yếu tố ảnh hưởng đến chiến lược doanh nghiệp trong tương lai</a:t>
          </a:r>
        </a:p>
      </dgm:t>
    </dgm:pt>
    <dgm:pt modelId="{AA4C869E-F8D5-44F3-AEFA-EACA465A463D}" type="parTrans" cxnId="{91FF1777-7952-4107-BBD6-3CE49405AF1B}">
      <dgm:prSet/>
      <dgm:spPr/>
      <dgm:t>
        <a:bodyPr/>
        <a:lstStyle/>
        <a:p>
          <a:endParaRPr lang="en-US"/>
        </a:p>
      </dgm:t>
    </dgm:pt>
    <dgm:pt modelId="{FB14AE16-3C6F-401A-A3FC-146367FF58C7}" type="sibTrans" cxnId="{91FF1777-7952-4107-BBD6-3CE49405AF1B}">
      <dgm:prSet/>
      <dgm:spPr/>
      <dgm:t>
        <a:bodyPr/>
        <a:lstStyle/>
        <a:p>
          <a:endParaRPr lang="en-US"/>
        </a:p>
      </dgm:t>
    </dgm:pt>
    <dgm:pt modelId="{CF480ECA-6D8B-45A9-A767-66E144B68C60}">
      <dgm:prSet/>
      <dgm:spPr/>
      <dgm:t>
        <a:bodyPr/>
        <a:lstStyle/>
        <a:p>
          <a:r>
            <a:rPr lang="en-US"/>
            <a:t>Xác định đâu là giá trị cốt lõi làm cơ sở cho thành công.</a:t>
          </a:r>
        </a:p>
      </dgm:t>
    </dgm:pt>
    <dgm:pt modelId="{FF311AF1-F909-4F98-A370-7F93F2311CC3}" type="parTrans" cxnId="{4A44F0ED-EB1F-400C-9C06-BE87CC372B47}">
      <dgm:prSet/>
      <dgm:spPr/>
      <dgm:t>
        <a:bodyPr/>
        <a:lstStyle/>
        <a:p>
          <a:endParaRPr lang="en-US"/>
        </a:p>
      </dgm:t>
    </dgm:pt>
    <dgm:pt modelId="{975FEC6B-80BE-462A-95DC-40A25C2F7F7D}" type="sibTrans" cxnId="{4A44F0ED-EB1F-400C-9C06-BE87CC372B47}">
      <dgm:prSet/>
      <dgm:spPr/>
      <dgm:t>
        <a:bodyPr/>
        <a:lstStyle/>
        <a:p>
          <a:endParaRPr lang="en-US"/>
        </a:p>
      </dgm:t>
    </dgm:pt>
    <dgm:pt modelId="{EF805B3D-F21C-4ACF-A0AD-19D3DD955D69}">
      <dgm:prSet/>
      <dgm:spPr/>
      <dgm:t>
        <a:bodyPr/>
        <a:lstStyle/>
        <a:p>
          <a:r>
            <a:rPr lang="en-US"/>
            <a:t>Xây dựng tầm nhìn mà doanh nghiệp sẽ vươn tới</a:t>
          </a:r>
        </a:p>
      </dgm:t>
    </dgm:pt>
    <dgm:pt modelId="{2CB1B74E-7002-448A-A902-9415DE387AC0}" type="parTrans" cxnId="{CA53FA91-8CC5-4F02-BD53-A17B394C553F}">
      <dgm:prSet/>
      <dgm:spPr/>
      <dgm:t>
        <a:bodyPr/>
        <a:lstStyle/>
        <a:p>
          <a:endParaRPr lang="en-US"/>
        </a:p>
      </dgm:t>
    </dgm:pt>
    <dgm:pt modelId="{95CA4681-2790-4EDD-9E58-EE577C8C888D}" type="sibTrans" cxnId="{CA53FA91-8CC5-4F02-BD53-A17B394C553F}">
      <dgm:prSet/>
      <dgm:spPr/>
      <dgm:t>
        <a:bodyPr/>
        <a:lstStyle/>
        <a:p>
          <a:endParaRPr lang="en-US"/>
        </a:p>
      </dgm:t>
    </dgm:pt>
    <dgm:pt modelId="{61757663-ACD3-4B92-8E8C-B3DB74970DB7}">
      <dgm:prSet/>
      <dgm:spPr/>
      <dgm:t>
        <a:bodyPr/>
        <a:lstStyle/>
        <a:p>
          <a:r>
            <a:rPr lang="en-US"/>
            <a:t>Đánh giá văn hóa hiện tại,xác định những yếu tố văn hoá nào cần thay đổi và kết hợp với chiến lược phát triển DN</a:t>
          </a:r>
        </a:p>
      </dgm:t>
    </dgm:pt>
    <dgm:pt modelId="{3125D216-A0E7-466D-8F17-2BEF0BDD3D50}" type="parTrans" cxnId="{E6618712-C5A5-4140-A876-32FC3BE1CA20}">
      <dgm:prSet/>
      <dgm:spPr/>
      <dgm:t>
        <a:bodyPr/>
        <a:lstStyle/>
        <a:p>
          <a:endParaRPr lang="en-US"/>
        </a:p>
      </dgm:t>
    </dgm:pt>
    <dgm:pt modelId="{1FEA0C3A-18A1-454B-AE09-EEB600451D60}" type="sibTrans" cxnId="{E6618712-C5A5-4140-A876-32FC3BE1CA20}">
      <dgm:prSet/>
      <dgm:spPr/>
      <dgm:t>
        <a:bodyPr/>
        <a:lstStyle/>
        <a:p>
          <a:endParaRPr lang="en-US"/>
        </a:p>
      </dgm:t>
    </dgm:pt>
    <dgm:pt modelId="{EE7994AA-659E-4C16-B46A-559B6FE99E7B}">
      <dgm:prSet/>
      <dgm:spPr/>
      <dgm:t>
        <a:bodyPr/>
        <a:lstStyle/>
        <a:p>
          <a:r>
            <a:rPr lang="en-US"/>
            <a:t>Làm thế nào để thu hẹp khoảng cách giữa những giá trị chúng ta hiện có và những giá trị chúng ta mong muốn.</a:t>
          </a:r>
        </a:p>
      </dgm:t>
    </dgm:pt>
    <dgm:pt modelId="{292E8B94-B218-4077-8CFE-ACB18CAD744E}" type="parTrans" cxnId="{F2591353-22D2-437A-90F8-5DE8C2B785CC}">
      <dgm:prSet/>
      <dgm:spPr/>
      <dgm:t>
        <a:bodyPr/>
        <a:lstStyle/>
        <a:p>
          <a:endParaRPr lang="en-US"/>
        </a:p>
      </dgm:t>
    </dgm:pt>
    <dgm:pt modelId="{84B5C528-6FB8-413F-B20E-57EB2D41243F}" type="sibTrans" cxnId="{F2591353-22D2-437A-90F8-5DE8C2B785CC}">
      <dgm:prSet/>
      <dgm:spPr/>
      <dgm:t>
        <a:bodyPr/>
        <a:lstStyle/>
        <a:p>
          <a:endParaRPr lang="en-US"/>
        </a:p>
      </dgm:t>
    </dgm:pt>
    <dgm:pt modelId="{C5466A4F-C4C4-4E6C-AFD5-E4F992F11BE1}">
      <dgm:prSet/>
      <dgm:spPr/>
      <dgm:t>
        <a:bodyPr/>
        <a:lstStyle/>
        <a:p>
          <a:r>
            <a:rPr lang="en-US"/>
            <a:t>Xác định vai trò của lãnh đạo trong việc dẫn dắt thay đổi văn hóa</a:t>
          </a:r>
        </a:p>
      </dgm:t>
    </dgm:pt>
    <dgm:pt modelId="{FC9711F1-4BCF-43DE-B236-77F01EB38287}" type="parTrans" cxnId="{2EB03F34-6FBA-44EC-B609-50B434C9F7BF}">
      <dgm:prSet/>
      <dgm:spPr/>
      <dgm:t>
        <a:bodyPr/>
        <a:lstStyle/>
        <a:p>
          <a:endParaRPr lang="en-US"/>
        </a:p>
      </dgm:t>
    </dgm:pt>
    <dgm:pt modelId="{BD7F8AFA-2A1C-452E-8D73-09ECE1023ACE}" type="sibTrans" cxnId="{2EB03F34-6FBA-44EC-B609-50B434C9F7BF}">
      <dgm:prSet/>
      <dgm:spPr/>
      <dgm:t>
        <a:bodyPr/>
        <a:lstStyle/>
        <a:p>
          <a:endParaRPr lang="en-US"/>
        </a:p>
      </dgm:t>
    </dgm:pt>
    <dgm:pt modelId="{63C31C14-06C8-4856-9244-29796366B48B}">
      <dgm:prSet/>
      <dgm:spPr/>
      <dgm:t>
        <a:bodyPr/>
        <a:lstStyle/>
        <a:p>
          <a:r>
            <a:rPr lang="en-US"/>
            <a:t>Soạn thảo một kế hoạch hành động bao gồm các mục tiêu hoạt động, thời gian, điểm mốc và trách nhiệm cụ thể</a:t>
          </a:r>
        </a:p>
      </dgm:t>
    </dgm:pt>
    <dgm:pt modelId="{87D2C629-41E0-487A-B02B-553969474BBF}" type="parTrans" cxnId="{C8D087C7-BDDD-42BD-A095-71549260533D}">
      <dgm:prSet/>
      <dgm:spPr/>
      <dgm:t>
        <a:bodyPr/>
        <a:lstStyle/>
        <a:p>
          <a:endParaRPr lang="en-US"/>
        </a:p>
      </dgm:t>
    </dgm:pt>
    <dgm:pt modelId="{1DA1C39D-878F-441D-852F-EB9F0574EC37}" type="sibTrans" cxnId="{C8D087C7-BDDD-42BD-A095-71549260533D}">
      <dgm:prSet/>
      <dgm:spPr/>
      <dgm:t>
        <a:bodyPr/>
        <a:lstStyle/>
        <a:p>
          <a:endParaRPr lang="en-US"/>
        </a:p>
      </dgm:t>
    </dgm:pt>
    <dgm:pt modelId="{014A177C-2F7C-4780-846A-293BC69CFE8B}">
      <dgm:prSet/>
      <dgm:spPr/>
      <dgm:t>
        <a:bodyPr/>
        <a:lstStyle/>
        <a:p>
          <a:r>
            <a:rPr lang="en-US"/>
            <a:t>Phổ biến nhu cầu thay đổi, kế hoạch hành động và động viên tinh thần, tạo động lực cho sự thay đổi</a:t>
          </a:r>
        </a:p>
      </dgm:t>
    </dgm:pt>
    <dgm:pt modelId="{D9A60040-9EF1-4A8A-AA42-0F77228BA21F}" type="parTrans" cxnId="{0B23A611-2B6C-40D3-BD70-D990227B3CAA}">
      <dgm:prSet/>
      <dgm:spPr/>
      <dgm:t>
        <a:bodyPr/>
        <a:lstStyle/>
        <a:p>
          <a:endParaRPr lang="en-US"/>
        </a:p>
      </dgm:t>
    </dgm:pt>
    <dgm:pt modelId="{EC8AE297-6F08-4313-8D7E-C1E1EACD7D11}" type="sibTrans" cxnId="{0B23A611-2B6C-40D3-BD70-D990227B3CAA}">
      <dgm:prSet/>
      <dgm:spPr/>
      <dgm:t>
        <a:bodyPr/>
        <a:lstStyle/>
        <a:p>
          <a:endParaRPr lang="en-US"/>
        </a:p>
      </dgm:t>
    </dgm:pt>
    <dgm:pt modelId="{A5AEA055-E45D-4BFA-841D-12577486687B}">
      <dgm:prSet/>
      <dgm:spPr/>
      <dgm:t>
        <a:bodyPr/>
        <a:lstStyle/>
        <a:p>
          <a:r>
            <a:rPr lang="en-US"/>
            <a:t>Nhận biết các trở ngại và nguyên nhân từ chối thay đổi và xây dựng các chiến lược để đối phó</a:t>
          </a:r>
        </a:p>
      </dgm:t>
    </dgm:pt>
    <dgm:pt modelId="{93DCA24D-6942-42F6-B0DC-C85BB3FF366F}" type="parTrans" cxnId="{9B92BA70-0398-4A09-BF9F-813F26AAEA6E}">
      <dgm:prSet/>
      <dgm:spPr/>
      <dgm:t>
        <a:bodyPr/>
        <a:lstStyle/>
        <a:p>
          <a:endParaRPr lang="en-US"/>
        </a:p>
      </dgm:t>
    </dgm:pt>
    <dgm:pt modelId="{C82753CD-4D98-400F-A453-6FBC4E7C2AE0}" type="sibTrans" cxnId="{9B92BA70-0398-4A09-BF9F-813F26AAEA6E}">
      <dgm:prSet/>
      <dgm:spPr/>
      <dgm:t>
        <a:bodyPr/>
        <a:lstStyle/>
        <a:p>
          <a:endParaRPr lang="en-US"/>
        </a:p>
      </dgm:t>
    </dgm:pt>
    <dgm:pt modelId="{FC7A787C-80CF-431E-82C6-B95EE2ACA36E}">
      <dgm:prSet/>
      <dgm:spPr/>
      <dgm:t>
        <a:bodyPr/>
        <a:lstStyle/>
        <a:p>
          <a:r>
            <a:rPr lang="en-US"/>
            <a:t>Thể chế hóa, mô hình hóa và củng cố sự thay đổi văn hóa.</a:t>
          </a:r>
        </a:p>
      </dgm:t>
    </dgm:pt>
    <dgm:pt modelId="{C143F450-C238-4FD5-9E3C-223A1F93B498}" type="parTrans" cxnId="{04F709C5-972F-4E2F-B773-A80F2C7C881C}">
      <dgm:prSet/>
      <dgm:spPr/>
      <dgm:t>
        <a:bodyPr/>
        <a:lstStyle/>
        <a:p>
          <a:endParaRPr lang="en-US"/>
        </a:p>
      </dgm:t>
    </dgm:pt>
    <dgm:pt modelId="{91431D56-F792-44E3-B454-6A6B24314F38}" type="sibTrans" cxnId="{04F709C5-972F-4E2F-B773-A80F2C7C881C}">
      <dgm:prSet/>
      <dgm:spPr/>
      <dgm:t>
        <a:bodyPr/>
        <a:lstStyle/>
        <a:p>
          <a:endParaRPr lang="en-US"/>
        </a:p>
      </dgm:t>
    </dgm:pt>
    <dgm:pt modelId="{8846AB6B-3859-4175-BDFD-82F742524AFF}" type="pres">
      <dgm:prSet presAssocID="{50309B30-5CFC-4BDA-97BC-37C9783A7AB0}" presName="Name0" presStyleCnt="0">
        <dgm:presLayoutVars>
          <dgm:dir/>
          <dgm:resizeHandles val="exact"/>
        </dgm:presLayoutVars>
      </dgm:prSet>
      <dgm:spPr/>
    </dgm:pt>
    <dgm:pt modelId="{8698BF09-9409-461F-AAFD-F0055BE5CFB7}" type="pres">
      <dgm:prSet presAssocID="{F92F7B09-A497-4D56-B821-F643B4C3B8FF}" presName="node" presStyleLbl="node1" presStyleIdx="0" presStyleCnt="10">
        <dgm:presLayoutVars>
          <dgm:bulletEnabled val="1"/>
        </dgm:presLayoutVars>
      </dgm:prSet>
      <dgm:spPr/>
    </dgm:pt>
    <dgm:pt modelId="{24BE5DA4-F658-49A5-BF95-25C0ECFF2B09}" type="pres">
      <dgm:prSet presAssocID="{FB14AE16-3C6F-401A-A3FC-146367FF58C7}" presName="sibTrans" presStyleLbl="sibTrans1D1" presStyleIdx="0" presStyleCnt="9"/>
      <dgm:spPr/>
    </dgm:pt>
    <dgm:pt modelId="{A5720DAF-E57D-4ACC-BA7F-D3EC5F67E629}" type="pres">
      <dgm:prSet presAssocID="{FB14AE16-3C6F-401A-A3FC-146367FF58C7}" presName="connectorText" presStyleLbl="sibTrans1D1" presStyleIdx="0" presStyleCnt="9"/>
      <dgm:spPr/>
    </dgm:pt>
    <dgm:pt modelId="{5DC59938-0726-4999-A05E-987D2E1560BF}" type="pres">
      <dgm:prSet presAssocID="{CF480ECA-6D8B-45A9-A767-66E144B68C60}" presName="node" presStyleLbl="node1" presStyleIdx="1" presStyleCnt="10">
        <dgm:presLayoutVars>
          <dgm:bulletEnabled val="1"/>
        </dgm:presLayoutVars>
      </dgm:prSet>
      <dgm:spPr/>
    </dgm:pt>
    <dgm:pt modelId="{BA60C1A3-D639-43E5-AEF3-DBBDF84CA1F0}" type="pres">
      <dgm:prSet presAssocID="{975FEC6B-80BE-462A-95DC-40A25C2F7F7D}" presName="sibTrans" presStyleLbl="sibTrans1D1" presStyleIdx="1" presStyleCnt="9"/>
      <dgm:spPr/>
    </dgm:pt>
    <dgm:pt modelId="{D00D5343-102B-46DF-A438-38F3CF59FABC}" type="pres">
      <dgm:prSet presAssocID="{975FEC6B-80BE-462A-95DC-40A25C2F7F7D}" presName="connectorText" presStyleLbl="sibTrans1D1" presStyleIdx="1" presStyleCnt="9"/>
      <dgm:spPr/>
    </dgm:pt>
    <dgm:pt modelId="{83E79B92-011E-4532-927D-EA9860BADF5B}" type="pres">
      <dgm:prSet presAssocID="{EF805B3D-F21C-4ACF-A0AD-19D3DD955D69}" presName="node" presStyleLbl="node1" presStyleIdx="2" presStyleCnt="10">
        <dgm:presLayoutVars>
          <dgm:bulletEnabled val="1"/>
        </dgm:presLayoutVars>
      </dgm:prSet>
      <dgm:spPr/>
    </dgm:pt>
    <dgm:pt modelId="{CEFB2BAB-494B-4283-8FCF-98592181DCC0}" type="pres">
      <dgm:prSet presAssocID="{95CA4681-2790-4EDD-9E58-EE577C8C888D}" presName="sibTrans" presStyleLbl="sibTrans1D1" presStyleIdx="2" presStyleCnt="9"/>
      <dgm:spPr/>
    </dgm:pt>
    <dgm:pt modelId="{1B7004DC-3B81-4251-8287-7004C851EAB2}" type="pres">
      <dgm:prSet presAssocID="{95CA4681-2790-4EDD-9E58-EE577C8C888D}" presName="connectorText" presStyleLbl="sibTrans1D1" presStyleIdx="2" presStyleCnt="9"/>
      <dgm:spPr/>
    </dgm:pt>
    <dgm:pt modelId="{9E710260-C9FD-422B-A4D5-BA51F7336DC4}" type="pres">
      <dgm:prSet presAssocID="{61757663-ACD3-4B92-8E8C-B3DB74970DB7}" presName="node" presStyleLbl="node1" presStyleIdx="3" presStyleCnt="10">
        <dgm:presLayoutVars>
          <dgm:bulletEnabled val="1"/>
        </dgm:presLayoutVars>
      </dgm:prSet>
      <dgm:spPr/>
    </dgm:pt>
    <dgm:pt modelId="{0929CD71-D0BB-4895-9BE2-598BC2C6CB26}" type="pres">
      <dgm:prSet presAssocID="{1FEA0C3A-18A1-454B-AE09-EEB600451D60}" presName="sibTrans" presStyleLbl="sibTrans1D1" presStyleIdx="3" presStyleCnt="9"/>
      <dgm:spPr/>
    </dgm:pt>
    <dgm:pt modelId="{A9BC6919-D973-481A-BF56-33E90BADEDFC}" type="pres">
      <dgm:prSet presAssocID="{1FEA0C3A-18A1-454B-AE09-EEB600451D60}" presName="connectorText" presStyleLbl="sibTrans1D1" presStyleIdx="3" presStyleCnt="9"/>
      <dgm:spPr/>
    </dgm:pt>
    <dgm:pt modelId="{106F368A-C516-45C6-A127-CC3446B6A93F}" type="pres">
      <dgm:prSet presAssocID="{EE7994AA-659E-4C16-B46A-559B6FE99E7B}" presName="node" presStyleLbl="node1" presStyleIdx="4" presStyleCnt="10">
        <dgm:presLayoutVars>
          <dgm:bulletEnabled val="1"/>
        </dgm:presLayoutVars>
      </dgm:prSet>
      <dgm:spPr/>
    </dgm:pt>
    <dgm:pt modelId="{B3EDC265-EF63-4934-92C6-0E3F4979D6A2}" type="pres">
      <dgm:prSet presAssocID="{84B5C528-6FB8-413F-B20E-57EB2D41243F}" presName="sibTrans" presStyleLbl="sibTrans1D1" presStyleIdx="4" presStyleCnt="9"/>
      <dgm:spPr/>
    </dgm:pt>
    <dgm:pt modelId="{537BE493-0034-4A95-9B53-313C9B13AD6E}" type="pres">
      <dgm:prSet presAssocID="{84B5C528-6FB8-413F-B20E-57EB2D41243F}" presName="connectorText" presStyleLbl="sibTrans1D1" presStyleIdx="4" presStyleCnt="9"/>
      <dgm:spPr/>
    </dgm:pt>
    <dgm:pt modelId="{3D572B9A-6881-4038-A560-2528D0930A93}" type="pres">
      <dgm:prSet presAssocID="{C5466A4F-C4C4-4E6C-AFD5-E4F992F11BE1}" presName="node" presStyleLbl="node1" presStyleIdx="5" presStyleCnt="10">
        <dgm:presLayoutVars>
          <dgm:bulletEnabled val="1"/>
        </dgm:presLayoutVars>
      </dgm:prSet>
      <dgm:spPr/>
    </dgm:pt>
    <dgm:pt modelId="{9EB8F3E9-BA64-4703-A0A9-5A6BA62D9421}" type="pres">
      <dgm:prSet presAssocID="{BD7F8AFA-2A1C-452E-8D73-09ECE1023ACE}" presName="sibTrans" presStyleLbl="sibTrans1D1" presStyleIdx="5" presStyleCnt="9"/>
      <dgm:spPr/>
    </dgm:pt>
    <dgm:pt modelId="{3608AB43-04AE-4289-A859-E2C5B97959B1}" type="pres">
      <dgm:prSet presAssocID="{BD7F8AFA-2A1C-452E-8D73-09ECE1023ACE}" presName="connectorText" presStyleLbl="sibTrans1D1" presStyleIdx="5" presStyleCnt="9"/>
      <dgm:spPr/>
    </dgm:pt>
    <dgm:pt modelId="{CE7FE9E9-3B8F-4F84-BBF6-F527E551D24A}" type="pres">
      <dgm:prSet presAssocID="{63C31C14-06C8-4856-9244-29796366B48B}" presName="node" presStyleLbl="node1" presStyleIdx="6" presStyleCnt="10">
        <dgm:presLayoutVars>
          <dgm:bulletEnabled val="1"/>
        </dgm:presLayoutVars>
      </dgm:prSet>
      <dgm:spPr/>
    </dgm:pt>
    <dgm:pt modelId="{0FED3B81-5633-4C7E-B994-12D73FC8EB88}" type="pres">
      <dgm:prSet presAssocID="{1DA1C39D-878F-441D-852F-EB9F0574EC37}" presName="sibTrans" presStyleLbl="sibTrans1D1" presStyleIdx="6" presStyleCnt="9"/>
      <dgm:spPr/>
    </dgm:pt>
    <dgm:pt modelId="{D7659A1F-C969-4F9E-8C34-56C29668897F}" type="pres">
      <dgm:prSet presAssocID="{1DA1C39D-878F-441D-852F-EB9F0574EC37}" presName="connectorText" presStyleLbl="sibTrans1D1" presStyleIdx="6" presStyleCnt="9"/>
      <dgm:spPr/>
    </dgm:pt>
    <dgm:pt modelId="{2C6FA4A6-4BB2-498E-AF03-0A5FFDCA1447}" type="pres">
      <dgm:prSet presAssocID="{014A177C-2F7C-4780-846A-293BC69CFE8B}" presName="node" presStyleLbl="node1" presStyleIdx="7" presStyleCnt="10">
        <dgm:presLayoutVars>
          <dgm:bulletEnabled val="1"/>
        </dgm:presLayoutVars>
      </dgm:prSet>
      <dgm:spPr/>
    </dgm:pt>
    <dgm:pt modelId="{BFAD6854-63D5-4F14-84C1-BDD50EDCF9F2}" type="pres">
      <dgm:prSet presAssocID="{EC8AE297-6F08-4313-8D7E-C1E1EACD7D11}" presName="sibTrans" presStyleLbl="sibTrans1D1" presStyleIdx="7" presStyleCnt="9"/>
      <dgm:spPr/>
    </dgm:pt>
    <dgm:pt modelId="{C7FED1FB-8A53-4713-9C75-21CC0AAB1974}" type="pres">
      <dgm:prSet presAssocID="{EC8AE297-6F08-4313-8D7E-C1E1EACD7D11}" presName="connectorText" presStyleLbl="sibTrans1D1" presStyleIdx="7" presStyleCnt="9"/>
      <dgm:spPr/>
    </dgm:pt>
    <dgm:pt modelId="{4DBA5C4F-1286-4A00-968A-4590F05DC313}" type="pres">
      <dgm:prSet presAssocID="{A5AEA055-E45D-4BFA-841D-12577486687B}" presName="node" presStyleLbl="node1" presStyleIdx="8" presStyleCnt="10">
        <dgm:presLayoutVars>
          <dgm:bulletEnabled val="1"/>
        </dgm:presLayoutVars>
      </dgm:prSet>
      <dgm:spPr/>
    </dgm:pt>
    <dgm:pt modelId="{2FDA2154-432F-4482-ACEF-A45E706E85F2}" type="pres">
      <dgm:prSet presAssocID="{C82753CD-4D98-400F-A453-6FBC4E7C2AE0}" presName="sibTrans" presStyleLbl="sibTrans1D1" presStyleIdx="8" presStyleCnt="9"/>
      <dgm:spPr/>
    </dgm:pt>
    <dgm:pt modelId="{2A7BF874-FB7D-42DD-A132-43EF1527DAE3}" type="pres">
      <dgm:prSet presAssocID="{C82753CD-4D98-400F-A453-6FBC4E7C2AE0}" presName="connectorText" presStyleLbl="sibTrans1D1" presStyleIdx="8" presStyleCnt="9"/>
      <dgm:spPr/>
    </dgm:pt>
    <dgm:pt modelId="{C919DAEB-0890-4348-A0AD-3C68D8587D9C}" type="pres">
      <dgm:prSet presAssocID="{FC7A787C-80CF-431E-82C6-B95EE2ACA36E}" presName="node" presStyleLbl="node1" presStyleIdx="9" presStyleCnt="10">
        <dgm:presLayoutVars>
          <dgm:bulletEnabled val="1"/>
        </dgm:presLayoutVars>
      </dgm:prSet>
      <dgm:spPr/>
    </dgm:pt>
  </dgm:ptLst>
  <dgm:cxnLst>
    <dgm:cxn modelId="{DE20DD02-2EB5-4E62-97F5-09C673B236D8}" type="presOf" srcId="{F92F7B09-A497-4D56-B821-F643B4C3B8FF}" destId="{8698BF09-9409-461F-AAFD-F0055BE5CFB7}" srcOrd="0" destOrd="0" presId="urn:microsoft.com/office/officeart/2005/8/layout/bProcess3"/>
    <dgm:cxn modelId="{D34F8E03-4A8C-46CF-860E-7455D8EF9BC4}" type="presOf" srcId="{50309B30-5CFC-4BDA-97BC-37C9783A7AB0}" destId="{8846AB6B-3859-4175-BDFD-82F742524AFF}" srcOrd="0" destOrd="0" presId="urn:microsoft.com/office/officeart/2005/8/layout/bProcess3"/>
    <dgm:cxn modelId="{82DDF110-ED28-4827-B9BA-C6CB7FCC02B2}" type="presOf" srcId="{1DA1C39D-878F-441D-852F-EB9F0574EC37}" destId="{D7659A1F-C969-4F9E-8C34-56C29668897F}" srcOrd="1" destOrd="0" presId="urn:microsoft.com/office/officeart/2005/8/layout/bProcess3"/>
    <dgm:cxn modelId="{0B23A611-2B6C-40D3-BD70-D990227B3CAA}" srcId="{50309B30-5CFC-4BDA-97BC-37C9783A7AB0}" destId="{014A177C-2F7C-4780-846A-293BC69CFE8B}" srcOrd="7" destOrd="0" parTransId="{D9A60040-9EF1-4A8A-AA42-0F77228BA21F}" sibTransId="{EC8AE297-6F08-4313-8D7E-C1E1EACD7D11}"/>
    <dgm:cxn modelId="{E6618712-C5A5-4140-A876-32FC3BE1CA20}" srcId="{50309B30-5CFC-4BDA-97BC-37C9783A7AB0}" destId="{61757663-ACD3-4B92-8E8C-B3DB74970DB7}" srcOrd="3" destOrd="0" parTransId="{3125D216-A0E7-466D-8F17-2BEF0BDD3D50}" sibTransId="{1FEA0C3A-18A1-454B-AE09-EEB600451D60}"/>
    <dgm:cxn modelId="{AFCD1213-4DEA-45A6-9807-B120A86A8E3A}" type="presOf" srcId="{61757663-ACD3-4B92-8E8C-B3DB74970DB7}" destId="{9E710260-C9FD-422B-A4D5-BA51F7336DC4}" srcOrd="0" destOrd="0" presId="urn:microsoft.com/office/officeart/2005/8/layout/bProcess3"/>
    <dgm:cxn modelId="{79F05B25-6EC2-4595-B149-4FD515FE461E}" type="presOf" srcId="{975FEC6B-80BE-462A-95DC-40A25C2F7F7D}" destId="{BA60C1A3-D639-43E5-AEF3-DBBDF84CA1F0}" srcOrd="0" destOrd="0" presId="urn:microsoft.com/office/officeart/2005/8/layout/bProcess3"/>
    <dgm:cxn modelId="{81CF1531-E798-4F62-A064-2271C9AF7CE4}" type="presOf" srcId="{014A177C-2F7C-4780-846A-293BC69CFE8B}" destId="{2C6FA4A6-4BB2-498E-AF03-0A5FFDCA1447}" srcOrd="0" destOrd="0" presId="urn:microsoft.com/office/officeart/2005/8/layout/bProcess3"/>
    <dgm:cxn modelId="{406F0E32-3A11-4D15-8F12-1AF4F560F10C}" type="presOf" srcId="{EC8AE297-6F08-4313-8D7E-C1E1EACD7D11}" destId="{BFAD6854-63D5-4F14-84C1-BDD50EDCF9F2}" srcOrd="0" destOrd="0" presId="urn:microsoft.com/office/officeart/2005/8/layout/bProcess3"/>
    <dgm:cxn modelId="{2EB03F34-6FBA-44EC-B609-50B434C9F7BF}" srcId="{50309B30-5CFC-4BDA-97BC-37C9783A7AB0}" destId="{C5466A4F-C4C4-4E6C-AFD5-E4F992F11BE1}" srcOrd="5" destOrd="0" parTransId="{FC9711F1-4BCF-43DE-B236-77F01EB38287}" sibTransId="{BD7F8AFA-2A1C-452E-8D73-09ECE1023ACE}"/>
    <dgm:cxn modelId="{6E105D3C-F30C-4315-A1EB-13E0B9624580}" type="presOf" srcId="{FC7A787C-80CF-431E-82C6-B95EE2ACA36E}" destId="{C919DAEB-0890-4348-A0AD-3C68D8587D9C}" srcOrd="0" destOrd="0" presId="urn:microsoft.com/office/officeart/2005/8/layout/bProcess3"/>
    <dgm:cxn modelId="{3F34643C-9D06-4436-B58A-A111FF687A46}" type="presOf" srcId="{1FEA0C3A-18A1-454B-AE09-EEB600451D60}" destId="{A9BC6919-D973-481A-BF56-33E90BADEDFC}" srcOrd="1" destOrd="0" presId="urn:microsoft.com/office/officeart/2005/8/layout/bProcess3"/>
    <dgm:cxn modelId="{E983E73C-9EE7-44EE-81FD-D709017961F2}" type="presOf" srcId="{CF480ECA-6D8B-45A9-A767-66E144B68C60}" destId="{5DC59938-0726-4999-A05E-987D2E1560BF}" srcOrd="0" destOrd="0" presId="urn:microsoft.com/office/officeart/2005/8/layout/bProcess3"/>
    <dgm:cxn modelId="{A1606546-B705-4E39-9698-61123451A751}" type="presOf" srcId="{BD7F8AFA-2A1C-452E-8D73-09ECE1023ACE}" destId="{9EB8F3E9-BA64-4703-A0A9-5A6BA62D9421}" srcOrd="0" destOrd="0" presId="urn:microsoft.com/office/officeart/2005/8/layout/bProcess3"/>
    <dgm:cxn modelId="{0B24CB48-157F-47FA-8744-2EA35A44BBCE}" type="presOf" srcId="{C82753CD-4D98-400F-A453-6FBC4E7C2AE0}" destId="{2FDA2154-432F-4482-ACEF-A45E706E85F2}" srcOrd="0" destOrd="0" presId="urn:microsoft.com/office/officeart/2005/8/layout/bProcess3"/>
    <dgm:cxn modelId="{448F414C-1935-49BB-A39C-726E62A71C1F}" type="presOf" srcId="{95CA4681-2790-4EDD-9E58-EE577C8C888D}" destId="{CEFB2BAB-494B-4283-8FCF-98592181DCC0}" srcOrd="0" destOrd="0" presId="urn:microsoft.com/office/officeart/2005/8/layout/bProcess3"/>
    <dgm:cxn modelId="{F2591353-22D2-437A-90F8-5DE8C2B785CC}" srcId="{50309B30-5CFC-4BDA-97BC-37C9783A7AB0}" destId="{EE7994AA-659E-4C16-B46A-559B6FE99E7B}" srcOrd="4" destOrd="0" parTransId="{292E8B94-B218-4077-8CFE-ACB18CAD744E}" sibTransId="{84B5C528-6FB8-413F-B20E-57EB2D41243F}"/>
    <dgm:cxn modelId="{FE844558-3F2F-4019-AFDA-8C22805F9192}" type="presOf" srcId="{EC8AE297-6F08-4313-8D7E-C1E1EACD7D11}" destId="{C7FED1FB-8A53-4713-9C75-21CC0AAB1974}" srcOrd="1" destOrd="0" presId="urn:microsoft.com/office/officeart/2005/8/layout/bProcess3"/>
    <dgm:cxn modelId="{9B92BA70-0398-4A09-BF9F-813F26AAEA6E}" srcId="{50309B30-5CFC-4BDA-97BC-37C9783A7AB0}" destId="{A5AEA055-E45D-4BFA-841D-12577486687B}" srcOrd="8" destOrd="0" parTransId="{93DCA24D-6942-42F6-B0DC-C85BB3FF366F}" sibTransId="{C82753CD-4D98-400F-A453-6FBC4E7C2AE0}"/>
    <dgm:cxn modelId="{91FF1777-7952-4107-BBD6-3CE49405AF1B}" srcId="{50309B30-5CFC-4BDA-97BC-37C9783A7AB0}" destId="{F92F7B09-A497-4D56-B821-F643B4C3B8FF}" srcOrd="0" destOrd="0" parTransId="{AA4C869E-F8D5-44F3-AEFA-EACA465A463D}" sibTransId="{FB14AE16-3C6F-401A-A3FC-146367FF58C7}"/>
    <dgm:cxn modelId="{3CFFDC91-FD30-4ACE-B00F-E97739088276}" type="presOf" srcId="{84B5C528-6FB8-413F-B20E-57EB2D41243F}" destId="{B3EDC265-EF63-4934-92C6-0E3F4979D6A2}" srcOrd="0" destOrd="0" presId="urn:microsoft.com/office/officeart/2005/8/layout/bProcess3"/>
    <dgm:cxn modelId="{CA53FA91-8CC5-4F02-BD53-A17B394C553F}" srcId="{50309B30-5CFC-4BDA-97BC-37C9783A7AB0}" destId="{EF805B3D-F21C-4ACF-A0AD-19D3DD955D69}" srcOrd="2" destOrd="0" parTransId="{2CB1B74E-7002-448A-A902-9415DE387AC0}" sibTransId="{95CA4681-2790-4EDD-9E58-EE577C8C888D}"/>
    <dgm:cxn modelId="{845CF392-BFD2-4F7B-AB65-5CD9A6AB9627}" type="presOf" srcId="{1DA1C39D-878F-441D-852F-EB9F0574EC37}" destId="{0FED3B81-5633-4C7E-B994-12D73FC8EB88}" srcOrd="0" destOrd="0" presId="urn:microsoft.com/office/officeart/2005/8/layout/bProcess3"/>
    <dgm:cxn modelId="{D67FD39D-AA25-4B5A-8A82-B5B9D951A13F}" type="presOf" srcId="{975FEC6B-80BE-462A-95DC-40A25C2F7F7D}" destId="{D00D5343-102B-46DF-A438-38F3CF59FABC}" srcOrd="1" destOrd="0" presId="urn:microsoft.com/office/officeart/2005/8/layout/bProcess3"/>
    <dgm:cxn modelId="{0D36BC9E-D87E-4745-B737-FC0EB2718042}" type="presOf" srcId="{C5466A4F-C4C4-4E6C-AFD5-E4F992F11BE1}" destId="{3D572B9A-6881-4038-A560-2528D0930A93}" srcOrd="0" destOrd="0" presId="urn:microsoft.com/office/officeart/2005/8/layout/bProcess3"/>
    <dgm:cxn modelId="{9DF421A3-E6FC-493C-BEF7-051E16C3D15D}" type="presOf" srcId="{EE7994AA-659E-4C16-B46A-559B6FE99E7B}" destId="{106F368A-C516-45C6-A127-CC3446B6A93F}" srcOrd="0" destOrd="0" presId="urn:microsoft.com/office/officeart/2005/8/layout/bProcess3"/>
    <dgm:cxn modelId="{9F05B5B1-AA9B-4666-B5B0-7EF10DC78099}" type="presOf" srcId="{BD7F8AFA-2A1C-452E-8D73-09ECE1023ACE}" destId="{3608AB43-04AE-4289-A859-E2C5B97959B1}" srcOrd="1" destOrd="0" presId="urn:microsoft.com/office/officeart/2005/8/layout/bProcess3"/>
    <dgm:cxn modelId="{C74315B5-8E01-4CC4-8525-16D8FD62FDFE}" type="presOf" srcId="{FB14AE16-3C6F-401A-A3FC-146367FF58C7}" destId="{A5720DAF-E57D-4ACC-BA7F-D3EC5F67E629}" srcOrd="1" destOrd="0" presId="urn:microsoft.com/office/officeart/2005/8/layout/bProcess3"/>
    <dgm:cxn modelId="{04F709C5-972F-4E2F-B773-A80F2C7C881C}" srcId="{50309B30-5CFC-4BDA-97BC-37C9783A7AB0}" destId="{FC7A787C-80CF-431E-82C6-B95EE2ACA36E}" srcOrd="9" destOrd="0" parTransId="{C143F450-C238-4FD5-9E3C-223A1F93B498}" sibTransId="{91431D56-F792-44E3-B454-6A6B24314F38}"/>
    <dgm:cxn modelId="{C8D087C7-BDDD-42BD-A095-71549260533D}" srcId="{50309B30-5CFC-4BDA-97BC-37C9783A7AB0}" destId="{63C31C14-06C8-4856-9244-29796366B48B}" srcOrd="6" destOrd="0" parTransId="{87D2C629-41E0-487A-B02B-553969474BBF}" sibTransId="{1DA1C39D-878F-441D-852F-EB9F0574EC37}"/>
    <dgm:cxn modelId="{1D7625C8-218B-4363-A670-1A24ED1902D2}" type="presOf" srcId="{EF805B3D-F21C-4ACF-A0AD-19D3DD955D69}" destId="{83E79B92-011E-4532-927D-EA9860BADF5B}" srcOrd="0" destOrd="0" presId="urn:microsoft.com/office/officeart/2005/8/layout/bProcess3"/>
    <dgm:cxn modelId="{06D260D5-AE21-4130-B7DE-A6DD1AE616BF}" type="presOf" srcId="{95CA4681-2790-4EDD-9E58-EE577C8C888D}" destId="{1B7004DC-3B81-4251-8287-7004C851EAB2}" srcOrd="1" destOrd="0" presId="urn:microsoft.com/office/officeart/2005/8/layout/bProcess3"/>
    <dgm:cxn modelId="{737062DD-BFD3-42A6-875B-DFCCDF4D9BD8}" type="presOf" srcId="{C82753CD-4D98-400F-A453-6FBC4E7C2AE0}" destId="{2A7BF874-FB7D-42DD-A132-43EF1527DAE3}" srcOrd="1" destOrd="0" presId="urn:microsoft.com/office/officeart/2005/8/layout/bProcess3"/>
    <dgm:cxn modelId="{65BBA3E3-E159-4D3A-B800-17A05EAAC916}" type="presOf" srcId="{84B5C528-6FB8-413F-B20E-57EB2D41243F}" destId="{537BE493-0034-4A95-9B53-313C9B13AD6E}" srcOrd="1" destOrd="0" presId="urn:microsoft.com/office/officeart/2005/8/layout/bProcess3"/>
    <dgm:cxn modelId="{6479F9E6-8AE0-4616-878F-5C82C7290DE3}" type="presOf" srcId="{63C31C14-06C8-4856-9244-29796366B48B}" destId="{CE7FE9E9-3B8F-4F84-BBF6-F527E551D24A}" srcOrd="0" destOrd="0" presId="urn:microsoft.com/office/officeart/2005/8/layout/bProcess3"/>
    <dgm:cxn modelId="{1348A4E8-13E5-4520-9F58-556F3D4C1837}" type="presOf" srcId="{FB14AE16-3C6F-401A-A3FC-146367FF58C7}" destId="{24BE5DA4-F658-49A5-BF95-25C0ECFF2B09}" srcOrd="0" destOrd="0" presId="urn:microsoft.com/office/officeart/2005/8/layout/bProcess3"/>
    <dgm:cxn modelId="{4A44F0ED-EB1F-400C-9C06-BE87CC372B47}" srcId="{50309B30-5CFC-4BDA-97BC-37C9783A7AB0}" destId="{CF480ECA-6D8B-45A9-A767-66E144B68C60}" srcOrd="1" destOrd="0" parTransId="{FF311AF1-F909-4F98-A370-7F93F2311CC3}" sibTransId="{975FEC6B-80BE-462A-95DC-40A25C2F7F7D}"/>
    <dgm:cxn modelId="{E96DA2F6-05FD-4C08-A67C-65EE8F3E4424}" type="presOf" srcId="{A5AEA055-E45D-4BFA-841D-12577486687B}" destId="{4DBA5C4F-1286-4A00-968A-4590F05DC313}" srcOrd="0" destOrd="0" presId="urn:microsoft.com/office/officeart/2005/8/layout/bProcess3"/>
    <dgm:cxn modelId="{DF281CFE-21B7-430F-9655-01E67734DCF7}" type="presOf" srcId="{1FEA0C3A-18A1-454B-AE09-EEB600451D60}" destId="{0929CD71-D0BB-4895-9BE2-598BC2C6CB26}" srcOrd="0" destOrd="0" presId="urn:microsoft.com/office/officeart/2005/8/layout/bProcess3"/>
    <dgm:cxn modelId="{7EF6A537-07BE-46DD-8957-5AD9DA8CAF92}" type="presParOf" srcId="{8846AB6B-3859-4175-BDFD-82F742524AFF}" destId="{8698BF09-9409-461F-AAFD-F0055BE5CFB7}" srcOrd="0" destOrd="0" presId="urn:microsoft.com/office/officeart/2005/8/layout/bProcess3"/>
    <dgm:cxn modelId="{5D5C4E88-D97E-4964-80DB-18787B034A5B}" type="presParOf" srcId="{8846AB6B-3859-4175-BDFD-82F742524AFF}" destId="{24BE5DA4-F658-49A5-BF95-25C0ECFF2B09}" srcOrd="1" destOrd="0" presId="urn:microsoft.com/office/officeart/2005/8/layout/bProcess3"/>
    <dgm:cxn modelId="{D523C8E9-825D-4342-84F4-40AB2A35F85B}" type="presParOf" srcId="{24BE5DA4-F658-49A5-BF95-25C0ECFF2B09}" destId="{A5720DAF-E57D-4ACC-BA7F-D3EC5F67E629}" srcOrd="0" destOrd="0" presId="urn:microsoft.com/office/officeart/2005/8/layout/bProcess3"/>
    <dgm:cxn modelId="{E277E020-D746-4B59-AF1C-781BED7163C9}" type="presParOf" srcId="{8846AB6B-3859-4175-BDFD-82F742524AFF}" destId="{5DC59938-0726-4999-A05E-987D2E1560BF}" srcOrd="2" destOrd="0" presId="urn:microsoft.com/office/officeart/2005/8/layout/bProcess3"/>
    <dgm:cxn modelId="{3F3BDDF3-6527-4854-9615-72E578AF34DE}" type="presParOf" srcId="{8846AB6B-3859-4175-BDFD-82F742524AFF}" destId="{BA60C1A3-D639-43E5-AEF3-DBBDF84CA1F0}" srcOrd="3" destOrd="0" presId="urn:microsoft.com/office/officeart/2005/8/layout/bProcess3"/>
    <dgm:cxn modelId="{60916B4E-AB25-4EE2-9B80-ECA4A8CC9CFE}" type="presParOf" srcId="{BA60C1A3-D639-43E5-AEF3-DBBDF84CA1F0}" destId="{D00D5343-102B-46DF-A438-38F3CF59FABC}" srcOrd="0" destOrd="0" presId="urn:microsoft.com/office/officeart/2005/8/layout/bProcess3"/>
    <dgm:cxn modelId="{D83DA510-58C8-4688-A35F-FDE9860684E1}" type="presParOf" srcId="{8846AB6B-3859-4175-BDFD-82F742524AFF}" destId="{83E79B92-011E-4532-927D-EA9860BADF5B}" srcOrd="4" destOrd="0" presId="urn:microsoft.com/office/officeart/2005/8/layout/bProcess3"/>
    <dgm:cxn modelId="{C9CC7549-56DC-4693-852C-C3A0E8EA592B}" type="presParOf" srcId="{8846AB6B-3859-4175-BDFD-82F742524AFF}" destId="{CEFB2BAB-494B-4283-8FCF-98592181DCC0}" srcOrd="5" destOrd="0" presId="urn:microsoft.com/office/officeart/2005/8/layout/bProcess3"/>
    <dgm:cxn modelId="{EFC8C02C-BDD5-42DB-A15E-E6F1FCC6C9E9}" type="presParOf" srcId="{CEFB2BAB-494B-4283-8FCF-98592181DCC0}" destId="{1B7004DC-3B81-4251-8287-7004C851EAB2}" srcOrd="0" destOrd="0" presId="urn:microsoft.com/office/officeart/2005/8/layout/bProcess3"/>
    <dgm:cxn modelId="{A3DAC01C-4987-4EDD-9430-A1C67BFBDC21}" type="presParOf" srcId="{8846AB6B-3859-4175-BDFD-82F742524AFF}" destId="{9E710260-C9FD-422B-A4D5-BA51F7336DC4}" srcOrd="6" destOrd="0" presId="urn:microsoft.com/office/officeart/2005/8/layout/bProcess3"/>
    <dgm:cxn modelId="{B6F1B9C5-14F4-4018-A333-AB8ABFDD856B}" type="presParOf" srcId="{8846AB6B-3859-4175-BDFD-82F742524AFF}" destId="{0929CD71-D0BB-4895-9BE2-598BC2C6CB26}" srcOrd="7" destOrd="0" presId="urn:microsoft.com/office/officeart/2005/8/layout/bProcess3"/>
    <dgm:cxn modelId="{2CA68891-93CB-46B4-80A3-C829A217E252}" type="presParOf" srcId="{0929CD71-D0BB-4895-9BE2-598BC2C6CB26}" destId="{A9BC6919-D973-481A-BF56-33E90BADEDFC}" srcOrd="0" destOrd="0" presId="urn:microsoft.com/office/officeart/2005/8/layout/bProcess3"/>
    <dgm:cxn modelId="{FFE6EA6E-F0AF-44C5-9593-88E58DFEEC5C}" type="presParOf" srcId="{8846AB6B-3859-4175-BDFD-82F742524AFF}" destId="{106F368A-C516-45C6-A127-CC3446B6A93F}" srcOrd="8" destOrd="0" presId="urn:microsoft.com/office/officeart/2005/8/layout/bProcess3"/>
    <dgm:cxn modelId="{AE62B8D5-5233-4322-A816-B44808F8F0CB}" type="presParOf" srcId="{8846AB6B-3859-4175-BDFD-82F742524AFF}" destId="{B3EDC265-EF63-4934-92C6-0E3F4979D6A2}" srcOrd="9" destOrd="0" presId="urn:microsoft.com/office/officeart/2005/8/layout/bProcess3"/>
    <dgm:cxn modelId="{CE596EC2-43EF-4BB2-9DEF-B63FB4062DD6}" type="presParOf" srcId="{B3EDC265-EF63-4934-92C6-0E3F4979D6A2}" destId="{537BE493-0034-4A95-9B53-313C9B13AD6E}" srcOrd="0" destOrd="0" presId="urn:microsoft.com/office/officeart/2005/8/layout/bProcess3"/>
    <dgm:cxn modelId="{3DEB64A0-9737-41C4-8A3B-F777550483FC}" type="presParOf" srcId="{8846AB6B-3859-4175-BDFD-82F742524AFF}" destId="{3D572B9A-6881-4038-A560-2528D0930A93}" srcOrd="10" destOrd="0" presId="urn:microsoft.com/office/officeart/2005/8/layout/bProcess3"/>
    <dgm:cxn modelId="{F9BB6769-6D5E-4DC7-AA97-A0D5485BD0DD}" type="presParOf" srcId="{8846AB6B-3859-4175-BDFD-82F742524AFF}" destId="{9EB8F3E9-BA64-4703-A0A9-5A6BA62D9421}" srcOrd="11" destOrd="0" presId="urn:microsoft.com/office/officeart/2005/8/layout/bProcess3"/>
    <dgm:cxn modelId="{55EFE1C4-EA51-416D-8501-DC388B479D97}" type="presParOf" srcId="{9EB8F3E9-BA64-4703-A0A9-5A6BA62D9421}" destId="{3608AB43-04AE-4289-A859-E2C5B97959B1}" srcOrd="0" destOrd="0" presId="urn:microsoft.com/office/officeart/2005/8/layout/bProcess3"/>
    <dgm:cxn modelId="{5A13B4CB-C41C-4716-BBDA-032F8A099186}" type="presParOf" srcId="{8846AB6B-3859-4175-BDFD-82F742524AFF}" destId="{CE7FE9E9-3B8F-4F84-BBF6-F527E551D24A}" srcOrd="12" destOrd="0" presId="urn:microsoft.com/office/officeart/2005/8/layout/bProcess3"/>
    <dgm:cxn modelId="{05CBEF57-6D88-4E7B-965D-2F452C80A990}" type="presParOf" srcId="{8846AB6B-3859-4175-BDFD-82F742524AFF}" destId="{0FED3B81-5633-4C7E-B994-12D73FC8EB88}" srcOrd="13" destOrd="0" presId="urn:microsoft.com/office/officeart/2005/8/layout/bProcess3"/>
    <dgm:cxn modelId="{0326EA67-DE9B-4A7F-9FB7-119D50791CC9}" type="presParOf" srcId="{0FED3B81-5633-4C7E-B994-12D73FC8EB88}" destId="{D7659A1F-C969-4F9E-8C34-56C29668897F}" srcOrd="0" destOrd="0" presId="urn:microsoft.com/office/officeart/2005/8/layout/bProcess3"/>
    <dgm:cxn modelId="{977AB4CC-9B20-4219-B382-DF81ED076A4F}" type="presParOf" srcId="{8846AB6B-3859-4175-BDFD-82F742524AFF}" destId="{2C6FA4A6-4BB2-498E-AF03-0A5FFDCA1447}" srcOrd="14" destOrd="0" presId="urn:microsoft.com/office/officeart/2005/8/layout/bProcess3"/>
    <dgm:cxn modelId="{E5721205-828C-42EE-81D9-113C5AADAD49}" type="presParOf" srcId="{8846AB6B-3859-4175-BDFD-82F742524AFF}" destId="{BFAD6854-63D5-4F14-84C1-BDD50EDCF9F2}" srcOrd="15" destOrd="0" presId="urn:microsoft.com/office/officeart/2005/8/layout/bProcess3"/>
    <dgm:cxn modelId="{1583E6CB-DD43-4142-AB78-90221C3BF21A}" type="presParOf" srcId="{BFAD6854-63D5-4F14-84C1-BDD50EDCF9F2}" destId="{C7FED1FB-8A53-4713-9C75-21CC0AAB1974}" srcOrd="0" destOrd="0" presId="urn:microsoft.com/office/officeart/2005/8/layout/bProcess3"/>
    <dgm:cxn modelId="{2D4ED506-55C1-4E08-BC58-0CB091D78A4C}" type="presParOf" srcId="{8846AB6B-3859-4175-BDFD-82F742524AFF}" destId="{4DBA5C4F-1286-4A00-968A-4590F05DC313}" srcOrd="16" destOrd="0" presId="urn:microsoft.com/office/officeart/2005/8/layout/bProcess3"/>
    <dgm:cxn modelId="{416F932E-C94E-4355-AB0B-0E74DD4F5DE2}" type="presParOf" srcId="{8846AB6B-3859-4175-BDFD-82F742524AFF}" destId="{2FDA2154-432F-4482-ACEF-A45E706E85F2}" srcOrd="17" destOrd="0" presId="urn:microsoft.com/office/officeart/2005/8/layout/bProcess3"/>
    <dgm:cxn modelId="{5C20F3CB-C98F-4CB1-8BC0-A74BFEFBD452}" type="presParOf" srcId="{2FDA2154-432F-4482-ACEF-A45E706E85F2}" destId="{2A7BF874-FB7D-42DD-A132-43EF1527DAE3}" srcOrd="0" destOrd="0" presId="urn:microsoft.com/office/officeart/2005/8/layout/bProcess3"/>
    <dgm:cxn modelId="{882FF351-1185-4EE6-BC1D-D5E3C193C307}" type="presParOf" srcId="{8846AB6B-3859-4175-BDFD-82F742524AFF}" destId="{C919DAEB-0890-4348-A0AD-3C68D8587D9C}" srcOrd="1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68B2F5-D2EC-4B9B-B9CB-A0EAC27A5211}"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50B53CE3-1D49-477E-9D80-C96FB79F8A2E}">
      <dgm:prSet/>
      <dgm:spPr/>
      <dgm:t>
        <a:bodyPr/>
        <a:lstStyle/>
        <a:p>
          <a:r>
            <a:rPr lang="en-US"/>
            <a:t>Mô hình văn hóa gia đình</a:t>
          </a:r>
        </a:p>
      </dgm:t>
    </dgm:pt>
    <dgm:pt modelId="{CC5AAB5E-075B-44FF-92E1-DC3EB0CAC2ED}" type="parTrans" cxnId="{E5133724-21D2-4E31-8C1F-86692702E066}">
      <dgm:prSet/>
      <dgm:spPr/>
      <dgm:t>
        <a:bodyPr/>
        <a:lstStyle/>
        <a:p>
          <a:endParaRPr lang="en-US"/>
        </a:p>
      </dgm:t>
    </dgm:pt>
    <dgm:pt modelId="{155D85B1-C4AB-44FB-891A-443BED0CEB35}" type="sibTrans" cxnId="{E5133724-21D2-4E31-8C1F-86692702E066}">
      <dgm:prSet/>
      <dgm:spPr/>
      <dgm:t>
        <a:bodyPr/>
        <a:lstStyle/>
        <a:p>
          <a:endParaRPr lang="en-US"/>
        </a:p>
      </dgm:t>
    </dgm:pt>
    <dgm:pt modelId="{40E99091-CBCE-463C-AC9D-8365DCB147D8}">
      <dgm:prSet/>
      <dgm:spPr/>
      <dgm:t>
        <a:bodyPr/>
        <a:lstStyle/>
        <a:p>
          <a:r>
            <a:rPr lang="en-US"/>
            <a:t>Mô hình tháp Eiffel</a:t>
          </a:r>
        </a:p>
      </dgm:t>
    </dgm:pt>
    <dgm:pt modelId="{FC74E653-6353-49DA-B0E5-FF50A0FF1373}" type="parTrans" cxnId="{E5E5B233-B105-4075-83D9-CB28B3C9C5F2}">
      <dgm:prSet/>
      <dgm:spPr/>
      <dgm:t>
        <a:bodyPr/>
        <a:lstStyle/>
        <a:p>
          <a:endParaRPr lang="en-US"/>
        </a:p>
      </dgm:t>
    </dgm:pt>
    <dgm:pt modelId="{861020C0-9017-4A47-9C2B-7A9F945B888A}" type="sibTrans" cxnId="{E5E5B233-B105-4075-83D9-CB28B3C9C5F2}">
      <dgm:prSet/>
      <dgm:spPr/>
      <dgm:t>
        <a:bodyPr/>
        <a:lstStyle/>
        <a:p>
          <a:endParaRPr lang="en-US"/>
        </a:p>
      </dgm:t>
    </dgm:pt>
    <dgm:pt modelId="{CBC41987-9BB7-4E88-8138-06B0DDAB4E7C}">
      <dgm:prSet/>
      <dgm:spPr/>
      <dgm:t>
        <a:bodyPr/>
        <a:lstStyle/>
        <a:p>
          <a:r>
            <a:rPr lang="en-US"/>
            <a:t>Mô hình tên lửa dẫn đường</a:t>
          </a:r>
        </a:p>
      </dgm:t>
    </dgm:pt>
    <dgm:pt modelId="{ACE71221-29ED-4E09-9BCB-A5D1C1BE9558}" type="parTrans" cxnId="{18298560-08EE-4545-8262-719E3ACE315E}">
      <dgm:prSet/>
      <dgm:spPr/>
      <dgm:t>
        <a:bodyPr/>
        <a:lstStyle/>
        <a:p>
          <a:endParaRPr lang="en-US"/>
        </a:p>
      </dgm:t>
    </dgm:pt>
    <dgm:pt modelId="{7F0854B3-20D1-4EE9-940E-6882601FBCF5}" type="sibTrans" cxnId="{18298560-08EE-4545-8262-719E3ACE315E}">
      <dgm:prSet/>
      <dgm:spPr/>
      <dgm:t>
        <a:bodyPr/>
        <a:lstStyle/>
        <a:p>
          <a:endParaRPr lang="en-US"/>
        </a:p>
      </dgm:t>
    </dgm:pt>
    <dgm:pt modelId="{48B4AFCE-ABA9-4151-A910-1B0823391968}">
      <dgm:prSet/>
      <dgm:spPr/>
      <dgm:t>
        <a:bodyPr/>
        <a:lstStyle/>
        <a:p>
          <a:r>
            <a:rPr lang="en-US"/>
            <a:t>Mô hình lò ấp trứng</a:t>
          </a:r>
        </a:p>
      </dgm:t>
    </dgm:pt>
    <dgm:pt modelId="{679CDCD8-974D-44DA-9A3A-9CCAE18BAB47}" type="parTrans" cxnId="{8EC9A94D-0AFD-47C4-A92C-E76ADB3D4511}">
      <dgm:prSet/>
      <dgm:spPr/>
      <dgm:t>
        <a:bodyPr/>
        <a:lstStyle/>
        <a:p>
          <a:endParaRPr lang="en-US"/>
        </a:p>
      </dgm:t>
    </dgm:pt>
    <dgm:pt modelId="{4B2EE7B0-782E-4795-A18F-54519C8E566E}" type="sibTrans" cxnId="{8EC9A94D-0AFD-47C4-A92C-E76ADB3D4511}">
      <dgm:prSet/>
      <dgm:spPr/>
      <dgm:t>
        <a:bodyPr/>
        <a:lstStyle/>
        <a:p>
          <a:endParaRPr lang="en-US"/>
        </a:p>
      </dgm:t>
    </dgm:pt>
    <dgm:pt modelId="{7FBDA16D-3557-4860-B7FF-03532BA559F4}" type="pres">
      <dgm:prSet presAssocID="{9868B2F5-D2EC-4B9B-B9CB-A0EAC27A5211}" presName="matrix" presStyleCnt="0">
        <dgm:presLayoutVars>
          <dgm:chMax val="1"/>
          <dgm:dir/>
          <dgm:resizeHandles val="exact"/>
        </dgm:presLayoutVars>
      </dgm:prSet>
      <dgm:spPr/>
    </dgm:pt>
    <dgm:pt modelId="{CCF290DA-F3BF-48F6-BE51-12128C66B5C3}" type="pres">
      <dgm:prSet presAssocID="{9868B2F5-D2EC-4B9B-B9CB-A0EAC27A5211}" presName="diamond" presStyleLbl="bgShp" presStyleIdx="0" presStyleCnt="1"/>
      <dgm:spPr/>
    </dgm:pt>
    <dgm:pt modelId="{72BD072E-E494-425E-A523-F1A88A125689}" type="pres">
      <dgm:prSet presAssocID="{9868B2F5-D2EC-4B9B-B9CB-A0EAC27A5211}" presName="quad1" presStyleLbl="node1" presStyleIdx="0" presStyleCnt="4">
        <dgm:presLayoutVars>
          <dgm:chMax val="0"/>
          <dgm:chPref val="0"/>
          <dgm:bulletEnabled val="1"/>
        </dgm:presLayoutVars>
      </dgm:prSet>
      <dgm:spPr/>
    </dgm:pt>
    <dgm:pt modelId="{E6E21B97-F636-4EAF-8722-92D3B2A21337}" type="pres">
      <dgm:prSet presAssocID="{9868B2F5-D2EC-4B9B-B9CB-A0EAC27A5211}" presName="quad2" presStyleLbl="node1" presStyleIdx="1" presStyleCnt="4">
        <dgm:presLayoutVars>
          <dgm:chMax val="0"/>
          <dgm:chPref val="0"/>
          <dgm:bulletEnabled val="1"/>
        </dgm:presLayoutVars>
      </dgm:prSet>
      <dgm:spPr/>
    </dgm:pt>
    <dgm:pt modelId="{85AFC140-1D43-4B4F-AD7C-904529D11AFC}" type="pres">
      <dgm:prSet presAssocID="{9868B2F5-D2EC-4B9B-B9CB-A0EAC27A5211}" presName="quad3" presStyleLbl="node1" presStyleIdx="2" presStyleCnt="4">
        <dgm:presLayoutVars>
          <dgm:chMax val="0"/>
          <dgm:chPref val="0"/>
          <dgm:bulletEnabled val="1"/>
        </dgm:presLayoutVars>
      </dgm:prSet>
      <dgm:spPr/>
    </dgm:pt>
    <dgm:pt modelId="{A69B0D27-D11E-4E83-844C-726B3996DD37}" type="pres">
      <dgm:prSet presAssocID="{9868B2F5-D2EC-4B9B-B9CB-A0EAC27A5211}" presName="quad4" presStyleLbl="node1" presStyleIdx="3" presStyleCnt="4">
        <dgm:presLayoutVars>
          <dgm:chMax val="0"/>
          <dgm:chPref val="0"/>
          <dgm:bulletEnabled val="1"/>
        </dgm:presLayoutVars>
      </dgm:prSet>
      <dgm:spPr/>
    </dgm:pt>
  </dgm:ptLst>
  <dgm:cxnLst>
    <dgm:cxn modelId="{E5133724-21D2-4E31-8C1F-86692702E066}" srcId="{9868B2F5-D2EC-4B9B-B9CB-A0EAC27A5211}" destId="{50B53CE3-1D49-477E-9D80-C96FB79F8A2E}" srcOrd="0" destOrd="0" parTransId="{CC5AAB5E-075B-44FF-92E1-DC3EB0CAC2ED}" sibTransId="{155D85B1-C4AB-44FB-891A-443BED0CEB35}"/>
    <dgm:cxn modelId="{E5E5B233-B105-4075-83D9-CB28B3C9C5F2}" srcId="{9868B2F5-D2EC-4B9B-B9CB-A0EAC27A5211}" destId="{40E99091-CBCE-463C-AC9D-8365DCB147D8}" srcOrd="1" destOrd="0" parTransId="{FC74E653-6353-49DA-B0E5-FF50A0FF1373}" sibTransId="{861020C0-9017-4A47-9C2B-7A9F945B888A}"/>
    <dgm:cxn modelId="{214B5836-8E04-42FB-957B-DAF4C88881F9}" type="presOf" srcId="{CBC41987-9BB7-4E88-8138-06B0DDAB4E7C}" destId="{85AFC140-1D43-4B4F-AD7C-904529D11AFC}" srcOrd="0" destOrd="0" presId="urn:microsoft.com/office/officeart/2005/8/layout/matrix3"/>
    <dgm:cxn modelId="{57A9B836-3320-414B-A72B-BE3DC09323BB}" type="presOf" srcId="{9868B2F5-D2EC-4B9B-B9CB-A0EAC27A5211}" destId="{7FBDA16D-3557-4860-B7FF-03532BA559F4}" srcOrd="0" destOrd="0" presId="urn:microsoft.com/office/officeart/2005/8/layout/matrix3"/>
    <dgm:cxn modelId="{8EC9A94D-0AFD-47C4-A92C-E76ADB3D4511}" srcId="{9868B2F5-D2EC-4B9B-B9CB-A0EAC27A5211}" destId="{48B4AFCE-ABA9-4151-A910-1B0823391968}" srcOrd="3" destOrd="0" parTransId="{679CDCD8-974D-44DA-9A3A-9CCAE18BAB47}" sibTransId="{4B2EE7B0-782E-4795-A18F-54519C8E566E}"/>
    <dgm:cxn modelId="{18298560-08EE-4545-8262-719E3ACE315E}" srcId="{9868B2F5-D2EC-4B9B-B9CB-A0EAC27A5211}" destId="{CBC41987-9BB7-4E88-8138-06B0DDAB4E7C}" srcOrd="2" destOrd="0" parTransId="{ACE71221-29ED-4E09-9BCB-A5D1C1BE9558}" sibTransId="{7F0854B3-20D1-4EE9-940E-6882601FBCF5}"/>
    <dgm:cxn modelId="{64C6F182-8D47-496C-8B68-AA98F6BF0103}" type="presOf" srcId="{50B53CE3-1D49-477E-9D80-C96FB79F8A2E}" destId="{72BD072E-E494-425E-A523-F1A88A125689}" srcOrd="0" destOrd="0" presId="urn:microsoft.com/office/officeart/2005/8/layout/matrix3"/>
    <dgm:cxn modelId="{15A5FA8F-E10B-4754-8D41-5CAC8906EBB4}" type="presOf" srcId="{40E99091-CBCE-463C-AC9D-8365DCB147D8}" destId="{E6E21B97-F636-4EAF-8722-92D3B2A21337}" srcOrd="0" destOrd="0" presId="urn:microsoft.com/office/officeart/2005/8/layout/matrix3"/>
    <dgm:cxn modelId="{AE5F9FEC-486A-45E3-A6A3-1129A34F8C57}" type="presOf" srcId="{48B4AFCE-ABA9-4151-A910-1B0823391968}" destId="{A69B0D27-D11E-4E83-844C-726B3996DD37}" srcOrd="0" destOrd="0" presId="urn:microsoft.com/office/officeart/2005/8/layout/matrix3"/>
    <dgm:cxn modelId="{FA262281-4A70-4782-9F55-3BBCD549E33F}" type="presParOf" srcId="{7FBDA16D-3557-4860-B7FF-03532BA559F4}" destId="{CCF290DA-F3BF-48F6-BE51-12128C66B5C3}" srcOrd="0" destOrd="0" presId="urn:microsoft.com/office/officeart/2005/8/layout/matrix3"/>
    <dgm:cxn modelId="{2E367001-15E7-4D7A-89B2-85B0D8201CDF}" type="presParOf" srcId="{7FBDA16D-3557-4860-B7FF-03532BA559F4}" destId="{72BD072E-E494-425E-A523-F1A88A125689}" srcOrd="1" destOrd="0" presId="urn:microsoft.com/office/officeart/2005/8/layout/matrix3"/>
    <dgm:cxn modelId="{0BA5D9CE-268F-4AA3-8EE0-17FC401AFD16}" type="presParOf" srcId="{7FBDA16D-3557-4860-B7FF-03532BA559F4}" destId="{E6E21B97-F636-4EAF-8722-92D3B2A21337}" srcOrd="2" destOrd="0" presId="urn:microsoft.com/office/officeart/2005/8/layout/matrix3"/>
    <dgm:cxn modelId="{96E2EFCF-A0B9-4B6C-B693-39C0FB2412E4}" type="presParOf" srcId="{7FBDA16D-3557-4860-B7FF-03532BA559F4}" destId="{85AFC140-1D43-4B4F-AD7C-904529D11AFC}" srcOrd="3" destOrd="0" presId="urn:microsoft.com/office/officeart/2005/8/layout/matrix3"/>
    <dgm:cxn modelId="{A7057182-392B-489F-9570-4A3E3F73F04B}" type="presParOf" srcId="{7FBDA16D-3557-4860-B7FF-03532BA559F4}" destId="{A69B0D27-D11E-4E83-844C-726B3996DD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5EE5C-E2EE-4931-BB51-7AD0F1534F91}">
      <dsp:nvSpPr>
        <dsp:cNvPr id="0" name=""/>
        <dsp:cNvSpPr/>
      </dsp:nvSpPr>
      <dsp:spPr>
        <a:xfrm rot="10800000">
          <a:off x="1381928" y="1614"/>
          <a:ext cx="8972590"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Khái</a:t>
          </a:r>
          <a:r>
            <a:rPr lang="en-US" sz="3500" kern="1200" dirty="0"/>
            <a:t> </a:t>
          </a:r>
          <a:r>
            <a:rPr lang="en-US" sz="3500" kern="1200" dirty="0" err="1"/>
            <a:t>niệm</a:t>
          </a:r>
          <a:r>
            <a:rPr lang="en-US" sz="3500" kern="1200" dirty="0"/>
            <a:t> </a:t>
          </a:r>
          <a:r>
            <a:rPr lang="en-US" sz="3500" kern="1200" dirty="0" err="1"/>
            <a:t>và</a:t>
          </a:r>
          <a:r>
            <a:rPr lang="en-US" sz="3500" kern="1200" dirty="0"/>
            <a:t> </a:t>
          </a:r>
          <a:r>
            <a:rPr lang="en-US" sz="3500" kern="1200" dirty="0" err="1"/>
            <a:t>các</a:t>
          </a:r>
          <a:r>
            <a:rPr lang="en-US" sz="3500" kern="1200" dirty="0"/>
            <a:t> </a:t>
          </a:r>
          <a:r>
            <a:rPr lang="en-US" sz="3500" kern="1200" dirty="0" err="1"/>
            <a:t>cấp</a:t>
          </a:r>
          <a:r>
            <a:rPr lang="en-US" sz="3500" kern="1200" dirty="0"/>
            <a:t> </a:t>
          </a:r>
          <a:r>
            <a:rPr lang="en-US" sz="3500" kern="1200" dirty="0" err="1"/>
            <a:t>độ</a:t>
          </a:r>
          <a:r>
            <a:rPr lang="en-US" sz="3500" kern="1200" dirty="0"/>
            <a:t> </a:t>
          </a:r>
          <a:r>
            <a:rPr lang="en-US" sz="3500" kern="1200" dirty="0" err="1"/>
            <a:t>của</a:t>
          </a:r>
          <a:r>
            <a:rPr lang="en-US" sz="3500" kern="1200" dirty="0"/>
            <a:t> </a:t>
          </a:r>
          <a:r>
            <a:rPr lang="en-US" sz="3500" kern="1200" dirty="0" err="1"/>
            <a:t>Văn</a:t>
          </a:r>
          <a:r>
            <a:rPr lang="en-US" sz="3500" kern="1200" dirty="0"/>
            <a:t> </a:t>
          </a:r>
          <a:r>
            <a:rPr lang="en-US" sz="3500" kern="1200" dirty="0" err="1"/>
            <a:t>hóa</a:t>
          </a:r>
          <a:r>
            <a:rPr lang="en-US" sz="3500" kern="1200" dirty="0"/>
            <a:t> </a:t>
          </a:r>
          <a:r>
            <a:rPr lang="en-US" sz="3500" kern="1200" dirty="0" err="1"/>
            <a:t>doanh</a:t>
          </a:r>
          <a:r>
            <a:rPr lang="en-US" sz="3500" kern="1200" dirty="0"/>
            <a:t> </a:t>
          </a:r>
          <a:r>
            <a:rPr lang="en-US" sz="3500" kern="1200" dirty="0" err="1"/>
            <a:t>nghiệp</a:t>
          </a:r>
          <a:endParaRPr lang="en-US" sz="3500" kern="1200" dirty="0"/>
        </a:p>
      </dsp:txBody>
      <dsp:txXfrm rot="10800000">
        <a:off x="1720651" y="1614"/>
        <a:ext cx="8633867" cy="1354893"/>
      </dsp:txXfrm>
    </dsp:sp>
    <dsp:sp modelId="{8139DD84-DCE2-4B32-BA98-D79C7EC00A18}">
      <dsp:nvSpPr>
        <dsp:cNvPr id="0" name=""/>
        <dsp:cNvSpPr/>
      </dsp:nvSpPr>
      <dsp:spPr>
        <a:xfrm>
          <a:off x="1311744" y="1614"/>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0FE46-BEC1-4E88-AEFC-2CDE36D7C568}">
      <dsp:nvSpPr>
        <dsp:cNvPr id="0" name=""/>
        <dsp:cNvSpPr/>
      </dsp:nvSpPr>
      <dsp:spPr>
        <a:xfrm rot="10800000">
          <a:off x="1574522" y="1760953"/>
          <a:ext cx="8715798"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t>Các bước xây dựng văn hóa doanh nghiệp</a:t>
          </a:r>
        </a:p>
      </dsp:txBody>
      <dsp:txXfrm rot="10800000">
        <a:off x="1913245" y="1760953"/>
        <a:ext cx="8377075" cy="1354893"/>
      </dsp:txXfrm>
    </dsp:sp>
    <dsp:sp modelId="{820A8C6E-A2DF-4F41-AD7E-B823096734E8}">
      <dsp:nvSpPr>
        <dsp:cNvPr id="0" name=""/>
        <dsp:cNvSpPr/>
      </dsp:nvSpPr>
      <dsp:spPr>
        <a:xfrm>
          <a:off x="1375942" y="1760953"/>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BC493-FB59-465F-8667-40CC27DAEFDE}">
      <dsp:nvSpPr>
        <dsp:cNvPr id="0" name=""/>
        <dsp:cNvSpPr/>
      </dsp:nvSpPr>
      <dsp:spPr>
        <a:xfrm rot="10800000">
          <a:off x="1628576" y="3521906"/>
          <a:ext cx="8643726"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t>Các mô hình văn hóa doanh nghiệp trên thế giới</a:t>
          </a:r>
        </a:p>
      </dsp:txBody>
      <dsp:txXfrm rot="10800000">
        <a:off x="1967299" y="3521906"/>
        <a:ext cx="8305003" cy="1354893"/>
      </dsp:txXfrm>
    </dsp:sp>
    <dsp:sp modelId="{8FA17ACC-BCC5-496A-869B-0DBF1414308E}">
      <dsp:nvSpPr>
        <dsp:cNvPr id="0" name=""/>
        <dsp:cNvSpPr/>
      </dsp:nvSpPr>
      <dsp:spPr>
        <a:xfrm>
          <a:off x="1393960" y="3520292"/>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A510C-5279-42CB-93C0-46A49DF1E75A}">
      <dsp:nvSpPr>
        <dsp:cNvPr id="0" name=""/>
        <dsp:cNvSpPr/>
      </dsp:nvSpPr>
      <dsp:spPr>
        <a:xfrm>
          <a:off x="0" y="0"/>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t>Văn hóa doanh nghiệp là tổng thể những thủ pháp và quy tắc giải quyết vấn đề thích ứng bên ngoài và thống nhất bên trong các nhân viên, những quy tắc đã tỏ ra hữu hiệu trong quá khứ và vẫn cấp thiết trong hiện tại. </a:t>
          </a:r>
          <a:endParaRPr lang="en-US" sz="2100" kern="1200"/>
        </a:p>
      </dsp:txBody>
      <dsp:txXfrm>
        <a:off x="44923" y="44923"/>
        <a:ext cx="8138029" cy="1443924"/>
      </dsp:txXfrm>
    </dsp:sp>
    <dsp:sp modelId="{FF4143DE-AA6D-43DB-A287-3B748B492C00}">
      <dsp:nvSpPr>
        <dsp:cNvPr id="0" name=""/>
        <dsp:cNvSpPr/>
      </dsp:nvSpPr>
      <dsp:spPr>
        <a:xfrm>
          <a:off x="864095" y="1789398"/>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t>Những quy tắc và những thủ pháp này là yếu tố khởi nguồn trong việc các nhân viên lựa chọn phương thức hành động, phân tích và ra quyết định thích hợp.</a:t>
          </a:r>
          <a:endParaRPr lang="en-US" sz="2100" kern="1200"/>
        </a:p>
      </dsp:txBody>
      <dsp:txXfrm>
        <a:off x="909018" y="1834321"/>
        <a:ext cx="7842195" cy="1443924"/>
      </dsp:txXfrm>
    </dsp:sp>
    <dsp:sp modelId="{88B371CB-191A-4F1F-89A6-480E3DCAE481}">
      <dsp:nvSpPr>
        <dsp:cNvPr id="0" name=""/>
        <dsp:cNvSpPr/>
      </dsp:nvSpPr>
      <dsp:spPr>
        <a:xfrm>
          <a:off x="1728191" y="3578797"/>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t>Các thành viên của tổ chức doanh nghiệp không đắn đo suy nghĩ về ý nghĩa của những quy tắc và thủ pháp ấy, mà coi chúng là đúng đắn ngay từ đầu".</a:t>
          </a:r>
          <a:endParaRPr lang="en-US" sz="2100" kern="1200"/>
        </a:p>
      </dsp:txBody>
      <dsp:txXfrm>
        <a:off x="1773114" y="3623720"/>
        <a:ext cx="7842195" cy="1443924"/>
      </dsp:txXfrm>
    </dsp:sp>
    <dsp:sp modelId="{FBAC5155-46F7-47AA-8855-E715B3983275}">
      <dsp:nvSpPr>
        <dsp:cNvPr id="0" name=""/>
        <dsp:cNvSpPr/>
      </dsp:nvSpPr>
      <dsp:spPr>
        <a:xfrm>
          <a:off x="8796137" y="1163109"/>
          <a:ext cx="996950" cy="996950"/>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20451" y="1163109"/>
        <a:ext cx="548322" cy="750205"/>
      </dsp:txXfrm>
    </dsp:sp>
    <dsp:sp modelId="{7275F74C-75CC-488A-9114-A685022FCBF6}">
      <dsp:nvSpPr>
        <dsp:cNvPr id="0" name=""/>
        <dsp:cNvSpPr/>
      </dsp:nvSpPr>
      <dsp:spPr>
        <a:xfrm>
          <a:off x="9660233" y="2942282"/>
          <a:ext cx="996950" cy="996950"/>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84547" y="2942282"/>
        <a:ext cx="548322" cy="750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119B2-335F-4F84-B5E6-0CC108A5B7DD}">
      <dsp:nvSpPr>
        <dsp:cNvPr id="0" name=""/>
        <dsp:cNvSpPr/>
      </dsp:nvSpPr>
      <dsp:spPr>
        <a:xfrm>
          <a:off x="0" y="12883"/>
          <a:ext cx="11521280" cy="10296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vi-VN" sz="4000" b="1" kern="1200" dirty="0"/>
            <a:t>N.Demetr - nhà xã hội học người Pháp</a:t>
          </a:r>
          <a:endParaRPr lang="en-US" sz="4000" kern="1200" dirty="0"/>
        </a:p>
      </dsp:txBody>
      <dsp:txXfrm>
        <a:off x="50261" y="63144"/>
        <a:ext cx="11420758" cy="929078"/>
      </dsp:txXfrm>
    </dsp:sp>
    <dsp:sp modelId="{D59D2B7D-BC59-45B3-AACF-9CF4E8CC55F7}">
      <dsp:nvSpPr>
        <dsp:cNvPr id="0" name=""/>
        <dsp:cNvSpPr/>
      </dsp:nvSpPr>
      <dsp:spPr>
        <a:xfrm>
          <a:off x="0" y="1042483"/>
          <a:ext cx="11521280" cy="405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801"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V</a:t>
          </a:r>
          <a:r>
            <a:rPr lang="vi-VN" sz="3100" kern="1200"/>
            <a:t>ăn hóa doanh nghiệp - đó là hệ thống những quan niệm, những biểu tượng, những giá trị, và những khuôn mẫu hành vi được tất cả các thành viên trong doanh nghiệp nhận thức và thực hiện theo</a:t>
          </a:r>
          <a:r>
            <a:rPr lang="en-US" sz="3100" kern="1200"/>
            <a:t>.</a:t>
          </a:r>
        </a:p>
        <a:p>
          <a:pPr marL="285750" lvl="1" indent="-285750" algn="l" defTabSz="1377950">
            <a:lnSpc>
              <a:spcPct val="90000"/>
            </a:lnSpc>
            <a:spcBef>
              <a:spcPct val="0"/>
            </a:spcBef>
            <a:spcAft>
              <a:spcPct val="20000"/>
            </a:spcAft>
            <a:buChar char="•"/>
          </a:pPr>
          <a:r>
            <a:rPr lang="en-US" sz="3100" kern="1200"/>
            <a:t>V</a:t>
          </a:r>
          <a:r>
            <a:rPr lang="vi-VN" sz="3100" kern="1200"/>
            <a:t>ăn hóa doanh nghiệp  còn đảm bảo sự hài hòa giữa lợi ích tập thể với lợi ích cá nhân và giúp cho mỗi cá nhân thực hiện vai trò của mình theo đúng định hướng chung của doanh nghiệp</a:t>
          </a:r>
          <a:r>
            <a:rPr lang="en-US" sz="3100" kern="1200"/>
            <a:t>.</a:t>
          </a:r>
        </a:p>
      </dsp:txBody>
      <dsp:txXfrm>
        <a:off x="0" y="1042483"/>
        <a:ext cx="11521280" cy="405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FC4F-DB3F-45BB-9EE6-75A4F763EC9C}">
      <dsp:nvSpPr>
        <dsp:cNvPr id="0" name=""/>
        <dsp:cNvSpPr/>
      </dsp:nvSpPr>
      <dsp:spPr>
        <a:xfrm>
          <a:off x="4376168" y="1029518"/>
          <a:ext cx="790220" cy="91440"/>
        </a:xfrm>
        <a:custGeom>
          <a:avLst/>
          <a:gdLst/>
          <a:ahLst/>
          <a:cxnLst/>
          <a:rect l="0" t="0" r="0" b="0"/>
          <a:pathLst>
            <a:path>
              <a:moveTo>
                <a:pt x="0" y="45720"/>
              </a:moveTo>
              <a:lnTo>
                <a:pt x="79022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0758" y="1071130"/>
        <a:ext cx="41041" cy="8216"/>
      </dsp:txXfrm>
    </dsp:sp>
    <dsp:sp modelId="{2564212B-0F00-49B7-969A-5128EC2D7B4C}">
      <dsp:nvSpPr>
        <dsp:cNvPr id="0" name=""/>
        <dsp:cNvSpPr/>
      </dsp:nvSpPr>
      <dsp:spPr>
        <a:xfrm>
          <a:off x="809185" y="4603"/>
          <a:ext cx="3568783"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marL="0" lvl="0" indent="0" algn="ctr" defTabSz="1066800">
            <a:lnSpc>
              <a:spcPct val="90000"/>
            </a:lnSpc>
            <a:spcBef>
              <a:spcPct val="0"/>
            </a:spcBef>
            <a:spcAft>
              <a:spcPct val="35000"/>
            </a:spcAft>
            <a:buNone/>
          </a:pPr>
          <a:r>
            <a:rPr lang="vi-VN" sz="2400" kern="1200" dirty="0"/>
            <a:t>V</a:t>
          </a:r>
          <a:r>
            <a:rPr lang="en-US" sz="2400" kern="1200" dirty="0"/>
            <a:t>HDN</a:t>
          </a:r>
          <a:r>
            <a:rPr lang="vi-VN" sz="2400" kern="1200" dirty="0"/>
            <a:t> được hiểu là </a:t>
          </a:r>
          <a:endParaRPr lang="en-US" sz="2400" kern="1200" dirty="0"/>
        </a:p>
      </dsp:txBody>
      <dsp:txXfrm>
        <a:off x="809185" y="4603"/>
        <a:ext cx="3568783" cy="2141269"/>
      </dsp:txXfrm>
    </dsp:sp>
    <dsp:sp modelId="{C751F141-FFC0-4989-8964-EDE2302C0736}">
      <dsp:nvSpPr>
        <dsp:cNvPr id="0" name=""/>
        <dsp:cNvSpPr/>
      </dsp:nvSpPr>
      <dsp:spPr>
        <a:xfrm>
          <a:off x="3637784" y="2144073"/>
          <a:ext cx="4317656" cy="790220"/>
        </a:xfrm>
        <a:custGeom>
          <a:avLst/>
          <a:gdLst/>
          <a:ahLst/>
          <a:cxnLst/>
          <a:rect l="0" t="0" r="0" b="0"/>
          <a:pathLst>
            <a:path>
              <a:moveTo>
                <a:pt x="4317656" y="0"/>
              </a:moveTo>
              <a:lnTo>
                <a:pt x="4317656" y="412210"/>
              </a:lnTo>
              <a:lnTo>
                <a:pt x="0" y="412210"/>
              </a:lnTo>
              <a:lnTo>
                <a:pt x="0" y="7902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6738" y="2535075"/>
        <a:ext cx="219749" cy="8216"/>
      </dsp:txXfrm>
    </dsp:sp>
    <dsp:sp modelId="{BD797E9B-D403-4D36-9AC7-C6745E254CFF}">
      <dsp:nvSpPr>
        <dsp:cNvPr id="0" name=""/>
        <dsp:cNvSpPr/>
      </dsp:nvSpPr>
      <dsp:spPr>
        <a:xfrm>
          <a:off x="5198788" y="4603"/>
          <a:ext cx="5513306"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marL="0" lvl="0" indent="0" algn="ctr" defTabSz="889000">
            <a:lnSpc>
              <a:spcPct val="90000"/>
            </a:lnSpc>
            <a:spcBef>
              <a:spcPct val="0"/>
            </a:spcBef>
            <a:spcAft>
              <a:spcPct val="35000"/>
            </a:spcAft>
            <a:buNone/>
          </a:pPr>
          <a:r>
            <a:rPr lang="en-US" sz="2000" kern="1200" dirty="0"/>
            <a:t>M</a:t>
          </a:r>
          <a:r>
            <a:rPr lang="vi-VN" sz="2000" kern="1200" dirty="0"/>
            <a:t>ột hệ thống hữu cơ các giá trị,</a:t>
          </a:r>
          <a:r>
            <a:rPr lang="en-US" sz="2000" kern="1200" dirty="0"/>
            <a:t> </a:t>
          </a:r>
          <a:r>
            <a:rPr lang="vi-VN" sz="2000" kern="1200" dirty="0"/>
            <a:t>các chuẩn mực,</a:t>
          </a:r>
          <a:r>
            <a:rPr lang="en-US" sz="2000" kern="1200" dirty="0"/>
            <a:t> </a:t>
          </a:r>
          <a:r>
            <a:rPr lang="vi-VN" sz="2000" kern="1200" dirty="0"/>
            <a:t>các quan niệm và hành vi do các thành viên trong doanh nghiệp đó sáng tạo và tích luỹ trong quá trình tương tác với môi trường bên ngoài và hội nhập bên trong tổ chức,</a:t>
          </a:r>
          <a:endParaRPr lang="en-US" sz="2000" kern="1200" dirty="0"/>
        </a:p>
      </dsp:txBody>
      <dsp:txXfrm>
        <a:off x="5198788" y="4603"/>
        <a:ext cx="5513306" cy="2141269"/>
      </dsp:txXfrm>
    </dsp:sp>
    <dsp:sp modelId="{90616F5D-831A-4C9D-BB7A-8DBD4BC82E6C}">
      <dsp:nvSpPr>
        <dsp:cNvPr id="0" name=""/>
        <dsp:cNvSpPr/>
      </dsp:nvSpPr>
      <dsp:spPr>
        <a:xfrm>
          <a:off x="809185" y="2966694"/>
          <a:ext cx="5657199"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marL="0" lvl="0" indent="0" algn="ctr" defTabSz="889000">
            <a:lnSpc>
              <a:spcPct val="90000"/>
            </a:lnSpc>
            <a:spcBef>
              <a:spcPct val="0"/>
            </a:spcBef>
            <a:spcAft>
              <a:spcPct val="35000"/>
            </a:spcAft>
            <a:buNone/>
          </a:pPr>
          <a:r>
            <a:rPr lang="en-US" sz="2000" kern="1200" dirty="0"/>
            <a:t>N</a:t>
          </a:r>
          <a:r>
            <a:rPr lang="vi-VN" sz="2000" kern="1200" dirty="0"/>
            <a:t>ó đã có hiệu lực và được coi là đúng đắn,</a:t>
          </a:r>
          <a:r>
            <a:rPr lang="en-US" sz="2000" kern="1200" dirty="0"/>
            <a:t> </a:t>
          </a:r>
          <a:r>
            <a:rPr lang="vi-VN" sz="2000" kern="1200" dirty="0"/>
            <a:t>do đó, được chia sẻ và phổ biến rộng rãi giữa các thế hệ thành viên như một phương pháp chuẩn mực để nhận thức,tư duy</a:t>
          </a:r>
          <a:r>
            <a:rPr lang="en-US" sz="2000" kern="1200" dirty="0"/>
            <a:t> </a:t>
          </a:r>
          <a:r>
            <a:rPr lang="vi-VN" sz="2000" kern="1200" dirty="0"/>
            <a:t>và cảm nhận trong mối quan hệ với các vấn đề mà họ phải đối mặt.</a:t>
          </a:r>
          <a:endParaRPr lang="en-US" sz="2000" kern="1200" dirty="0"/>
        </a:p>
      </dsp:txBody>
      <dsp:txXfrm>
        <a:off x="809185" y="2966694"/>
        <a:ext cx="5657199" cy="2141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D53C-FB3B-4847-B686-8E3C38DA423A}">
      <dsp:nvSpPr>
        <dsp:cNvPr id="0" name=""/>
        <dsp:cNvSpPr/>
      </dsp:nvSpPr>
      <dsp:spPr>
        <a:xfrm>
          <a:off x="1590" y="969857"/>
          <a:ext cx="5288087" cy="31728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22350">
            <a:lnSpc>
              <a:spcPct val="90000"/>
            </a:lnSpc>
            <a:spcBef>
              <a:spcPct val="0"/>
            </a:spcBef>
            <a:spcAft>
              <a:spcPct val="35000"/>
            </a:spcAft>
            <a:buNone/>
          </a:pPr>
          <a:r>
            <a:rPr lang="vi-VN" sz="2300" kern="1200"/>
            <a:t>Theo Edgar H.Shein, văn hoá doanh nghiệp có thể chia thành ba cấp độ (level) khác</a:t>
          </a:r>
          <a:r>
            <a:rPr lang="en-US" sz="2300" kern="1200"/>
            <a:t> </a:t>
          </a:r>
          <a:r>
            <a:rPr lang="vi-VN" sz="2300" kern="1200"/>
            <a:t>nhau. </a:t>
          </a:r>
          <a:endParaRPr lang="en-US" sz="2300" kern="1200"/>
        </a:p>
      </dsp:txBody>
      <dsp:txXfrm>
        <a:off x="1590" y="969857"/>
        <a:ext cx="5288087" cy="3172852"/>
      </dsp:txXfrm>
    </dsp:sp>
    <dsp:sp modelId="{2A72CBA7-8388-45E1-BF5E-6B1CC092AECC}">
      <dsp:nvSpPr>
        <dsp:cNvPr id="0" name=""/>
        <dsp:cNvSpPr/>
      </dsp:nvSpPr>
      <dsp:spPr>
        <a:xfrm>
          <a:off x="5364033" y="2434784"/>
          <a:ext cx="793213"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7660B-975A-41C3-B3BD-82F7C8DFBC78}">
      <dsp:nvSpPr>
        <dsp:cNvPr id="0" name=""/>
        <dsp:cNvSpPr/>
      </dsp:nvSpPr>
      <dsp:spPr>
        <a:xfrm>
          <a:off x="6231602" y="969857"/>
          <a:ext cx="5288087" cy="31728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22350">
            <a:lnSpc>
              <a:spcPct val="90000"/>
            </a:lnSpc>
            <a:spcBef>
              <a:spcPct val="0"/>
            </a:spcBef>
            <a:spcAft>
              <a:spcPct val="35000"/>
            </a:spcAft>
            <a:buNone/>
          </a:pPr>
          <a:r>
            <a:rPr lang="vi-VN" sz="2300" kern="1200"/>
            <a:t>Thuật ngữ “cấp độ” ở đây chỉ mức độ cảm nhận được của các giá trị văn hoá trong</a:t>
          </a:r>
          <a:r>
            <a:rPr lang="en-US" sz="2300" kern="1200"/>
            <a:t> </a:t>
          </a:r>
          <a:r>
            <a:rPr lang="vi-VN" sz="2300" kern="1200"/>
            <a:t>doanh nghiệp hay cũng có thể nói rằng tính hữu hình và vô hình, tính trực quan và phi trực</a:t>
          </a:r>
          <a:r>
            <a:rPr lang="en-US" sz="2300" kern="1200"/>
            <a:t> </a:t>
          </a:r>
          <a:r>
            <a:rPr lang="vi-VN" sz="2300" kern="1200"/>
            <a:t>quan trong biểu hiện của các giá trị văn hoá đó. </a:t>
          </a:r>
          <a:br>
            <a:rPr lang="vi-VN" sz="2300" kern="1200"/>
          </a:br>
          <a:endParaRPr lang="en-US" sz="2300" kern="1200"/>
        </a:p>
      </dsp:txBody>
      <dsp:txXfrm>
        <a:off x="6231602" y="969857"/>
        <a:ext cx="5288087" cy="3172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91F7D-3281-47E7-ADD5-018666B33EC1}">
      <dsp:nvSpPr>
        <dsp:cNvPr id="0" name=""/>
        <dsp:cNvSpPr/>
      </dsp:nvSpPr>
      <dsp:spPr>
        <a:xfrm>
          <a:off x="5625" y="0"/>
          <a:ext cx="11510028" cy="511256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457200" algn="l" defTabSz="1200150">
            <a:lnSpc>
              <a:spcPct val="90000"/>
            </a:lnSpc>
            <a:spcBef>
              <a:spcPct val="0"/>
            </a:spcBef>
            <a:spcAft>
              <a:spcPct val="35000"/>
            </a:spcAft>
            <a:buNone/>
          </a:pPr>
          <a:r>
            <a:rPr lang="vi-VN" sz="2700" b="1" kern="1200" dirty="0"/>
            <a:t>Cấp độ thứ nhất (biểu trưng trực quan – hữu hình): Các quá trình và</a:t>
          </a:r>
          <a:r>
            <a:rPr lang="en-US" sz="2700" b="1" kern="1200" dirty="0"/>
            <a:t> </a:t>
          </a:r>
          <a:r>
            <a:rPr lang="vi-VN" sz="2700" b="1" kern="1200" dirty="0"/>
            <a:t>cấu trúc hữu hình</a:t>
          </a:r>
          <a:endParaRPr lang="en-US" sz="2700" kern="1200" dirty="0"/>
        </a:p>
        <a:p>
          <a:pPr marL="228600" lvl="1" indent="0" algn="l" defTabSz="933450">
            <a:lnSpc>
              <a:spcPct val="90000"/>
            </a:lnSpc>
            <a:spcBef>
              <a:spcPct val="0"/>
            </a:spcBef>
            <a:spcAft>
              <a:spcPct val="15000"/>
            </a:spcAft>
            <a:buFont typeface="Arial" panose="020B0604020202020204" pitchFamily="34" charset="0"/>
            <a:buChar char="•"/>
          </a:pPr>
          <a:r>
            <a:rPr lang="en-US" sz="2100" kern="1200" dirty="0"/>
            <a:t>   </a:t>
          </a:r>
          <a:r>
            <a:rPr lang="vi-VN" sz="2100" kern="1200" dirty="0"/>
            <a:t>Kiến trúc, cách bài trí, công nghệ, sản phẩm</a:t>
          </a:r>
          <a:br>
            <a:rPr lang="vi-VN" sz="2100" kern="1200" dirty="0"/>
          </a:br>
          <a:r>
            <a:rPr lang="vi-VN" sz="2100" kern="1200" dirty="0"/>
            <a:t>• Cơ cấu tổ chức các phòng ban của doanh nghiệp</a:t>
          </a:r>
          <a:br>
            <a:rPr lang="vi-VN" sz="2100" kern="1200" dirty="0"/>
          </a:br>
          <a:r>
            <a:rPr lang="vi-VN" sz="2100" kern="1200" dirty="0"/>
            <a:t>• Các văn bản quy định nguyên tắc hoạt động của doanh nghiệp</a:t>
          </a:r>
          <a:br>
            <a:rPr lang="vi-VN" sz="2100" kern="1200" dirty="0"/>
          </a:br>
          <a:r>
            <a:rPr lang="vi-VN" sz="2100" kern="1200" dirty="0"/>
            <a:t>• Lễ nghi và lễ hội hàng năm</a:t>
          </a:r>
          <a:br>
            <a:rPr lang="vi-VN" sz="2100" kern="1200" dirty="0"/>
          </a:br>
          <a:r>
            <a:rPr lang="vi-VN" sz="2100" kern="1200" dirty="0"/>
            <a:t>• Các biểu tượng, logo, slogan, khẩu hiệu, tài liệu quảng cáo của doanh nghiệp</a:t>
          </a:r>
          <a:br>
            <a:rPr lang="vi-VN" sz="2100" kern="1200" dirty="0"/>
          </a:br>
          <a:r>
            <a:rPr lang="vi-VN" sz="2100" kern="1200" dirty="0"/>
            <a:t>• Ngôn ngữ, cách ăn mặc, cách biểu hiện cảm xúc.</a:t>
          </a:r>
          <a:br>
            <a:rPr lang="vi-VN" sz="2100" kern="1200" dirty="0"/>
          </a:br>
          <a:r>
            <a:rPr lang="vi-VN" sz="2100" kern="1200" dirty="0"/>
            <a:t>• Những huyền thoại, câu chuyện về doanh nghiệp</a:t>
          </a:r>
          <a:br>
            <a:rPr lang="vi-VN" sz="2100" kern="1200" dirty="0"/>
          </a:br>
          <a:r>
            <a:rPr lang="vi-VN" sz="2100" kern="1200" dirty="0"/>
            <a:t>• Hình thức mẫu mã sản phẩm</a:t>
          </a:r>
          <a:br>
            <a:rPr lang="vi-VN" sz="2100" kern="1200" dirty="0"/>
          </a:br>
          <a:r>
            <a:rPr lang="vi-VN" sz="2100" kern="1200" dirty="0"/>
            <a:t>• Thái độ cung cách ứng xử của các thành viên </a:t>
          </a:r>
          <a:br>
            <a:rPr lang="vi-VN" sz="2100" kern="1200" dirty="0"/>
          </a:br>
          <a:br>
            <a:rPr lang="vi-VN" sz="2100" kern="1200" dirty="0"/>
          </a:br>
          <a:endParaRPr lang="en-US" sz="2100" kern="1200" dirty="0"/>
        </a:p>
      </dsp:txBody>
      <dsp:txXfrm>
        <a:off x="155367" y="149742"/>
        <a:ext cx="11210544" cy="4813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E420F-4AC4-4182-8781-E8D383B420E6}">
      <dsp:nvSpPr>
        <dsp:cNvPr id="0" name=""/>
        <dsp:cNvSpPr/>
      </dsp:nvSpPr>
      <dsp:spPr>
        <a:xfrm>
          <a:off x="0" y="0"/>
          <a:ext cx="11521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B4708-DE0D-4F51-B523-83A62E8D0B2D}">
      <dsp:nvSpPr>
        <dsp:cNvPr id="0" name=""/>
        <dsp:cNvSpPr/>
      </dsp:nvSpPr>
      <dsp:spPr>
        <a:xfrm>
          <a:off x="0" y="0"/>
          <a:ext cx="2304256" cy="511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vi-VN" sz="3200" b="1" kern="1200" dirty="0"/>
            <a:t>Cấp độ thứ hai (biểu trưng phi trực quan – vô hình): những giá trị được</a:t>
          </a:r>
          <a:br>
            <a:rPr lang="vi-VN" sz="3200" b="1" kern="1200" dirty="0"/>
          </a:br>
          <a:r>
            <a:rPr lang="vi-VN" sz="3200" b="1" kern="1200" dirty="0"/>
            <a:t>tuyên bố</a:t>
          </a:r>
          <a:endParaRPr lang="en-US" sz="3200" kern="1200" dirty="0"/>
        </a:p>
      </dsp:txBody>
      <dsp:txXfrm>
        <a:off x="0" y="0"/>
        <a:ext cx="2304256" cy="5112568"/>
      </dsp:txXfrm>
    </dsp:sp>
    <dsp:sp modelId="{A3A581FD-2D9C-4679-8113-EE067D036EDE}">
      <dsp:nvSpPr>
        <dsp:cNvPr id="0" name=""/>
        <dsp:cNvSpPr/>
      </dsp:nvSpPr>
      <dsp:spPr>
        <a:xfrm>
          <a:off x="2477075" y="118827"/>
          <a:ext cx="9044204" cy="2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N</a:t>
          </a:r>
          <a:r>
            <a:rPr lang="vi-VN" sz="2800" kern="1200" dirty="0"/>
            <a:t>hững giá trị được công bố,</a:t>
          </a:r>
          <a:r>
            <a:rPr lang="en-US" sz="2800" kern="1200" dirty="0"/>
            <a:t> </a:t>
          </a:r>
          <a:r>
            <a:rPr lang="vi-VN" sz="2800" kern="1200" dirty="0"/>
            <a:t>một bộ phận của văn hoá doanh nghiệp</a:t>
          </a:r>
          <a:r>
            <a:rPr lang="en-US" sz="2800" kern="1200" dirty="0"/>
            <a:t>: </a:t>
          </a:r>
          <a:r>
            <a:rPr lang="vi-VN" sz="2800" kern="1200" dirty="0"/>
            <a:t>các quy định</a:t>
          </a:r>
          <a:r>
            <a:rPr lang="en-US" sz="2800" kern="1200" dirty="0"/>
            <a:t>, </a:t>
          </a:r>
          <a:r>
            <a:rPr lang="vi-VN" sz="2800" kern="1200" dirty="0"/>
            <a:t>nguyên tắc</a:t>
          </a:r>
          <a:r>
            <a:rPr lang="en-US" sz="2800" kern="1200" dirty="0"/>
            <a:t>, </a:t>
          </a:r>
          <a:r>
            <a:rPr lang="vi-VN" sz="2800" kern="1200" dirty="0"/>
            <a:t>triết lý</a:t>
          </a:r>
          <a:r>
            <a:rPr lang="en-US" sz="2800" kern="1200" dirty="0"/>
            <a:t>, </a:t>
          </a:r>
          <a:r>
            <a:rPr lang="vi-VN" sz="2800" kern="1200" dirty="0"/>
            <a:t>mục tiêu</a:t>
          </a:r>
          <a:r>
            <a:rPr lang="en-US" sz="2800" kern="1200" dirty="0"/>
            <a:t>, c</a:t>
          </a:r>
          <a:r>
            <a:rPr lang="vi-VN" sz="2800" kern="1200" dirty="0"/>
            <a:t>hiến</a:t>
          </a:r>
          <a:r>
            <a:rPr lang="en-US" sz="2800" kern="1200" dirty="0"/>
            <a:t> </a:t>
          </a:r>
          <a:r>
            <a:rPr lang="vi-VN" sz="2800" kern="1200" dirty="0"/>
            <a:t>lược hoạt động</a:t>
          </a:r>
          <a:endParaRPr lang="en-US" sz="2800" kern="1200" dirty="0"/>
        </a:p>
      </dsp:txBody>
      <dsp:txXfrm>
        <a:off x="2477075" y="118827"/>
        <a:ext cx="9044204" cy="2376545"/>
      </dsp:txXfrm>
    </dsp:sp>
    <dsp:sp modelId="{6B7675D4-889A-488C-801F-42A987DDEBDF}">
      <dsp:nvSpPr>
        <dsp:cNvPr id="0" name=""/>
        <dsp:cNvSpPr/>
      </dsp:nvSpPr>
      <dsp:spPr>
        <a:xfrm>
          <a:off x="2304256" y="2495372"/>
          <a:ext cx="921702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F11B5-CCF8-43EE-A9E3-A6B993342086}">
      <dsp:nvSpPr>
        <dsp:cNvPr id="0" name=""/>
        <dsp:cNvSpPr/>
      </dsp:nvSpPr>
      <dsp:spPr>
        <a:xfrm>
          <a:off x="2477075" y="2614199"/>
          <a:ext cx="9044204" cy="2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a:t>
          </a:r>
          <a:r>
            <a:rPr lang="vi-VN" sz="2800" kern="1200" dirty="0"/>
            <a:t>hực hiện chức năng hướng dẫn cho các</a:t>
          </a:r>
          <a:r>
            <a:rPr lang="en-US" sz="2800" kern="1200" dirty="0"/>
            <a:t> </a:t>
          </a:r>
          <a:r>
            <a:rPr lang="vi-VN" sz="2800" kern="1200" dirty="0"/>
            <a:t>nhân viên trong doanh</a:t>
          </a:r>
          <a:r>
            <a:rPr lang="en-US" sz="2800" kern="1200" dirty="0"/>
            <a:t> </a:t>
          </a:r>
          <a:r>
            <a:rPr lang="vi-VN" sz="2800" kern="1200" dirty="0"/>
            <a:t>nghiệp cách thức đối phó với các tình huống cơ bản và rèn luyện</a:t>
          </a:r>
          <a:r>
            <a:rPr lang="en-US" sz="2800" kern="1200" dirty="0"/>
            <a:t> </a:t>
          </a:r>
          <a:r>
            <a:rPr lang="vi-VN" sz="2800" kern="1200" dirty="0"/>
            <a:t>cách ứng xử cho các nhân viên mới trong môi trường cạnh tranh. </a:t>
          </a:r>
          <a:br>
            <a:rPr lang="vi-VN" sz="2800" kern="1200" dirty="0"/>
          </a:br>
          <a:endParaRPr lang="en-US" sz="2800" kern="1200" dirty="0"/>
        </a:p>
      </dsp:txBody>
      <dsp:txXfrm>
        <a:off x="2477075" y="2614199"/>
        <a:ext cx="9044204" cy="2376545"/>
      </dsp:txXfrm>
    </dsp:sp>
    <dsp:sp modelId="{C79EBCDB-1ABE-4718-899B-88FFC5A2C03B}">
      <dsp:nvSpPr>
        <dsp:cNvPr id="0" name=""/>
        <dsp:cNvSpPr/>
      </dsp:nvSpPr>
      <dsp:spPr>
        <a:xfrm>
          <a:off x="2304256" y="4990745"/>
          <a:ext cx="921702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E5DA4-F658-49A5-BF95-25C0ECFF2B09}">
      <dsp:nvSpPr>
        <dsp:cNvPr id="0" name=""/>
        <dsp:cNvSpPr/>
      </dsp:nvSpPr>
      <dsp:spPr>
        <a:xfrm>
          <a:off x="2775808"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1584" y="689801"/>
        <a:ext cx="26428" cy="5285"/>
      </dsp:txXfrm>
    </dsp:sp>
    <dsp:sp modelId="{8698BF09-9409-461F-AAFD-F0055BE5CFB7}">
      <dsp:nvSpPr>
        <dsp:cNvPr id="0" name=""/>
        <dsp:cNvSpPr/>
      </dsp:nvSpPr>
      <dsp:spPr>
        <a:xfrm>
          <a:off x="479435"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Tìm hiểu môi trường và các yếu tố ảnh hưởng đến chiến lược doanh nghiệp trong tương lai</a:t>
          </a:r>
        </a:p>
      </dsp:txBody>
      <dsp:txXfrm>
        <a:off x="479435" y="2992"/>
        <a:ext cx="2298173" cy="1378903"/>
      </dsp:txXfrm>
    </dsp:sp>
    <dsp:sp modelId="{BA60C1A3-D639-43E5-AEF3-DBBDF84CA1F0}">
      <dsp:nvSpPr>
        <dsp:cNvPr id="0" name=""/>
        <dsp:cNvSpPr/>
      </dsp:nvSpPr>
      <dsp:spPr>
        <a:xfrm>
          <a:off x="5602562"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8337" y="689801"/>
        <a:ext cx="26428" cy="5285"/>
      </dsp:txXfrm>
    </dsp:sp>
    <dsp:sp modelId="{5DC59938-0726-4999-A05E-987D2E1560BF}">
      <dsp:nvSpPr>
        <dsp:cNvPr id="0" name=""/>
        <dsp:cNvSpPr/>
      </dsp:nvSpPr>
      <dsp:spPr>
        <a:xfrm>
          <a:off x="3306188"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Xác định đâu là giá trị cốt lõi làm cơ sở cho thành công.</a:t>
          </a:r>
        </a:p>
      </dsp:txBody>
      <dsp:txXfrm>
        <a:off x="3306188" y="2992"/>
        <a:ext cx="2298173" cy="1378903"/>
      </dsp:txXfrm>
    </dsp:sp>
    <dsp:sp modelId="{CEFB2BAB-494B-4283-8FCF-98592181DCC0}">
      <dsp:nvSpPr>
        <dsp:cNvPr id="0" name=""/>
        <dsp:cNvSpPr/>
      </dsp:nvSpPr>
      <dsp:spPr>
        <a:xfrm>
          <a:off x="8429315"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5090" y="689801"/>
        <a:ext cx="26428" cy="5285"/>
      </dsp:txXfrm>
    </dsp:sp>
    <dsp:sp modelId="{83E79B92-011E-4532-927D-EA9860BADF5B}">
      <dsp:nvSpPr>
        <dsp:cNvPr id="0" name=""/>
        <dsp:cNvSpPr/>
      </dsp:nvSpPr>
      <dsp:spPr>
        <a:xfrm>
          <a:off x="6132941"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Xây dựng tầm nhìn mà doanh nghiệp sẽ vươn tới</a:t>
          </a:r>
        </a:p>
      </dsp:txBody>
      <dsp:txXfrm>
        <a:off x="6132941" y="2992"/>
        <a:ext cx="2298173" cy="1378903"/>
      </dsp:txXfrm>
    </dsp:sp>
    <dsp:sp modelId="{0929CD71-D0BB-4895-9BE2-598BC2C6CB26}">
      <dsp:nvSpPr>
        <dsp:cNvPr id="0" name=""/>
        <dsp:cNvSpPr/>
      </dsp:nvSpPr>
      <dsp:spPr>
        <a:xfrm>
          <a:off x="1628522" y="1380096"/>
          <a:ext cx="8480259" cy="497979"/>
        </a:xfrm>
        <a:custGeom>
          <a:avLst/>
          <a:gdLst/>
          <a:ahLst/>
          <a:cxnLst/>
          <a:rect l="0" t="0" r="0" b="0"/>
          <a:pathLst>
            <a:path>
              <a:moveTo>
                <a:pt x="8480259" y="0"/>
              </a:moveTo>
              <a:lnTo>
                <a:pt x="8480259" y="266089"/>
              </a:lnTo>
              <a:lnTo>
                <a:pt x="0" y="266089"/>
              </a:lnTo>
              <a:lnTo>
                <a:pt x="0" y="4979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6234" y="1626443"/>
        <a:ext cx="424835" cy="5285"/>
      </dsp:txXfrm>
    </dsp:sp>
    <dsp:sp modelId="{9E710260-C9FD-422B-A4D5-BA51F7336DC4}">
      <dsp:nvSpPr>
        <dsp:cNvPr id="0" name=""/>
        <dsp:cNvSpPr/>
      </dsp:nvSpPr>
      <dsp:spPr>
        <a:xfrm>
          <a:off x="8959695"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Đánh giá văn hóa hiện tại,xác định những yếu tố văn hoá nào cần thay đổi và kết hợp với chiến lược phát triển DN</a:t>
          </a:r>
        </a:p>
      </dsp:txBody>
      <dsp:txXfrm>
        <a:off x="8959695" y="2992"/>
        <a:ext cx="2298173" cy="1378903"/>
      </dsp:txXfrm>
    </dsp:sp>
    <dsp:sp modelId="{B3EDC265-EF63-4934-92C6-0E3F4979D6A2}">
      <dsp:nvSpPr>
        <dsp:cNvPr id="0" name=""/>
        <dsp:cNvSpPr/>
      </dsp:nvSpPr>
      <dsp:spPr>
        <a:xfrm>
          <a:off x="2775808"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1584" y="2597285"/>
        <a:ext cx="26428" cy="5285"/>
      </dsp:txXfrm>
    </dsp:sp>
    <dsp:sp modelId="{106F368A-C516-45C6-A127-CC3446B6A93F}">
      <dsp:nvSpPr>
        <dsp:cNvPr id="0" name=""/>
        <dsp:cNvSpPr/>
      </dsp:nvSpPr>
      <dsp:spPr>
        <a:xfrm>
          <a:off x="479435"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Làm thế nào để thu hẹp khoảng cách giữa những giá trị chúng ta hiện có và những giá trị chúng ta mong muốn.</a:t>
          </a:r>
        </a:p>
      </dsp:txBody>
      <dsp:txXfrm>
        <a:off x="479435" y="1910476"/>
        <a:ext cx="2298173" cy="1378903"/>
      </dsp:txXfrm>
    </dsp:sp>
    <dsp:sp modelId="{9EB8F3E9-BA64-4703-A0A9-5A6BA62D9421}">
      <dsp:nvSpPr>
        <dsp:cNvPr id="0" name=""/>
        <dsp:cNvSpPr/>
      </dsp:nvSpPr>
      <dsp:spPr>
        <a:xfrm>
          <a:off x="5602562"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8337" y="2597285"/>
        <a:ext cx="26428" cy="5285"/>
      </dsp:txXfrm>
    </dsp:sp>
    <dsp:sp modelId="{3D572B9A-6881-4038-A560-2528D0930A93}">
      <dsp:nvSpPr>
        <dsp:cNvPr id="0" name=""/>
        <dsp:cNvSpPr/>
      </dsp:nvSpPr>
      <dsp:spPr>
        <a:xfrm>
          <a:off x="3306188"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Xác định vai trò của lãnh đạo trong việc dẫn dắt thay đổi văn hóa</a:t>
          </a:r>
        </a:p>
      </dsp:txBody>
      <dsp:txXfrm>
        <a:off x="3306188" y="1910476"/>
        <a:ext cx="2298173" cy="1378903"/>
      </dsp:txXfrm>
    </dsp:sp>
    <dsp:sp modelId="{0FED3B81-5633-4C7E-B994-12D73FC8EB88}">
      <dsp:nvSpPr>
        <dsp:cNvPr id="0" name=""/>
        <dsp:cNvSpPr/>
      </dsp:nvSpPr>
      <dsp:spPr>
        <a:xfrm>
          <a:off x="8429315"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5090" y="2597285"/>
        <a:ext cx="26428" cy="5285"/>
      </dsp:txXfrm>
    </dsp:sp>
    <dsp:sp modelId="{CE7FE9E9-3B8F-4F84-BBF6-F527E551D24A}">
      <dsp:nvSpPr>
        <dsp:cNvPr id="0" name=""/>
        <dsp:cNvSpPr/>
      </dsp:nvSpPr>
      <dsp:spPr>
        <a:xfrm>
          <a:off x="6132941"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Soạn thảo một kế hoạch hành động bao gồm các mục tiêu hoạt động, thời gian, điểm mốc và trách nhiệm cụ thể</a:t>
          </a:r>
        </a:p>
      </dsp:txBody>
      <dsp:txXfrm>
        <a:off x="6132941" y="1910476"/>
        <a:ext cx="2298173" cy="1378903"/>
      </dsp:txXfrm>
    </dsp:sp>
    <dsp:sp modelId="{BFAD6854-63D5-4F14-84C1-BDD50EDCF9F2}">
      <dsp:nvSpPr>
        <dsp:cNvPr id="0" name=""/>
        <dsp:cNvSpPr/>
      </dsp:nvSpPr>
      <dsp:spPr>
        <a:xfrm>
          <a:off x="1628522" y="3287579"/>
          <a:ext cx="8480259" cy="497979"/>
        </a:xfrm>
        <a:custGeom>
          <a:avLst/>
          <a:gdLst/>
          <a:ahLst/>
          <a:cxnLst/>
          <a:rect l="0" t="0" r="0" b="0"/>
          <a:pathLst>
            <a:path>
              <a:moveTo>
                <a:pt x="8480259" y="0"/>
              </a:moveTo>
              <a:lnTo>
                <a:pt x="8480259" y="266089"/>
              </a:lnTo>
              <a:lnTo>
                <a:pt x="0" y="266089"/>
              </a:lnTo>
              <a:lnTo>
                <a:pt x="0" y="4979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6234" y="3533927"/>
        <a:ext cx="424835" cy="5285"/>
      </dsp:txXfrm>
    </dsp:sp>
    <dsp:sp modelId="{2C6FA4A6-4BB2-498E-AF03-0A5FFDCA1447}">
      <dsp:nvSpPr>
        <dsp:cNvPr id="0" name=""/>
        <dsp:cNvSpPr/>
      </dsp:nvSpPr>
      <dsp:spPr>
        <a:xfrm>
          <a:off x="8959695"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Phổ biến nhu cầu thay đổi, kế hoạch hành động và động viên tinh thần, tạo động lực cho sự thay đổi</a:t>
          </a:r>
        </a:p>
      </dsp:txBody>
      <dsp:txXfrm>
        <a:off x="8959695" y="1910476"/>
        <a:ext cx="2298173" cy="1378903"/>
      </dsp:txXfrm>
    </dsp:sp>
    <dsp:sp modelId="{2FDA2154-432F-4482-ACEF-A45E706E85F2}">
      <dsp:nvSpPr>
        <dsp:cNvPr id="0" name=""/>
        <dsp:cNvSpPr/>
      </dsp:nvSpPr>
      <dsp:spPr>
        <a:xfrm>
          <a:off x="2775808" y="4461691"/>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1584" y="4504768"/>
        <a:ext cx="26428" cy="5285"/>
      </dsp:txXfrm>
    </dsp:sp>
    <dsp:sp modelId="{4DBA5C4F-1286-4A00-968A-4590F05DC313}">
      <dsp:nvSpPr>
        <dsp:cNvPr id="0" name=""/>
        <dsp:cNvSpPr/>
      </dsp:nvSpPr>
      <dsp:spPr>
        <a:xfrm>
          <a:off x="479435" y="3817959"/>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Nhận biết các trở ngại và nguyên nhân từ chối thay đổi và xây dựng các chiến lược để đối phó</a:t>
          </a:r>
        </a:p>
      </dsp:txBody>
      <dsp:txXfrm>
        <a:off x="479435" y="3817959"/>
        <a:ext cx="2298173" cy="1378903"/>
      </dsp:txXfrm>
    </dsp:sp>
    <dsp:sp modelId="{C919DAEB-0890-4348-A0AD-3C68D8587D9C}">
      <dsp:nvSpPr>
        <dsp:cNvPr id="0" name=""/>
        <dsp:cNvSpPr/>
      </dsp:nvSpPr>
      <dsp:spPr>
        <a:xfrm>
          <a:off x="3306188" y="3817959"/>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Thể chế hóa, mô hình hóa và củng cố sự thay đổi văn hóa.</a:t>
          </a:r>
        </a:p>
      </dsp:txBody>
      <dsp:txXfrm>
        <a:off x="3306188" y="3817959"/>
        <a:ext cx="2298173" cy="13789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290DA-F3BF-48F6-BE51-12128C66B5C3}">
      <dsp:nvSpPr>
        <dsp:cNvPr id="0" name=""/>
        <dsp:cNvSpPr/>
      </dsp:nvSpPr>
      <dsp:spPr>
        <a:xfrm>
          <a:off x="3048000" y="0"/>
          <a:ext cx="4876800" cy="48768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D072E-E494-425E-A523-F1A88A125689}">
      <dsp:nvSpPr>
        <dsp:cNvPr id="0" name=""/>
        <dsp:cNvSpPr/>
      </dsp:nvSpPr>
      <dsp:spPr>
        <a:xfrm>
          <a:off x="3511296" y="463296"/>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Mô hình văn hóa gia đình</a:t>
          </a:r>
        </a:p>
      </dsp:txBody>
      <dsp:txXfrm>
        <a:off x="3604142" y="556142"/>
        <a:ext cx="1716260" cy="1716260"/>
      </dsp:txXfrm>
    </dsp:sp>
    <dsp:sp modelId="{E6E21B97-F636-4EAF-8722-92D3B2A21337}">
      <dsp:nvSpPr>
        <dsp:cNvPr id="0" name=""/>
        <dsp:cNvSpPr/>
      </dsp:nvSpPr>
      <dsp:spPr>
        <a:xfrm>
          <a:off x="5559552" y="463296"/>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Mô hình tháp Eiffel</a:t>
          </a:r>
        </a:p>
      </dsp:txBody>
      <dsp:txXfrm>
        <a:off x="5652398" y="556142"/>
        <a:ext cx="1716260" cy="1716260"/>
      </dsp:txXfrm>
    </dsp:sp>
    <dsp:sp modelId="{85AFC140-1D43-4B4F-AD7C-904529D11AFC}">
      <dsp:nvSpPr>
        <dsp:cNvPr id="0" name=""/>
        <dsp:cNvSpPr/>
      </dsp:nvSpPr>
      <dsp:spPr>
        <a:xfrm>
          <a:off x="3511296" y="2511552"/>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Mô hình tên lửa dẫn đường</a:t>
          </a:r>
        </a:p>
      </dsp:txBody>
      <dsp:txXfrm>
        <a:off x="3604142" y="2604398"/>
        <a:ext cx="1716260" cy="1716260"/>
      </dsp:txXfrm>
    </dsp:sp>
    <dsp:sp modelId="{A69B0D27-D11E-4E83-844C-726B3996DD37}">
      <dsp:nvSpPr>
        <dsp:cNvPr id="0" name=""/>
        <dsp:cNvSpPr/>
      </dsp:nvSpPr>
      <dsp:spPr>
        <a:xfrm>
          <a:off x="5559552" y="2511552"/>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Mô hình lò ấp trứng</a:t>
          </a:r>
        </a:p>
      </dsp:txBody>
      <dsp:txXfrm>
        <a:off x="5652398" y="2604398"/>
        <a:ext cx="1716260" cy="17162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20D740D3-4A3E-FD47-B4B3-061B641DD288}" type="slidenum">
              <a:rPr lang="en-US"/>
              <a:pPr>
                <a:defRPr/>
              </a:pPr>
              <a:t>30</a:t>
            </a:fld>
            <a:endParaRPr lang="en-US"/>
          </a:p>
        </p:txBody>
      </p:sp>
      <p:sp>
        <p:nvSpPr>
          <p:cNvPr id="4915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21206F39-2E1E-6448-85A0-F667D68C3BD8}" type="slidenum">
              <a:rPr lang="en-US"/>
              <a:pPr>
                <a:defRPr/>
              </a:pPr>
              <a:t>31</a:t>
            </a:fld>
            <a:endParaRPr lang="en-US"/>
          </a:p>
        </p:txBody>
      </p:sp>
      <p:sp>
        <p:nvSpPr>
          <p:cNvPr id="5017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A9D0C01-77F9-9545-B22E-0FAEB52DB43A}" type="slidenum">
              <a:rPr lang="en-US"/>
              <a:pPr>
                <a:defRPr/>
              </a:pPr>
              <a:t>32</a:t>
            </a:fld>
            <a:endParaRPr lang="en-US"/>
          </a:p>
        </p:txBody>
      </p:sp>
      <p:sp>
        <p:nvSpPr>
          <p:cNvPr id="5120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35948A2B-0F43-004D-90F8-CB3976284096}" type="slidenum">
              <a:rPr lang="en-US"/>
              <a:pPr>
                <a:defRPr/>
              </a:pPr>
              <a:t>33</a:t>
            </a:fld>
            <a:endParaRPr lang="en-US"/>
          </a:p>
        </p:txBody>
      </p:sp>
      <p:sp>
        <p:nvSpPr>
          <p:cNvPr id="5222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26992A5-CE1F-7D44-94D5-E5FEF4E881C8}" type="slidenum">
              <a:rPr lang="en-US"/>
              <a:pPr>
                <a:defRPr/>
              </a:pPr>
              <a:t>34</a:t>
            </a:fld>
            <a:endParaRPr lang="en-US"/>
          </a:p>
        </p:txBody>
      </p:sp>
      <p:sp>
        <p:nvSpPr>
          <p:cNvPr id="5324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747CE17F-9699-A749-8823-8E3EEF91764D}" type="slidenum">
              <a:rPr lang="en-US"/>
              <a:pPr>
                <a:defRPr/>
              </a:pPr>
              <a:t>35</a:t>
            </a:fld>
            <a:endParaRPr lang="en-US"/>
          </a:p>
        </p:txBody>
      </p:sp>
      <p:sp>
        <p:nvSpPr>
          <p:cNvPr id="5427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6AF5A5C9-66ED-D642-A00A-986037D7EFEE}" type="slidenum">
              <a:rPr lang="en-US"/>
              <a:pPr>
                <a:defRPr/>
              </a:pPr>
              <a:t>36</a:t>
            </a:fld>
            <a:endParaRPr lang="en-US"/>
          </a:p>
        </p:txBody>
      </p:sp>
      <p:sp>
        <p:nvSpPr>
          <p:cNvPr id="5529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1A132050-B76D-5D41-B0BE-6C010ED025A4}" type="slidenum">
              <a:rPr lang="en-US"/>
              <a:pPr>
                <a:defRPr/>
              </a:pPr>
              <a:t>37</a:t>
            </a:fld>
            <a:endParaRPr lang="en-US"/>
          </a:p>
        </p:txBody>
      </p:sp>
      <p:sp>
        <p:nvSpPr>
          <p:cNvPr id="5632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97CBEB21-38D5-B248-B559-DDF197117352}" type="slidenum">
              <a:rPr lang="en-US"/>
              <a:pPr>
                <a:defRPr/>
              </a:pPr>
              <a:t>38</a:t>
            </a:fld>
            <a:endParaRPr lang="en-US"/>
          </a:p>
        </p:txBody>
      </p:sp>
      <p:sp>
        <p:nvSpPr>
          <p:cNvPr id="5734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6D2D3A7B-9068-374F-8173-C960D0E88C35}" type="slidenum">
              <a:rPr lang="en-US"/>
              <a:pPr>
                <a:defRPr/>
              </a:pPr>
              <a:t>39</a:t>
            </a:fld>
            <a:endParaRPr lang="en-US"/>
          </a:p>
        </p:txBody>
      </p:sp>
      <p:sp>
        <p:nvSpPr>
          <p:cNvPr id="5836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AB2B798C-DC96-634B-898F-E60B648B04DE}" type="slidenum">
              <a:rPr lang="en-US"/>
              <a:pPr>
                <a:defRPr/>
              </a:pPr>
              <a:t>3</a:t>
            </a:fld>
            <a:endParaRPr lang="en-US"/>
          </a:p>
        </p:txBody>
      </p:sp>
      <p:sp>
        <p:nvSpPr>
          <p:cNvPr id="3788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D2E01613-0CDE-8043-A23F-E3A60D70E513}" type="slidenum">
              <a:rPr lang="en-US"/>
              <a:pPr>
                <a:defRPr/>
              </a:pPr>
              <a:t>40</a:t>
            </a:fld>
            <a:endParaRPr lang="en-US"/>
          </a:p>
        </p:txBody>
      </p:sp>
      <p:sp>
        <p:nvSpPr>
          <p:cNvPr id="5939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52C599A3-8D88-A04A-B5CE-DB979BF9C929}" type="slidenum">
              <a:rPr lang="en-US"/>
              <a:pPr>
                <a:defRPr/>
              </a:pPr>
              <a:t>41</a:t>
            </a:fld>
            <a:endParaRPr lang="en-US"/>
          </a:p>
        </p:txBody>
      </p:sp>
      <p:sp>
        <p:nvSpPr>
          <p:cNvPr id="6041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041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DFBC5B5F-9551-E74A-B0DC-D976578F93D6}" type="slidenum">
              <a:rPr lang="en-US"/>
              <a:pPr>
                <a:defRPr/>
              </a:pPr>
              <a:t>6</a:t>
            </a:fld>
            <a:endParaRPr lang="en-US"/>
          </a:p>
        </p:txBody>
      </p:sp>
      <p:sp>
        <p:nvSpPr>
          <p:cNvPr id="4096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D49A7DF-BCCD-CD44-A317-71A6597052E4}" type="slidenum">
              <a:rPr lang="en-US"/>
              <a:pPr>
                <a:defRPr/>
              </a:pPr>
              <a:t>7</a:t>
            </a:fld>
            <a:endParaRPr lang="en-US"/>
          </a:p>
        </p:txBody>
      </p:sp>
      <p:sp>
        <p:nvSpPr>
          <p:cNvPr id="4198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AC45B5D2-4146-7F4C-B23B-F0B10A91D8FA}" type="slidenum">
              <a:rPr lang="en-US"/>
              <a:pPr>
                <a:defRPr/>
              </a:pPr>
              <a:t>8</a:t>
            </a:fld>
            <a:endParaRPr lang="en-US"/>
          </a:p>
        </p:txBody>
      </p:sp>
      <p:sp>
        <p:nvSpPr>
          <p:cNvPr id="4300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B4BE3738-4B74-A348-9587-F6BFE16D7904}" type="slidenum">
              <a:rPr lang="en-US"/>
              <a:pPr>
                <a:defRPr/>
              </a:pPr>
              <a:t>9</a:t>
            </a:fld>
            <a:endParaRPr lang="en-US"/>
          </a:p>
        </p:txBody>
      </p:sp>
      <p:sp>
        <p:nvSpPr>
          <p:cNvPr id="4403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p>
            <a:pPr>
              <a:defRPr/>
            </a:pPr>
            <a:fld id="{29D994A1-291A-4F4D-9D09-464FAEC37704}" type="slidenum">
              <a:rPr lang="en-US"/>
              <a:pPr>
                <a:defRPr/>
              </a:pPr>
              <a:t>10</a:t>
            </a:fld>
            <a:endParaRPr lang="en-US"/>
          </a:p>
        </p:txBody>
      </p:sp>
      <p:sp>
        <p:nvSpPr>
          <p:cNvPr id="4505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5058" name="Text Box 2"/>
          <p:cNvSpPr txBox="1">
            <a:spLocks noChangeArrowheads="1"/>
          </p:cNvSpPr>
          <p:nvPr/>
        </p:nvSpPr>
        <p:spPr bwMode="auto">
          <a:xfrm>
            <a:off x="709930" y="4861441"/>
            <a:ext cx="5679440" cy="46055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9048" tIns="49524" rIns="99048" bIns="49524"/>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r>
              <a:rPr lang="en-US">
                <a:solidFill>
                  <a:srgbClr val="000000"/>
                </a:solidFill>
                <a:latin typeface="Times New Roman" charset="0"/>
                <a:cs typeface="Times New Roman" charset="0"/>
              </a:rPr>
              <a:t>N</a:t>
            </a:r>
            <a:r>
              <a:rPr lang="vi-VN">
                <a:solidFill>
                  <a:srgbClr val="000000"/>
                </a:solidFill>
                <a:latin typeface="Times New Roman" charset="0"/>
                <a:cs typeface="Times New Roman" charset="0"/>
              </a:rPr>
              <a:t>hững giá trị được chấp nhận,bao gồm những chiến lược, những mục</a:t>
            </a:r>
            <a:r>
              <a:rPr lang="en-US">
                <a:solidFill>
                  <a:srgbClr val="000000"/>
                </a:solidFill>
                <a:latin typeface="Times New Roman" charset="0"/>
                <a:cs typeface="Times New Roman" charset="0"/>
              </a:rPr>
              <a:t> </a:t>
            </a:r>
            <a:r>
              <a:rPr lang="vi-VN">
                <a:solidFill>
                  <a:srgbClr val="000000"/>
                </a:solidFill>
                <a:latin typeface="Times New Roman" charset="0"/>
                <a:cs typeface="Times New Roman" charset="0"/>
              </a:rPr>
              <a:t>tiêu và triết lý kinh doanh của </a:t>
            </a:r>
            <a:r>
              <a:rPr lang="en-US">
                <a:solidFill>
                  <a:srgbClr val="000000"/>
                </a:solidFill>
                <a:latin typeface="Times New Roman" charset="0"/>
                <a:cs typeface="Times New Roman" charset="0"/>
              </a:rPr>
              <a:t>DN</a:t>
            </a:r>
            <a:r>
              <a:rPr lang="vi-VN">
                <a:solidFill>
                  <a:srgbClr val="000000"/>
                </a:solidFill>
                <a:latin typeface="Times New Roman" charset="0"/>
                <a:cs typeface="Times New Roman" charset="0"/>
              </a:rPr>
              <a:t>… </a:t>
            </a:r>
          </a:p>
        </p:txBody>
      </p:sp>
      <p:sp>
        <p:nvSpPr>
          <p:cNvPr id="45059" name="Text Box 3"/>
          <p:cNvSpPr txBox="1">
            <a:spLocks noChangeArrowheads="1"/>
          </p:cNvSpPr>
          <p:nvPr/>
        </p:nvSpPr>
        <p:spPr bwMode="auto">
          <a:xfrm>
            <a:off x="4021294" y="9721106"/>
            <a:ext cx="3076363" cy="51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7488" tIns="50694" rIns="97488" bIns="50694"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fld id="{BF727CFA-6196-C246-9FEB-AA8618A4BA0C}" type="slidenum">
              <a:rPr lang="en-US" smtClean="0">
                <a:effectLst>
                  <a:outerShdw blurRad="38100" dist="38100" dir="2700000" algn="tl">
                    <a:srgbClr val="DDDDDD"/>
                  </a:outerShdw>
                </a:effectLst>
              </a:rPr>
              <a:pPr algn="r">
                <a:buClrTx/>
                <a:buFontTx/>
                <a:buNone/>
                <a:defRPr/>
              </a:pPr>
              <a:t>10</a:t>
            </a:fld>
            <a:endParaRPr lang="en-US">
              <a:effectLst>
                <a:outerShdw blurRad="38100" dist="38100" dir="2700000" algn="tl">
                  <a:srgbClr val="DDDDDD"/>
                </a:outerShdw>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B0237577-E354-1E42-A181-F7E674E0F62D}" type="slidenum">
              <a:rPr lang="en-US"/>
              <a:pPr>
                <a:defRPr/>
              </a:pPr>
              <a:t>16</a:t>
            </a:fld>
            <a:endParaRPr lang="en-US"/>
          </a:p>
        </p:txBody>
      </p:sp>
      <p:sp>
        <p:nvSpPr>
          <p:cNvPr id="4608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5D0CE7E1-E62D-444F-A9D2-7639F0130C42}" type="slidenum">
              <a:rPr lang="en-US"/>
              <a:pPr>
                <a:defRPr/>
              </a:pPr>
              <a:t>29</a:t>
            </a:fld>
            <a:endParaRPr lang="en-US"/>
          </a:p>
        </p:txBody>
      </p:sp>
      <p:sp>
        <p:nvSpPr>
          <p:cNvPr id="4812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nguyentiendung.yolasite.com/resources/LogoBKchuan.jpg">
            <a:extLst>
              <a:ext uri="{FF2B5EF4-FFF2-40B4-BE49-F238E27FC236}">
                <a16:creationId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vi-VN"/>
              <a:t>EM 3211 Nguyên lý marketing</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r>
              <a:rPr lang="vi-VN"/>
              <a:t>EM 3211 Nguyên lý marketing</a:t>
            </a:r>
            <a:endParaRPr lang="en-GB"/>
          </a:p>
        </p:txBody>
      </p:sp>
      <p:sp>
        <p:nvSpPr>
          <p:cNvPr id="14" name="Footer Placeholder 4">
            <a:extLst>
              <a:ext uri="{FF2B5EF4-FFF2-40B4-BE49-F238E27FC236}">
                <a16:creationId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vi-VN"/>
              <a:t>EM 3211 Nguyên lý marketing</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vi-VN"/>
              <a:t>EM 3211 Nguyên lý marketing</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EM 3211 Nguyên lý marketing</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vi-VN"/>
              <a:t>EM 3211 Nguyên lý marketing</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r>
              <a:rPr lang="vi-VN"/>
              <a:t>EM 3211 Nguyên lý marketing</a:t>
            </a:r>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a:defRPr/>
            </a:pPr>
            <a:r>
              <a:rPr lang="en-US" dirty="0">
                <a:solidFill>
                  <a:srgbClr val="FF0000"/>
                </a:solidFill>
              </a:rPr>
              <a:t>CHƯƠNG 5</a:t>
            </a:r>
            <a:br>
              <a:rPr lang="en-US" dirty="0">
                <a:solidFill>
                  <a:srgbClr val="FF0000"/>
                </a:solidFill>
              </a:rPr>
            </a:br>
            <a:r>
              <a:rPr lang="en-US" dirty="0">
                <a:solidFill>
                  <a:srgbClr val="FF0000"/>
                </a:solidFill>
              </a:rPr>
              <a:t>VĂN HÓA DOANH NGHIỆP</a:t>
            </a:r>
            <a:br>
              <a:rPr lang="en-US" dirty="0">
                <a:solidFill>
                  <a:srgbClr val="FF0000"/>
                </a:solidFill>
              </a:rPr>
            </a:br>
            <a:endParaRPr lang="en-US" dirty="0">
              <a:latin typeface="Verdana" charset="0"/>
            </a:endParaRPr>
          </a:p>
        </p:txBody>
      </p:sp>
      <p:sp>
        <p:nvSpPr>
          <p:cNvPr id="2052" name="Freeform 4"/>
          <p:cNvSpPr>
            <a:spLocks/>
          </p:cNvSpPr>
          <p:nvPr/>
        </p:nvSpPr>
        <p:spPr bwMode="gray">
          <a:xfrm>
            <a:off x="2641600" y="1743075"/>
            <a:ext cx="7071784" cy="806450"/>
          </a:xfrm>
          <a:custGeom>
            <a:avLst/>
            <a:gdLst/>
            <a:ahLst/>
            <a:cxnLst>
              <a:cxn ang="0">
                <a:pos x="1" y="492"/>
              </a:cxn>
              <a:cxn ang="0">
                <a:pos x="1707" y="20"/>
              </a:cxn>
              <a:cxn ang="0">
                <a:pos x="3340" y="482"/>
              </a:cxn>
              <a:cxn ang="0">
                <a:pos x="1734" y="74"/>
              </a:cxn>
              <a:cxn ang="0">
                <a:pos x="1" y="492"/>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w="9525">
            <a:noFill/>
            <a:round/>
            <a:headEnd/>
            <a:tailEnd/>
          </a:ln>
          <a:effectLst/>
        </p:spPr>
        <p:txBody>
          <a:bodyPr/>
          <a:lstStyle/>
          <a:p>
            <a:pPr>
              <a:defRPr/>
            </a:pPr>
            <a:endParaRPr lang="en-US" dirty="0">
              <a:latin typeface="Verdana" pitchFamily="34" charset="0"/>
              <a:ea typeface="+mn-ea"/>
              <a:cs typeface="+mn-cs"/>
            </a:endParaRPr>
          </a:p>
        </p:txBody>
      </p:sp>
      <p:sp>
        <p:nvSpPr>
          <p:cNvPr id="11" name="Slide Number Placeholder 10"/>
          <p:cNvSpPr>
            <a:spLocks noGrp="1"/>
          </p:cNvSpPr>
          <p:nvPr>
            <p:ph type="sldNum" sz="quarter" idx="4294967295"/>
          </p:nvPr>
        </p:nvSpPr>
        <p:spPr>
          <a:xfrm>
            <a:off x="8737600" y="6553201"/>
            <a:ext cx="2844800" cy="1682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6C23FE56-5876-384A-95E7-D614F17C7BD2}" type="slidenum">
              <a:rPr lang="en-US" sz="1400" smtClean="0">
                <a:solidFill>
                  <a:schemeClr val="bg1"/>
                </a:solidFill>
                <a:latin typeface="Times New Roman" charset="0"/>
              </a:rPr>
              <a:pPr eaLnBrk="1" hangingPunct="1">
                <a:defRPr/>
              </a:pPr>
              <a:t>1</a:t>
            </a:fld>
            <a:endParaRPr lang="en-US" sz="1400">
              <a:solidFill>
                <a:schemeClr val="bg1"/>
              </a:solidFill>
              <a:latin typeface="Times New Roman" charset="0"/>
            </a:endParaRPr>
          </a:p>
        </p:txBody>
      </p:sp>
    </p:spTree>
    <p:extLst>
      <p:ext uri="{BB962C8B-B14F-4D97-AF65-F5344CB8AC3E}">
        <p14:creationId xmlns:p14="http://schemas.microsoft.com/office/powerpoint/2010/main" val="137961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C00000"/>
                </a:solidFill>
                <a:latin typeface="Times New Roman" charset="0"/>
                <a:cs typeface="Times New Roman" charset="0"/>
              </a:rPr>
              <a:t>HỆ THỐNG VHDN</a:t>
            </a:r>
          </a:p>
        </p:txBody>
      </p:sp>
      <p:grpSp>
        <p:nvGrpSpPr>
          <p:cNvPr id="45058" name="Group 2"/>
          <p:cNvGrpSpPr>
            <a:grpSpLocks/>
          </p:cNvGrpSpPr>
          <p:nvPr/>
        </p:nvGrpSpPr>
        <p:grpSpPr bwMode="auto">
          <a:xfrm>
            <a:off x="9853084" y="2819401"/>
            <a:ext cx="2336800" cy="1787525"/>
            <a:chOff x="4655" y="1776"/>
            <a:chExt cx="1104" cy="1126"/>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 y="1778"/>
              <a:ext cx="1099" cy="106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45131" name="Group 4"/>
            <p:cNvGrpSpPr>
              <a:grpSpLocks/>
            </p:cNvGrpSpPr>
            <p:nvPr/>
          </p:nvGrpSpPr>
          <p:grpSpPr bwMode="auto">
            <a:xfrm>
              <a:off x="4655" y="1776"/>
              <a:ext cx="1100" cy="1073"/>
              <a:chOff x="4655" y="1776"/>
              <a:chExt cx="1100" cy="1073"/>
            </a:xfrm>
          </p:grpSpPr>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 y="1776"/>
                <a:ext cx="1100" cy="107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3318" name="Text Box 6"/>
              <p:cNvSpPr txBox="1">
                <a:spLocks noChangeArrowheads="1"/>
              </p:cNvSpPr>
              <p:nvPr/>
            </p:nvSpPr>
            <p:spPr bwMode="auto">
              <a:xfrm>
                <a:off x="4820" y="1934"/>
                <a:ext cx="772" cy="7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13319" name="Freeform 7"/>
            <p:cNvSpPr>
              <a:spLocks noChangeArrowheads="1"/>
            </p:cNvSpPr>
            <p:nvPr/>
          </p:nvSpPr>
          <p:spPr bwMode="auto">
            <a:xfrm>
              <a:off x="4773" y="1800"/>
              <a:ext cx="857" cy="370"/>
            </a:xfrm>
            <a:custGeom>
              <a:avLst/>
              <a:gdLst>
                <a:gd name="G0" fmla="+- 1 0 0"/>
                <a:gd name="G1" fmla="+- 1 0 0"/>
                <a:gd name="G2" fmla="+- 1 0 0"/>
                <a:gd name="G3" fmla="+- 1 0 0"/>
                <a:gd name="G4" fmla="+- 1 0 0"/>
                <a:gd name="G5" fmla="*/ 1 20185 25408"/>
                <a:gd name="G6" fmla="*/ 1 15837 45376"/>
                <a:gd name="G7" fmla="+- 1 0 0"/>
                <a:gd name="G8" fmla="+- 1 0 0"/>
                <a:gd name="G9" fmla="+- 1 0 0"/>
                <a:gd name="G10" fmla="+- 1 0 0"/>
                <a:gd name="G11" fmla="+- 1 0 0"/>
                <a:gd name="G12" fmla="+- 1 0 0"/>
                <a:gd name="G13" fmla="+- 1 0 0"/>
                <a:gd name="G14" fmla="+- 4 0 0"/>
                <a:gd name="G15" fmla="+- 16 0 0"/>
                <a:gd name="G16" fmla="+- 1 0 0"/>
                <a:gd name="G17" fmla="+- 1 0 0"/>
                <a:gd name="G18" fmla="+- 384 0 0"/>
                <a:gd name="G19" fmla="+- 1 0 0"/>
                <a:gd name="G20" fmla="+- 1 0 0"/>
                <a:gd name="G21" fmla="+- 1 0 0"/>
                <a:gd name="G22" fmla="+- 1 0 0"/>
                <a:gd name="G23" fmla="+- 1 0 0"/>
                <a:gd name="G24" fmla="+- 1 0 0"/>
                <a:gd name="G25" fmla="+- 1 0 0"/>
                <a:gd name="G26" fmla="*/ 1 16385 2"/>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35987 55552"/>
                <a:gd name="G41" fmla="*/ G40 1 180"/>
                <a:gd name="G42" fmla="*/ 0 1 G41"/>
                <a:gd name="G43" fmla="+- 15 0 0"/>
                <a:gd name="G44" fmla="+- 15 0 0"/>
                <a:gd name="G45" fmla="+- 15 0 0"/>
                <a:gd name="G46" fmla="+- 14 0 0"/>
                <a:gd name="G47" fmla="+- 13 0 0"/>
                <a:gd name="G48" fmla="+- 13 0 0"/>
                <a:gd name="G49" fmla="+- 12 0 0"/>
                <a:gd name="G50" fmla="+- 12 0 0"/>
                <a:gd name="G51" fmla="+- 11 0 0"/>
                <a:gd name="G52" fmla="+- 10 0 0"/>
                <a:gd name="T0" fmla="*/ 15 w 1321"/>
                <a:gd name="T1" fmla="*/ 1 h 712"/>
                <a:gd name="T2" fmla="*/ 16 w 1321"/>
                <a:gd name="T3" fmla="*/ 1 h 712"/>
                <a:gd name="T4" fmla="*/ 16 w 1321"/>
                <a:gd name="T5" fmla="*/ 1 h 712"/>
                <a:gd name="T6" fmla="*/ 16 w 1321"/>
                <a:gd name="T7" fmla="*/ 1 h 712"/>
                <a:gd name="T8" fmla="*/ 15 w 1321"/>
                <a:gd name="T9" fmla="*/ 1 h 712"/>
                <a:gd name="T10" fmla="*/ 15 w 1321"/>
                <a:gd name="T11" fmla="*/ 2 h 712"/>
                <a:gd name="T12" fmla="*/ 15 w 1321"/>
                <a:gd name="T13" fmla="*/ 2 h 712"/>
                <a:gd name="T14" fmla="*/ 14 w 1321"/>
                <a:gd name="T15" fmla="*/ 2 h 712"/>
                <a:gd name="T16" fmla="*/ 14 w 1321"/>
                <a:gd name="T17" fmla="*/ 2 h 712"/>
                <a:gd name="T18" fmla="*/ 13 w 1321"/>
                <a:gd name="T19" fmla="*/ 2 h 712"/>
                <a:gd name="T20" fmla="*/ 12 w 1321"/>
                <a:gd name="T21" fmla="*/ 2 h 712"/>
                <a:gd name="T22" fmla="*/ 12 w 1321"/>
                <a:gd name="T23" fmla="*/ 2 h 712"/>
                <a:gd name="T24" fmla="*/ 11 w 1321"/>
                <a:gd name="T25" fmla="*/ 2 h 712"/>
                <a:gd name="T26" fmla="*/ 10 w 1321"/>
                <a:gd name="T27" fmla="*/ 2 h 712"/>
                <a:gd name="T28" fmla="*/ 10 w 1321"/>
                <a:gd name="T29" fmla="*/ 2 h 712"/>
                <a:gd name="T30" fmla="*/ 6 w 1321"/>
                <a:gd name="T31" fmla="*/ 2 h 712"/>
                <a:gd name="T32" fmla="*/ 6 w 1321"/>
                <a:gd name="T33" fmla="*/ 2 h 712"/>
                <a:gd name="T34" fmla="*/ 5 w 1321"/>
                <a:gd name="T35" fmla="*/ 2 h 712"/>
                <a:gd name="T36" fmla="*/ 4 w 1321"/>
                <a:gd name="T37" fmla="*/ 2 h 712"/>
                <a:gd name="T38" fmla="*/ 3 w 1321"/>
                <a:gd name="T39" fmla="*/ 2 h 712"/>
                <a:gd name="T40" fmla="*/ 3 w 1321"/>
                <a:gd name="T41" fmla="*/ 2 h 712"/>
                <a:gd name="T42" fmla="*/ 2 w 1321"/>
                <a:gd name="T43" fmla="*/ 2 h 712"/>
                <a:gd name="T44" fmla="*/ 2 w 1321"/>
                <a:gd name="T45" fmla="*/ 2 h 712"/>
                <a:gd name="T46" fmla="*/ 1 w 1321"/>
                <a:gd name="T47" fmla="*/ 2 h 712"/>
                <a:gd name="T48" fmla="*/ 1 w 1321"/>
                <a:gd name="T49" fmla="*/ 2 h 712"/>
                <a:gd name="T50" fmla="*/ 1 w 1321"/>
                <a:gd name="T51" fmla="*/ 2 h 712"/>
                <a:gd name="T52" fmla="*/ 1 w 1321"/>
                <a:gd name="T53" fmla="*/ 2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2 w 1321"/>
                <a:gd name="T69" fmla="*/ 0 h 712"/>
                <a:gd name="T70" fmla="*/ 3 w 1321"/>
                <a:gd name="T71" fmla="*/ 0 h 712"/>
                <a:gd name="T72" fmla="*/ 3 w 1321"/>
                <a:gd name="T73" fmla="*/ 0 h 712"/>
                <a:gd name="T74" fmla="*/ 4 w 1321"/>
                <a:gd name="T75" fmla="*/ 0 h 712"/>
                <a:gd name="T76" fmla="*/ 5 w 1321"/>
                <a:gd name="T77" fmla="*/ 0 h 712"/>
                <a:gd name="T78" fmla="*/ 6 w 1321"/>
                <a:gd name="T79" fmla="*/ 0 h 712"/>
                <a:gd name="T80" fmla="*/ 7 w 1321"/>
                <a:gd name="T81" fmla="*/ 0 h 712"/>
                <a:gd name="T82" fmla="*/ 8 w 1321"/>
                <a:gd name="T83" fmla="*/ 0 h 712"/>
                <a:gd name="T84" fmla="*/ 8 w 1321"/>
                <a:gd name="T85" fmla="*/ 0 h 712"/>
                <a:gd name="T86" fmla="*/ 9 w 1321"/>
                <a:gd name="T87" fmla="*/ 0 h 712"/>
                <a:gd name="T88" fmla="*/ 10 w 1321"/>
                <a:gd name="T89" fmla="*/ 0 h 712"/>
                <a:gd name="T90" fmla="*/ 11 w 1321"/>
                <a:gd name="T91" fmla="*/ 0 h 712"/>
                <a:gd name="T92" fmla="*/ 12 w 1321"/>
                <a:gd name="T93" fmla="*/ 0 h 712"/>
                <a:gd name="T94" fmla="*/ 13 w 1321"/>
                <a:gd name="T95" fmla="*/ 0 h 712"/>
                <a:gd name="T96" fmla="*/ 14 w 1321"/>
                <a:gd name="T97" fmla="*/ 0 h 712"/>
                <a:gd name="T98" fmla="*/ 15 w 1321"/>
                <a:gd name="T99" fmla="*/ 1 h 712"/>
                <a:gd name="T100" fmla="*/ 15 w 1321"/>
                <a:gd name="T101" fmla="*/ 1 h 712"/>
                <a:gd name="T102" fmla="*/ 15 w 1321"/>
                <a:gd name="T103" fmla="*/ 1 h 712"/>
                <a:gd name="T104" fmla="*/ 15 w 1321"/>
                <a:gd name="T105" fmla="*/ 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5133" name="Group 8"/>
            <p:cNvGrpSpPr>
              <a:grpSpLocks/>
            </p:cNvGrpSpPr>
            <p:nvPr/>
          </p:nvGrpSpPr>
          <p:grpSpPr bwMode="auto">
            <a:xfrm>
              <a:off x="4738" y="2521"/>
              <a:ext cx="963" cy="382"/>
              <a:chOff x="4738" y="2521"/>
              <a:chExt cx="963" cy="382"/>
            </a:xfrm>
          </p:grpSpPr>
          <p:grpSp>
            <p:nvGrpSpPr>
              <p:cNvPr id="45134" name="Group 9"/>
              <p:cNvGrpSpPr>
                <a:grpSpLocks/>
              </p:cNvGrpSpPr>
              <p:nvPr/>
            </p:nvGrpSpPr>
            <p:grpSpPr bwMode="auto">
              <a:xfrm>
                <a:off x="4906" y="2521"/>
                <a:ext cx="796" cy="358"/>
                <a:chOff x="4906" y="2521"/>
                <a:chExt cx="796" cy="358"/>
              </a:xfrm>
            </p:grpSpPr>
            <p:sp>
              <p:nvSpPr>
                <p:cNvPr id="13322" name="AutoShape 10"/>
                <p:cNvSpPr>
                  <a:spLocks noChangeArrowheads="1"/>
                </p:cNvSpPr>
                <p:nvPr/>
              </p:nvSpPr>
              <p:spPr bwMode="auto">
                <a:xfrm rot="3960000" flipH="1" flipV="1">
                  <a:off x="5342" y="2408"/>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3" name="AutoShape 11"/>
                <p:cNvSpPr>
                  <a:spLocks noChangeArrowheads="1"/>
                </p:cNvSpPr>
                <p:nvPr/>
              </p:nvSpPr>
              <p:spPr bwMode="auto">
                <a:xfrm rot="4800000" flipH="1" flipV="1">
                  <a:off x="5251" y="2446"/>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4" name="AutoShape 12"/>
                <p:cNvSpPr>
                  <a:spLocks noChangeArrowheads="1"/>
                </p:cNvSpPr>
                <p:nvPr/>
              </p:nvSpPr>
              <p:spPr bwMode="auto">
                <a:xfrm rot="5100000" flipH="1" flipV="1">
                  <a:off x="5198" y="2452"/>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5" name="AutoShape 13"/>
                <p:cNvSpPr>
                  <a:spLocks noChangeArrowheads="1"/>
                </p:cNvSpPr>
                <p:nvPr/>
              </p:nvSpPr>
              <p:spPr bwMode="auto">
                <a:xfrm rot="5580000" flipH="1" flipV="1">
                  <a:off x="5132" y="2454"/>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35" name="Group 14"/>
              <p:cNvGrpSpPr>
                <a:grpSpLocks/>
              </p:cNvGrpSpPr>
              <p:nvPr/>
            </p:nvGrpSpPr>
            <p:grpSpPr bwMode="auto">
              <a:xfrm>
                <a:off x="4738" y="2521"/>
                <a:ext cx="794" cy="382"/>
                <a:chOff x="4738" y="2521"/>
                <a:chExt cx="794" cy="382"/>
              </a:xfrm>
            </p:grpSpPr>
            <p:sp>
              <p:nvSpPr>
                <p:cNvPr id="13327" name="AutoShape 15"/>
                <p:cNvSpPr>
                  <a:spLocks noChangeArrowheads="1"/>
                </p:cNvSpPr>
                <p:nvPr/>
              </p:nvSpPr>
              <p:spPr bwMode="auto">
                <a:xfrm rot="5340000" flipH="1" flipV="1">
                  <a:off x="5169" y="2453"/>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8" name="AutoShape 16"/>
                <p:cNvSpPr>
                  <a:spLocks noChangeArrowheads="1"/>
                </p:cNvSpPr>
                <p:nvPr/>
              </p:nvSpPr>
              <p:spPr bwMode="auto">
                <a:xfrm rot="6120000" flipH="1" flipV="1">
                  <a:off x="5072" y="2450"/>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9" name="AutoShape 17"/>
                <p:cNvSpPr>
                  <a:spLocks noChangeArrowheads="1"/>
                </p:cNvSpPr>
                <p:nvPr/>
              </p:nvSpPr>
              <p:spPr bwMode="auto">
                <a:xfrm rot="6420000" flipH="1" flipV="1">
                  <a:off x="5024" y="2440"/>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0" name="AutoShape 18"/>
                <p:cNvSpPr>
                  <a:spLocks noChangeArrowheads="1"/>
                </p:cNvSpPr>
                <p:nvPr/>
              </p:nvSpPr>
              <p:spPr bwMode="auto">
                <a:xfrm rot="6960000" flipH="1" flipV="1">
                  <a:off x="4962" y="2419"/>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nvGrpSpPr>
          <p:cNvPr id="45059" name="Group 19"/>
          <p:cNvGrpSpPr>
            <a:grpSpLocks/>
          </p:cNvGrpSpPr>
          <p:nvPr/>
        </p:nvGrpSpPr>
        <p:grpSpPr bwMode="auto">
          <a:xfrm>
            <a:off x="8026401" y="1676400"/>
            <a:ext cx="1892300" cy="4040188"/>
            <a:chOff x="3792" y="1056"/>
            <a:chExt cx="894" cy="2545"/>
          </a:xfrm>
        </p:grpSpPr>
        <p:sp>
          <p:nvSpPr>
            <p:cNvPr id="13332" name="Freeform 20"/>
            <p:cNvSpPr>
              <a:spLocks noChangeArrowheads="1"/>
            </p:cNvSpPr>
            <p:nvPr/>
          </p:nvSpPr>
          <p:spPr bwMode="auto">
            <a:xfrm rot="16200000">
              <a:off x="3621" y="2636"/>
              <a:ext cx="1146" cy="78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6005 25216"/>
                <a:gd name="G16" fmla="+- 1 0 0"/>
                <a:gd name="G17" fmla="+- 1 0 0"/>
                <a:gd name="G18" fmla="+- 1 0 0"/>
                <a:gd name="G19" fmla="+- 16384 0 0"/>
                <a:gd name="G20" fmla="+- 0 0 0"/>
                <a:gd name="G21" fmla="+- 382 0 0"/>
                <a:gd name="G22" fmla="+- 1 0 0"/>
                <a:gd name="G23" fmla="+- 1 0 0"/>
                <a:gd name="G24" fmla="+- 1 0 0"/>
                <a:gd name="G25" fmla="+- 1 0 0"/>
                <a:gd name="G26" fmla="+- 1 0 0"/>
                <a:gd name="G27" fmla="+- 1 0 0"/>
                <a:gd name="G28" fmla="+- 1 0 0"/>
                <a:gd name="G29" fmla="+- 1 0 0"/>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3" name="Freeform 21"/>
            <p:cNvSpPr>
              <a:spLocks noChangeArrowheads="1"/>
            </p:cNvSpPr>
            <p:nvPr/>
          </p:nvSpPr>
          <p:spPr bwMode="auto">
            <a:xfrm rot="16200000">
              <a:off x="4128" y="1902"/>
              <a:ext cx="222" cy="894"/>
            </a:xfrm>
            <a:custGeom>
              <a:avLst/>
              <a:gdLst>
                <a:gd name="G0" fmla="+- 1 0 0"/>
                <a:gd name="G1" fmla="+- 65478 0 0"/>
                <a:gd name="G2" fmla="+- 1 0 0"/>
                <a:gd name="G3" fmla="+- 1 0 0"/>
                <a:gd name="T0" fmla="*/ 2 256 1"/>
                <a:gd name="T1" fmla="*/ 0 256 1"/>
                <a:gd name="G4" fmla="+- 0 T0 T1"/>
                <a:gd name="G5" fmla="cos 12 G4"/>
                <a:gd name="G6" fmla="+- 1 0 0"/>
                <a:gd name="G7" fmla="*/ 1 23333 16384"/>
                <a:gd name="G8" fmla="+- 1 0 0"/>
                <a:gd name="T2" fmla="*/ 37 w 142"/>
                <a:gd name="T3" fmla="*/ 1 h 604"/>
                <a:gd name="T4" fmla="*/ 45 w 142"/>
                <a:gd name="T5" fmla="*/ 472 h 604"/>
                <a:gd name="T6" fmla="*/ 0 w 142"/>
                <a:gd name="T7" fmla="*/ 474 h 604"/>
                <a:gd name="T8" fmla="*/ 72 w 142"/>
                <a:gd name="T9" fmla="*/ 604 h 604"/>
                <a:gd name="T10" fmla="*/ 142 w 142"/>
                <a:gd name="T11" fmla="*/ 474 h 604"/>
                <a:gd name="T12" fmla="*/ 100 w 142"/>
                <a:gd name="T13" fmla="*/ 474 h 604"/>
                <a:gd name="T14" fmla="*/ 99 w 142"/>
                <a:gd name="T15" fmla="*/ 0 h 604"/>
                <a:gd name="T16" fmla="*/ 37 w 142"/>
                <a:gd name="T17" fmla="*/ 1 h 604"/>
                <a:gd name="T18" fmla="*/ 0 w 142"/>
                <a:gd name="T19" fmla="*/ 0 h 604"/>
                <a:gd name="T20" fmla="*/ 142 w 142"/>
                <a:gd name="T21" fmla="*/ 604 h 604"/>
              </a:gdLst>
              <a:ahLst/>
              <a:cxnLst>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142" h="604">
                  <a:moveTo>
                    <a:pt x="37" y="1"/>
                  </a:moveTo>
                  <a:lnTo>
                    <a:pt x="45" y="472"/>
                  </a:lnTo>
                  <a:lnTo>
                    <a:pt x="0" y="474"/>
                  </a:lnTo>
                  <a:lnTo>
                    <a:pt x="72" y="604"/>
                  </a:lnTo>
                  <a:lnTo>
                    <a:pt x="142" y="474"/>
                  </a:lnTo>
                  <a:lnTo>
                    <a:pt x="100" y="474"/>
                  </a:lnTo>
                  <a:lnTo>
                    <a:pt x="99" y="0"/>
                  </a:lnTo>
                  <a:lnTo>
                    <a:pt x="37" y="1"/>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4" name="Freeform 22"/>
            <p:cNvSpPr>
              <a:spLocks noChangeArrowheads="1"/>
            </p:cNvSpPr>
            <p:nvPr/>
          </p:nvSpPr>
          <p:spPr bwMode="auto">
            <a:xfrm rot="16200000" flipH="1">
              <a:off x="3623" y="1235"/>
              <a:ext cx="1146" cy="78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6005 25216"/>
                <a:gd name="G16" fmla="+- 1 0 0"/>
                <a:gd name="G17" fmla="+- 1 0 0"/>
                <a:gd name="G18" fmla="+- 1 0 0"/>
                <a:gd name="G19" fmla="+- 16384 0 0"/>
                <a:gd name="G20" fmla="+- 0 0 0"/>
                <a:gd name="G21" fmla="+- 382 0 0"/>
                <a:gd name="G22" fmla="+- 1 0 0"/>
                <a:gd name="G23" fmla="+- 1 0 0"/>
                <a:gd name="G24" fmla="+- 1 0 0"/>
                <a:gd name="G25" fmla="+- 1 0 0"/>
                <a:gd name="G26" fmla="+- 1 0 0"/>
                <a:gd name="G27" fmla="+- 1 0 0"/>
                <a:gd name="G28" fmla="+- 1 0 0"/>
                <a:gd name="G29" fmla="+- 1 0 0"/>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60" name="Group 23"/>
          <p:cNvGrpSpPr>
            <a:grpSpLocks/>
          </p:cNvGrpSpPr>
          <p:nvPr/>
        </p:nvGrpSpPr>
        <p:grpSpPr bwMode="auto">
          <a:xfrm>
            <a:off x="436034" y="3568700"/>
            <a:ext cx="596900" cy="431800"/>
            <a:chOff x="206" y="2248"/>
            <a:chExt cx="282" cy="272"/>
          </a:xfrm>
        </p:grpSpPr>
        <p:sp>
          <p:nvSpPr>
            <p:cNvPr id="13336" name="Oval 24"/>
            <p:cNvSpPr>
              <a:spLocks noChangeArrowheads="1"/>
            </p:cNvSpPr>
            <p:nvPr/>
          </p:nvSpPr>
          <p:spPr bwMode="auto">
            <a:xfrm>
              <a:off x="221" y="2256"/>
              <a:ext cx="248" cy="250"/>
            </a:xfrm>
            <a:prstGeom prst="ellipse">
              <a:avLst/>
            </a:prstGeom>
            <a:gradFill rotWithShape="0">
              <a:gsLst>
                <a:gs pos="0">
                  <a:srgbClr val="48677E"/>
                </a:gs>
                <a:gs pos="50000">
                  <a:srgbClr val="6C9BBE"/>
                </a:gs>
                <a:gs pos="100000">
                  <a:srgbClr val="48677E"/>
                </a:gs>
              </a:gsLst>
              <a:lin ang="13500000" scaled="1"/>
            </a:gradFill>
            <a:ln w="28440" cap="sq">
              <a:solidFill>
                <a:srgbClr val="EAEAE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5081" name="Group 25"/>
            <p:cNvGrpSpPr>
              <a:grpSpLocks/>
            </p:cNvGrpSpPr>
            <p:nvPr/>
          </p:nvGrpSpPr>
          <p:grpSpPr bwMode="auto">
            <a:xfrm>
              <a:off x="206" y="2383"/>
              <a:ext cx="210" cy="137"/>
              <a:chOff x="206" y="2383"/>
              <a:chExt cx="210" cy="137"/>
            </a:xfrm>
          </p:grpSpPr>
          <p:grpSp>
            <p:nvGrpSpPr>
              <p:cNvPr id="45105" name="Group 26"/>
              <p:cNvGrpSpPr>
                <a:grpSpLocks/>
              </p:cNvGrpSpPr>
              <p:nvPr/>
            </p:nvGrpSpPr>
            <p:grpSpPr bwMode="auto">
              <a:xfrm>
                <a:off x="206" y="2383"/>
                <a:ext cx="210" cy="137"/>
                <a:chOff x="206" y="2383"/>
                <a:chExt cx="210" cy="137"/>
              </a:xfrm>
            </p:grpSpPr>
            <p:grpSp>
              <p:nvGrpSpPr>
                <p:cNvPr id="45117" name="Group 27"/>
                <p:cNvGrpSpPr>
                  <a:grpSpLocks/>
                </p:cNvGrpSpPr>
                <p:nvPr/>
              </p:nvGrpSpPr>
              <p:grpSpPr bwMode="auto">
                <a:xfrm>
                  <a:off x="228" y="2423"/>
                  <a:ext cx="188" cy="97"/>
                  <a:chOff x="228" y="2423"/>
                  <a:chExt cx="188" cy="97"/>
                </a:xfrm>
              </p:grpSpPr>
              <p:sp>
                <p:nvSpPr>
                  <p:cNvPr id="13340" name="AutoShape 28"/>
                  <p:cNvSpPr>
                    <a:spLocks noChangeArrowheads="1"/>
                  </p:cNvSpPr>
                  <p:nvPr/>
                </p:nvSpPr>
                <p:spPr bwMode="auto">
                  <a:xfrm rot="5400000" flipH="1" flipV="1">
                    <a:off x="333" y="2409"/>
                    <a:ext cx="27" cy="14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1" name="AutoShape 29"/>
                  <p:cNvSpPr>
                    <a:spLocks noChangeArrowheads="1"/>
                  </p:cNvSpPr>
                  <p:nvPr/>
                </p:nvSpPr>
                <p:spPr bwMode="auto">
                  <a:xfrm rot="6180000" flipH="1" flipV="1">
                    <a:off x="306" y="2408"/>
                    <a:ext cx="34" cy="14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2" name="AutoShape 30"/>
                  <p:cNvSpPr>
                    <a:spLocks noChangeArrowheads="1"/>
                  </p:cNvSpPr>
                  <p:nvPr/>
                </p:nvSpPr>
                <p:spPr bwMode="auto">
                  <a:xfrm rot="6480000" flipH="1" flipV="1">
                    <a:off x="301" y="2408"/>
                    <a:ext cx="27" cy="13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3" name="AutoShape 31"/>
                  <p:cNvSpPr>
                    <a:spLocks noChangeArrowheads="1"/>
                  </p:cNvSpPr>
                  <p:nvPr/>
                </p:nvSpPr>
                <p:spPr bwMode="auto">
                  <a:xfrm rot="7020000" flipH="1" flipV="1">
                    <a:off x="279" y="2403"/>
                    <a:ext cx="39"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18" name="Group 32"/>
                <p:cNvGrpSpPr>
                  <a:grpSpLocks/>
                </p:cNvGrpSpPr>
                <p:nvPr/>
              </p:nvGrpSpPr>
              <p:grpSpPr bwMode="auto">
                <a:xfrm>
                  <a:off x="206" y="2383"/>
                  <a:ext cx="169" cy="133"/>
                  <a:chOff x="206" y="2383"/>
                  <a:chExt cx="169" cy="133"/>
                </a:xfrm>
              </p:grpSpPr>
              <p:sp>
                <p:nvSpPr>
                  <p:cNvPr id="13345" name="AutoShape 33"/>
                  <p:cNvSpPr>
                    <a:spLocks noChangeArrowheads="1"/>
                  </p:cNvSpPr>
                  <p:nvPr/>
                </p:nvSpPr>
                <p:spPr bwMode="auto">
                  <a:xfrm rot="6720000" flipH="1" flipV="1">
                    <a:off x="297" y="2415"/>
                    <a:ext cx="29" cy="12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6" name="AutoShape 34"/>
                  <p:cNvSpPr>
                    <a:spLocks noChangeArrowheads="1"/>
                  </p:cNvSpPr>
                  <p:nvPr/>
                </p:nvSpPr>
                <p:spPr bwMode="auto">
                  <a:xfrm rot="7560000" flipH="1" flipV="1">
                    <a:off x="272" y="2402"/>
                    <a:ext cx="31" cy="12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7" name="AutoShape 35"/>
                  <p:cNvSpPr>
                    <a:spLocks noChangeArrowheads="1"/>
                  </p:cNvSpPr>
                  <p:nvPr/>
                </p:nvSpPr>
                <p:spPr bwMode="auto">
                  <a:xfrm rot="7860000" flipH="1" flipV="1">
                    <a:off x="259" y="2394"/>
                    <a:ext cx="30" cy="12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8" name="AutoShape 36"/>
                  <p:cNvSpPr>
                    <a:spLocks noChangeArrowheads="1"/>
                  </p:cNvSpPr>
                  <p:nvPr/>
                </p:nvSpPr>
                <p:spPr bwMode="auto">
                  <a:xfrm rot="8340000" flipH="1" flipV="1">
                    <a:off x="244" y="2380"/>
                    <a:ext cx="35" cy="12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nvGrpSpPr>
              <p:cNvPr id="45106" name="Group 37"/>
              <p:cNvGrpSpPr>
                <a:grpSpLocks/>
              </p:cNvGrpSpPr>
              <p:nvPr/>
            </p:nvGrpSpPr>
            <p:grpSpPr bwMode="auto">
              <a:xfrm>
                <a:off x="223" y="2394"/>
                <a:ext cx="172" cy="111"/>
                <a:chOff x="223" y="2394"/>
                <a:chExt cx="172" cy="111"/>
              </a:xfrm>
            </p:grpSpPr>
            <p:grpSp>
              <p:nvGrpSpPr>
                <p:cNvPr id="45107" name="Group 38"/>
                <p:cNvGrpSpPr>
                  <a:grpSpLocks/>
                </p:cNvGrpSpPr>
                <p:nvPr/>
              </p:nvGrpSpPr>
              <p:grpSpPr bwMode="auto">
                <a:xfrm>
                  <a:off x="243" y="2428"/>
                  <a:ext cx="152" cy="77"/>
                  <a:chOff x="243" y="2428"/>
                  <a:chExt cx="152" cy="77"/>
                </a:xfrm>
              </p:grpSpPr>
              <p:sp>
                <p:nvSpPr>
                  <p:cNvPr id="13351" name="AutoShape 39"/>
                  <p:cNvSpPr>
                    <a:spLocks noChangeArrowheads="1"/>
                  </p:cNvSpPr>
                  <p:nvPr/>
                </p:nvSpPr>
                <p:spPr bwMode="auto">
                  <a:xfrm rot="5400000" flipH="1" flipV="1">
                    <a:off x="325" y="2419"/>
                    <a:ext cx="27" cy="11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2" name="AutoShape 40"/>
                  <p:cNvSpPr>
                    <a:spLocks noChangeArrowheads="1"/>
                  </p:cNvSpPr>
                  <p:nvPr/>
                </p:nvSpPr>
                <p:spPr bwMode="auto">
                  <a:xfrm rot="6180000" flipH="1" flipV="1">
                    <a:off x="306" y="2417"/>
                    <a:ext cx="28" cy="11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3" name="AutoShape 41"/>
                  <p:cNvSpPr>
                    <a:spLocks noChangeArrowheads="1"/>
                  </p:cNvSpPr>
                  <p:nvPr/>
                </p:nvSpPr>
                <p:spPr bwMode="auto">
                  <a:xfrm rot="6480000" flipH="1" flipV="1">
                    <a:off x="300" y="2412"/>
                    <a:ext cx="30" cy="11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4" name="AutoShape 42"/>
                  <p:cNvSpPr>
                    <a:spLocks noChangeArrowheads="1"/>
                  </p:cNvSpPr>
                  <p:nvPr/>
                </p:nvSpPr>
                <p:spPr bwMode="auto">
                  <a:xfrm rot="7020000" flipH="1" flipV="1">
                    <a:off x="287" y="2409"/>
                    <a:ext cx="28" cy="1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08" name="Group 43"/>
                <p:cNvGrpSpPr>
                  <a:grpSpLocks/>
                </p:cNvGrpSpPr>
                <p:nvPr/>
              </p:nvGrpSpPr>
              <p:grpSpPr bwMode="auto">
                <a:xfrm>
                  <a:off x="223" y="2394"/>
                  <a:ext cx="139" cy="110"/>
                  <a:chOff x="223" y="2394"/>
                  <a:chExt cx="139" cy="110"/>
                </a:xfrm>
              </p:grpSpPr>
              <p:sp>
                <p:nvSpPr>
                  <p:cNvPr id="13356" name="AutoShape 44"/>
                  <p:cNvSpPr>
                    <a:spLocks noChangeArrowheads="1"/>
                  </p:cNvSpPr>
                  <p:nvPr/>
                </p:nvSpPr>
                <p:spPr bwMode="auto">
                  <a:xfrm rot="6720000" flipH="1" flipV="1">
                    <a:off x="288" y="2411"/>
                    <a:ext cx="26" cy="11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7" name="AutoShape 45"/>
                  <p:cNvSpPr>
                    <a:spLocks noChangeArrowheads="1"/>
                  </p:cNvSpPr>
                  <p:nvPr/>
                </p:nvSpPr>
                <p:spPr bwMode="auto">
                  <a:xfrm rot="7560000" flipH="1" flipV="1">
                    <a:off x="269" y="2403"/>
                    <a:ext cx="26" cy="11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8" name="AutoShape 46"/>
                  <p:cNvSpPr>
                    <a:spLocks noChangeArrowheads="1"/>
                  </p:cNvSpPr>
                  <p:nvPr/>
                </p:nvSpPr>
                <p:spPr bwMode="auto">
                  <a:xfrm rot="7860000" flipH="1" flipV="1">
                    <a:off x="262" y="2396"/>
                    <a:ext cx="27" cy="1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9" name="AutoShape 47"/>
                  <p:cNvSpPr>
                    <a:spLocks noChangeArrowheads="1"/>
                  </p:cNvSpPr>
                  <p:nvPr/>
                </p:nvSpPr>
                <p:spPr bwMode="auto">
                  <a:xfrm rot="8340000" flipH="1" flipV="1">
                    <a:off x="260" y="2390"/>
                    <a:ext cx="25" cy="11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nvGrpSpPr>
            <p:cNvPr id="45082" name="Group 48"/>
            <p:cNvGrpSpPr>
              <a:grpSpLocks/>
            </p:cNvGrpSpPr>
            <p:nvPr/>
          </p:nvGrpSpPr>
          <p:grpSpPr bwMode="auto">
            <a:xfrm>
              <a:off x="297" y="2248"/>
              <a:ext cx="191" cy="158"/>
              <a:chOff x="297" y="2248"/>
              <a:chExt cx="191" cy="158"/>
            </a:xfrm>
          </p:grpSpPr>
          <p:grpSp>
            <p:nvGrpSpPr>
              <p:cNvPr id="45083" name="Group 49"/>
              <p:cNvGrpSpPr>
                <a:grpSpLocks/>
              </p:cNvGrpSpPr>
              <p:nvPr/>
            </p:nvGrpSpPr>
            <p:grpSpPr bwMode="auto">
              <a:xfrm>
                <a:off x="297" y="2248"/>
                <a:ext cx="191" cy="158"/>
                <a:chOff x="297" y="2248"/>
                <a:chExt cx="191" cy="158"/>
              </a:xfrm>
            </p:grpSpPr>
            <p:grpSp>
              <p:nvGrpSpPr>
                <p:cNvPr id="45095" name="Group 50"/>
                <p:cNvGrpSpPr>
                  <a:grpSpLocks/>
                </p:cNvGrpSpPr>
                <p:nvPr/>
              </p:nvGrpSpPr>
              <p:grpSpPr bwMode="auto">
                <a:xfrm>
                  <a:off x="297" y="2248"/>
                  <a:ext cx="182" cy="114"/>
                  <a:chOff x="297" y="2248"/>
                  <a:chExt cx="182" cy="114"/>
                </a:xfrm>
              </p:grpSpPr>
              <p:sp>
                <p:nvSpPr>
                  <p:cNvPr id="13363" name="AutoShape 51"/>
                  <p:cNvSpPr>
                    <a:spLocks noChangeArrowheads="1"/>
                  </p:cNvSpPr>
                  <p:nvPr/>
                </p:nvSpPr>
                <p:spPr bwMode="auto">
                  <a:xfrm rot="16860000" flipH="1" flipV="1">
                    <a:off x="350" y="2217"/>
                    <a:ext cx="33" cy="13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4" name="AutoShape 52"/>
                  <p:cNvSpPr>
                    <a:spLocks noChangeArrowheads="1"/>
                  </p:cNvSpPr>
                  <p:nvPr/>
                </p:nvSpPr>
                <p:spPr bwMode="auto">
                  <a:xfrm rot="17700000" flipH="1" flipV="1">
                    <a:off x="375" y="2225"/>
                    <a:ext cx="36" cy="13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5" name="AutoShape 53"/>
                  <p:cNvSpPr>
                    <a:spLocks noChangeArrowheads="1"/>
                  </p:cNvSpPr>
                  <p:nvPr/>
                </p:nvSpPr>
                <p:spPr bwMode="auto">
                  <a:xfrm rot="18000000" flipH="1" flipV="1">
                    <a:off x="386" y="2229"/>
                    <a:ext cx="36"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6" name="AutoShape 54"/>
                  <p:cNvSpPr>
                    <a:spLocks noChangeArrowheads="1"/>
                  </p:cNvSpPr>
                  <p:nvPr/>
                </p:nvSpPr>
                <p:spPr bwMode="auto">
                  <a:xfrm rot="18540000" flipH="1" flipV="1">
                    <a:off x="396" y="2238"/>
                    <a:ext cx="35"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96" name="Group 55"/>
                <p:cNvGrpSpPr>
                  <a:grpSpLocks/>
                </p:cNvGrpSpPr>
                <p:nvPr/>
              </p:nvGrpSpPr>
              <p:grpSpPr bwMode="auto">
                <a:xfrm>
                  <a:off x="340" y="2248"/>
                  <a:ext cx="148" cy="158"/>
                  <a:chOff x="340" y="2248"/>
                  <a:chExt cx="148" cy="158"/>
                </a:xfrm>
              </p:grpSpPr>
              <p:sp>
                <p:nvSpPr>
                  <p:cNvPr id="13368" name="AutoShape 56"/>
                  <p:cNvSpPr>
                    <a:spLocks noChangeArrowheads="1"/>
                  </p:cNvSpPr>
                  <p:nvPr/>
                </p:nvSpPr>
                <p:spPr bwMode="auto">
                  <a:xfrm rot="18240000" flipH="1" flipV="1">
                    <a:off x="386" y="2233"/>
                    <a:ext cx="35" cy="132"/>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9" name="AutoShape 57"/>
                  <p:cNvSpPr>
                    <a:spLocks noChangeArrowheads="1"/>
                  </p:cNvSpPr>
                  <p:nvPr/>
                </p:nvSpPr>
                <p:spPr bwMode="auto">
                  <a:xfrm rot="19080000" flipH="1" flipV="1">
                    <a:off x="410" y="2251"/>
                    <a:ext cx="31" cy="13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0" name="AutoShape 58"/>
                  <p:cNvSpPr>
                    <a:spLocks noChangeArrowheads="1"/>
                  </p:cNvSpPr>
                  <p:nvPr/>
                </p:nvSpPr>
                <p:spPr bwMode="auto">
                  <a:xfrm rot="19320000" flipH="1" flipV="1">
                    <a:off x="416" y="2260"/>
                    <a:ext cx="30" cy="13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1" name="AutoShape 59"/>
                  <p:cNvSpPr>
                    <a:spLocks noChangeArrowheads="1"/>
                  </p:cNvSpPr>
                  <p:nvPr/>
                </p:nvSpPr>
                <p:spPr bwMode="auto">
                  <a:xfrm rot="19860000" flipH="1" flipV="1">
                    <a:off x="426" y="2272"/>
                    <a:ext cx="31" cy="13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nvGrpSpPr>
              <p:cNvPr id="45084" name="Group 60"/>
              <p:cNvGrpSpPr>
                <a:grpSpLocks/>
              </p:cNvGrpSpPr>
              <p:nvPr/>
            </p:nvGrpSpPr>
            <p:grpSpPr bwMode="auto">
              <a:xfrm>
                <a:off x="317" y="2252"/>
                <a:ext cx="154" cy="138"/>
                <a:chOff x="317" y="2252"/>
                <a:chExt cx="154" cy="138"/>
              </a:xfrm>
            </p:grpSpPr>
            <p:grpSp>
              <p:nvGrpSpPr>
                <p:cNvPr id="45085" name="Group 61"/>
                <p:cNvGrpSpPr>
                  <a:grpSpLocks/>
                </p:cNvGrpSpPr>
                <p:nvPr/>
              </p:nvGrpSpPr>
              <p:grpSpPr bwMode="auto">
                <a:xfrm>
                  <a:off x="317" y="2261"/>
                  <a:ext cx="150" cy="91"/>
                  <a:chOff x="317" y="2261"/>
                  <a:chExt cx="150" cy="91"/>
                </a:xfrm>
              </p:grpSpPr>
              <p:sp>
                <p:nvSpPr>
                  <p:cNvPr id="13374" name="AutoShape 62"/>
                  <p:cNvSpPr>
                    <a:spLocks noChangeArrowheads="1"/>
                  </p:cNvSpPr>
                  <p:nvPr/>
                </p:nvSpPr>
                <p:spPr bwMode="auto">
                  <a:xfrm rot="16860000" flipH="1" flipV="1">
                    <a:off x="356" y="2240"/>
                    <a:ext cx="27" cy="10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5" name="AutoShape 63"/>
                  <p:cNvSpPr>
                    <a:spLocks noChangeArrowheads="1"/>
                  </p:cNvSpPr>
                  <p:nvPr/>
                </p:nvSpPr>
                <p:spPr bwMode="auto">
                  <a:xfrm rot="17700000" flipH="1" flipV="1">
                    <a:off x="380" y="2245"/>
                    <a:ext cx="30" cy="10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6" name="AutoShape 64"/>
                  <p:cNvSpPr>
                    <a:spLocks noChangeArrowheads="1"/>
                  </p:cNvSpPr>
                  <p:nvPr/>
                </p:nvSpPr>
                <p:spPr bwMode="auto">
                  <a:xfrm rot="18000000" flipH="1" flipV="1">
                    <a:off x="384" y="2248"/>
                    <a:ext cx="28" cy="10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7" name="AutoShape 65"/>
                  <p:cNvSpPr>
                    <a:spLocks noChangeArrowheads="1"/>
                  </p:cNvSpPr>
                  <p:nvPr/>
                </p:nvSpPr>
                <p:spPr bwMode="auto">
                  <a:xfrm rot="18540000" flipH="1" flipV="1">
                    <a:off x="402" y="2255"/>
                    <a:ext cx="28" cy="10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86" name="Group 66"/>
                <p:cNvGrpSpPr>
                  <a:grpSpLocks/>
                </p:cNvGrpSpPr>
                <p:nvPr/>
              </p:nvGrpSpPr>
              <p:grpSpPr bwMode="auto">
                <a:xfrm>
                  <a:off x="352" y="2252"/>
                  <a:ext cx="119" cy="138"/>
                  <a:chOff x="352" y="2252"/>
                  <a:chExt cx="119" cy="138"/>
                </a:xfrm>
              </p:grpSpPr>
              <p:sp>
                <p:nvSpPr>
                  <p:cNvPr id="13379" name="AutoShape 67"/>
                  <p:cNvSpPr>
                    <a:spLocks noChangeArrowheads="1"/>
                  </p:cNvSpPr>
                  <p:nvPr/>
                </p:nvSpPr>
                <p:spPr bwMode="auto">
                  <a:xfrm rot="18240000" flipH="1" flipV="1">
                    <a:off x="395" y="2248"/>
                    <a:ext cx="25" cy="11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0" name="AutoShape 68"/>
                  <p:cNvSpPr>
                    <a:spLocks noChangeArrowheads="1"/>
                  </p:cNvSpPr>
                  <p:nvPr/>
                </p:nvSpPr>
                <p:spPr bwMode="auto">
                  <a:xfrm rot="19080000" flipH="1" flipV="1">
                    <a:off x="404" y="2256"/>
                    <a:ext cx="26" cy="12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1" name="AutoShape 69"/>
                  <p:cNvSpPr>
                    <a:spLocks noChangeArrowheads="1"/>
                  </p:cNvSpPr>
                  <p:nvPr/>
                </p:nvSpPr>
                <p:spPr bwMode="auto">
                  <a:xfrm rot="19320000" flipH="1" flipV="1">
                    <a:off x="402" y="2248"/>
                    <a:ext cx="26" cy="12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2" name="AutoShape 70"/>
                  <p:cNvSpPr>
                    <a:spLocks noChangeArrowheads="1"/>
                  </p:cNvSpPr>
                  <p:nvPr/>
                </p:nvSpPr>
                <p:spPr bwMode="auto">
                  <a:xfrm rot="19860000" flipH="1" flipV="1">
                    <a:off x="420" y="2273"/>
                    <a:ext cx="24" cy="11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cxnSp>
        <p:nvCxnSpPr>
          <p:cNvPr id="13383" name="AutoShape 71"/>
          <p:cNvCxnSpPr>
            <a:cxnSpLocks noChangeShapeType="1"/>
            <a:stCxn id="13336" idx="0"/>
          </p:cNvCxnSpPr>
          <p:nvPr/>
        </p:nvCxnSpPr>
        <p:spPr bwMode="auto">
          <a:xfrm rot="16200000">
            <a:off x="468313" y="2425702"/>
            <a:ext cx="1419225" cy="895349"/>
          </a:xfrm>
          <a:prstGeom prst="bentConnector3">
            <a:avLst>
              <a:gd name="adj1" fmla="val 58514"/>
            </a:avLst>
          </a:prstGeom>
          <a:noFill/>
          <a:ln w="19080" cap="sq">
            <a:solidFill>
              <a:srgbClr val="2B166E"/>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3384" name="AutoShape 72"/>
          <p:cNvCxnSpPr>
            <a:cxnSpLocks noChangeShapeType="1"/>
            <a:stCxn id="13336" idx="4"/>
          </p:cNvCxnSpPr>
          <p:nvPr/>
        </p:nvCxnSpPr>
        <p:spPr bwMode="auto">
          <a:xfrm rot="16200000" flipH="1">
            <a:off x="472018" y="4238097"/>
            <a:ext cx="1409700" cy="893233"/>
          </a:xfrm>
          <a:prstGeom prst="bentConnector3">
            <a:avLst>
              <a:gd name="adj1" fmla="val 58551"/>
            </a:avLst>
          </a:prstGeom>
          <a:noFill/>
          <a:ln w="19080" cap="sq">
            <a:solidFill>
              <a:srgbClr val="2B166E"/>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13385" name="Line 73"/>
          <p:cNvSpPr>
            <a:spLocks noChangeShapeType="1"/>
          </p:cNvSpPr>
          <p:nvPr/>
        </p:nvSpPr>
        <p:spPr bwMode="auto">
          <a:xfrm>
            <a:off x="1016000" y="3810000"/>
            <a:ext cx="601133" cy="1588"/>
          </a:xfrm>
          <a:prstGeom prst="line">
            <a:avLst/>
          </a:prstGeom>
          <a:noFill/>
          <a:ln w="19080" cap="sq">
            <a:solidFill>
              <a:srgbClr val="2B166E"/>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Unicode MS" charset="0"/>
            </a:endParaRPr>
          </a:p>
        </p:txBody>
      </p:sp>
      <p:grpSp>
        <p:nvGrpSpPr>
          <p:cNvPr id="45064" name="Group 74"/>
          <p:cNvGrpSpPr>
            <a:grpSpLocks/>
          </p:cNvGrpSpPr>
          <p:nvPr/>
        </p:nvGrpSpPr>
        <p:grpSpPr bwMode="auto">
          <a:xfrm>
            <a:off x="1625601" y="1371600"/>
            <a:ext cx="7107767" cy="1354138"/>
            <a:chOff x="768" y="864"/>
            <a:chExt cx="3358" cy="853"/>
          </a:xfrm>
        </p:grpSpPr>
        <p:sp>
          <p:nvSpPr>
            <p:cNvPr id="13387" name="AutoShape 75"/>
            <p:cNvSpPr>
              <a:spLocks noChangeArrowheads="1"/>
            </p:cNvSpPr>
            <p:nvPr/>
          </p:nvSpPr>
          <p:spPr bwMode="auto">
            <a:xfrm>
              <a:off x="768" y="864"/>
              <a:ext cx="3082" cy="853"/>
            </a:xfrm>
            <a:prstGeom prst="roundRect">
              <a:avLst>
                <a:gd name="adj" fmla="val 11921"/>
              </a:avLst>
            </a:prstGeom>
            <a:gradFill rotWithShape="0">
              <a:gsLst>
                <a:gs pos="0">
                  <a:srgbClr val="3399FF"/>
                </a:gs>
                <a:gs pos="100000">
                  <a:srgbClr val="246BB2"/>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88"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006"/>
              <a:ext cx="3358" cy="5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grpSp>
        <p:nvGrpSpPr>
          <p:cNvPr id="45065" name="Group 77"/>
          <p:cNvGrpSpPr>
            <a:grpSpLocks/>
          </p:cNvGrpSpPr>
          <p:nvPr/>
        </p:nvGrpSpPr>
        <p:grpSpPr bwMode="auto">
          <a:xfrm>
            <a:off x="1625601" y="3048001"/>
            <a:ext cx="6601884" cy="1446213"/>
            <a:chOff x="768" y="1920"/>
            <a:chExt cx="3119" cy="911"/>
          </a:xfrm>
        </p:grpSpPr>
        <p:sp>
          <p:nvSpPr>
            <p:cNvPr id="13390" name="AutoShape 78"/>
            <p:cNvSpPr>
              <a:spLocks noChangeArrowheads="1"/>
            </p:cNvSpPr>
            <p:nvPr/>
          </p:nvSpPr>
          <p:spPr bwMode="auto">
            <a:xfrm>
              <a:off x="768" y="1920"/>
              <a:ext cx="3119" cy="911"/>
            </a:xfrm>
            <a:prstGeom prst="roundRect">
              <a:avLst>
                <a:gd name="adj" fmla="val 11921"/>
              </a:avLst>
            </a:prstGeom>
            <a:gradFill rotWithShape="0">
              <a:gsLst>
                <a:gs pos="0">
                  <a:srgbClr val="5BCD81"/>
                </a:gs>
                <a:gs pos="100000">
                  <a:srgbClr val="408F5A"/>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91"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 y="1950"/>
              <a:ext cx="477" cy="57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grpSp>
        <p:nvGrpSpPr>
          <p:cNvPr id="45066" name="Group 80"/>
          <p:cNvGrpSpPr>
            <a:grpSpLocks/>
          </p:cNvGrpSpPr>
          <p:nvPr/>
        </p:nvGrpSpPr>
        <p:grpSpPr bwMode="auto">
          <a:xfrm>
            <a:off x="1625601" y="4800601"/>
            <a:ext cx="6599767" cy="1522413"/>
            <a:chOff x="768" y="3024"/>
            <a:chExt cx="3118" cy="959"/>
          </a:xfrm>
        </p:grpSpPr>
        <p:sp>
          <p:nvSpPr>
            <p:cNvPr id="13393" name="AutoShape 81"/>
            <p:cNvSpPr>
              <a:spLocks noChangeArrowheads="1"/>
            </p:cNvSpPr>
            <p:nvPr/>
          </p:nvSpPr>
          <p:spPr bwMode="auto">
            <a:xfrm>
              <a:off x="777" y="3024"/>
              <a:ext cx="3110" cy="959"/>
            </a:xfrm>
            <a:prstGeom prst="roundRect">
              <a:avLst>
                <a:gd name="adj" fmla="val 11921"/>
              </a:avLst>
            </a:prstGeom>
            <a:gradFill rotWithShape="0">
              <a:gsLst>
                <a:gs pos="0">
                  <a:srgbClr val="6666FF"/>
                </a:gs>
                <a:gs pos="100000">
                  <a:srgbClr val="4747B2"/>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94"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3075"/>
              <a:ext cx="898" cy="60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13395" name="Rectangle 83"/>
          <p:cNvSpPr>
            <a:spLocks noChangeArrowheads="1"/>
          </p:cNvSpPr>
          <p:nvPr/>
        </p:nvSpPr>
        <p:spPr bwMode="auto">
          <a:xfrm>
            <a:off x="2235201" y="4876801"/>
            <a:ext cx="259503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DDDDDD"/>
                  </a:outerShdw>
                </a:effectLst>
                <a:cs typeface="Arial Unicode MS" charset="0"/>
              </a:rPr>
              <a:t> </a:t>
            </a:r>
          </a:p>
        </p:txBody>
      </p:sp>
      <p:sp>
        <p:nvSpPr>
          <p:cNvPr id="13396" name="Rectangle 84"/>
          <p:cNvSpPr>
            <a:spLocks noChangeArrowheads="1"/>
          </p:cNvSpPr>
          <p:nvPr/>
        </p:nvSpPr>
        <p:spPr bwMode="auto">
          <a:xfrm>
            <a:off x="9937752" y="3276600"/>
            <a:ext cx="2254249" cy="4638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a:solidFill>
                  <a:srgbClr val="080808"/>
                </a:solidFill>
                <a:effectLst>
                  <a:outerShdw blurRad="38100" dist="38100" dir="2700000" algn="tl">
                    <a:srgbClr val="DDDDDD"/>
                  </a:outerShdw>
                </a:effectLst>
                <a:latin typeface="Times New Roman" charset="0"/>
                <a:cs typeface="Times New Roman" charset="0"/>
              </a:rPr>
              <a:t>Hệ thống VHDN</a:t>
            </a:r>
          </a:p>
        </p:txBody>
      </p:sp>
      <p:sp>
        <p:nvSpPr>
          <p:cNvPr id="13397" name="Rectangle 85"/>
          <p:cNvSpPr>
            <a:spLocks noChangeArrowheads="1"/>
          </p:cNvSpPr>
          <p:nvPr/>
        </p:nvSpPr>
        <p:spPr bwMode="auto">
          <a:xfrm>
            <a:off x="1625600" y="1371600"/>
            <a:ext cx="6502400" cy="1110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latin typeface="Times New Roman" charset="0"/>
                <a:cs typeface="Times New Roman" charset="0"/>
              </a:rPr>
              <a:t>Đ</a:t>
            </a:r>
            <a:r>
              <a:rPr lang="vi-VN" sz="2200" dirty="0">
                <a:latin typeface="Times New Roman" charset="0"/>
                <a:cs typeface="Times New Roman" charset="0"/>
              </a:rPr>
              <a:t>ó là những gì một người từ bên</a:t>
            </a:r>
            <a:r>
              <a:rPr lang="en-US" sz="2200" dirty="0">
                <a:latin typeface="Times New Roman" charset="0"/>
                <a:cs typeface="Times New Roman" charset="0"/>
              </a:rPr>
              <a:t> </a:t>
            </a:r>
            <a:r>
              <a:rPr lang="vi-VN" sz="2200" dirty="0">
                <a:latin typeface="Times New Roman" charset="0"/>
                <a:cs typeface="Times New Roman" charset="0"/>
              </a:rPr>
              <a:t>ngoài </a:t>
            </a:r>
            <a:r>
              <a:rPr lang="en-US" sz="2200" dirty="0">
                <a:latin typeface="Times New Roman" charset="0"/>
                <a:cs typeface="Times New Roman" charset="0"/>
              </a:rPr>
              <a:t>  DN</a:t>
            </a:r>
            <a:r>
              <a:rPr lang="vi-VN" sz="2200" dirty="0">
                <a:latin typeface="Times New Roman" charset="0"/>
                <a:cs typeface="Times New Roman" charset="0"/>
              </a:rPr>
              <a:t> có thể nhìn thấy,</a:t>
            </a:r>
            <a:r>
              <a:rPr lang="en-US" sz="2200" dirty="0">
                <a:latin typeface="Times New Roman" charset="0"/>
                <a:cs typeface="Times New Roman" charset="0"/>
              </a:rPr>
              <a:t> </a:t>
            </a:r>
            <a:r>
              <a:rPr lang="vi-VN" sz="2200" dirty="0">
                <a:latin typeface="Times New Roman" charset="0"/>
                <a:cs typeface="Times New Roman" charset="0"/>
              </a:rPr>
              <a:t>nghe thấy hoặc</a:t>
            </a:r>
            <a:r>
              <a:rPr lang="en-US" sz="2200" dirty="0">
                <a:latin typeface="Times New Roman" charset="0"/>
                <a:cs typeface="Times New Roman" charset="0"/>
              </a:rPr>
              <a:t> </a:t>
            </a:r>
            <a:r>
              <a:rPr lang="vi-VN" sz="2200" dirty="0">
                <a:latin typeface="Times New Roman" charset="0"/>
                <a:cs typeface="Times New Roman" charset="0"/>
              </a:rPr>
              <a:t>cảm nhận được khi tiếp xúc với </a:t>
            </a:r>
            <a:r>
              <a:rPr lang="en-US" sz="2200" dirty="0">
                <a:latin typeface="Times New Roman" charset="0"/>
                <a:cs typeface="Times New Roman" charset="0"/>
              </a:rPr>
              <a:t>DN - </a:t>
            </a:r>
            <a:r>
              <a:rPr lang="en-US" sz="2200" dirty="0" err="1">
                <a:latin typeface="Times New Roman" charset="0"/>
                <a:cs typeface="Times New Roman" charset="0"/>
              </a:rPr>
              <a:t>đó</a:t>
            </a:r>
            <a:r>
              <a:rPr lang="en-US" sz="2200" dirty="0">
                <a:latin typeface="Times New Roman" charset="0"/>
                <a:cs typeface="Times New Roman" charset="0"/>
              </a:rPr>
              <a:t> </a:t>
            </a:r>
            <a:r>
              <a:rPr lang="en-US" sz="2200" dirty="0" err="1">
                <a:latin typeface="Times New Roman" charset="0"/>
                <a:cs typeface="Times New Roman" charset="0"/>
              </a:rPr>
              <a:t>là</a:t>
            </a:r>
            <a:r>
              <a:rPr lang="en-US" sz="2200" dirty="0">
                <a:latin typeface="Times New Roman" charset="0"/>
                <a:cs typeface="Times New Roman" charset="0"/>
              </a:rPr>
              <a:t> c</a:t>
            </a:r>
            <a:r>
              <a:rPr lang="vi-VN" sz="2200" dirty="0">
                <a:latin typeface="Times New Roman" charset="0"/>
                <a:cs typeface="Times New Roman" charset="0"/>
              </a:rPr>
              <a:t>ác yếu tố hữu hình</a:t>
            </a:r>
            <a:r>
              <a:rPr lang="en-US" sz="2200" dirty="0">
                <a:latin typeface="Times New Roman" charset="0"/>
                <a:cs typeface="Times New Roman" charset="0"/>
              </a:rPr>
              <a:t>.</a:t>
            </a:r>
          </a:p>
        </p:txBody>
      </p:sp>
      <p:sp>
        <p:nvSpPr>
          <p:cNvPr id="13398" name="Rectangle 86"/>
          <p:cNvSpPr>
            <a:spLocks noChangeArrowheads="1"/>
          </p:cNvSpPr>
          <p:nvPr/>
        </p:nvSpPr>
        <p:spPr bwMode="auto">
          <a:xfrm>
            <a:off x="1727200" y="3200400"/>
            <a:ext cx="5791200" cy="1100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rgbClr val="2B166E"/>
                </a:solidFill>
                <a:effectLst>
                  <a:outerShdw blurRad="38100" dist="38100" dir="2700000" algn="tl">
                    <a:srgbClr val="DDDDDD"/>
                  </a:outerShdw>
                </a:effectLst>
                <a:latin typeface="Times New Roman" charset="0"/>
                <a:cs typeface="Times New Roman" charset="0"/>
              </a:rPr>
              <a:t>N</a:t>
            </a:r>
            <a:r>
              <a:rPr lang="vi-VN" sz="2200" dirty="0">
                <a:solidFill>
                  <a:srgbClr val="2B166E"/>
                </a:solidFill>
                <a:effectLst>
                  <a:outerShdw blurRad="38100" dist="38100" dir="2700000" algn="tl">
                    <a:srgbClr val="DDDDDD"/>
                  </a:outerShdw>
                </a:effectLst>
                <a:latin typeface="Times New Roman" charset="0"/>
                <a:cs typeface="Times New Roman" charset="0"/>
              </a:rPr>
              <a:t>hững giá trị được chấp nhận,</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bao</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gồm những chiến lược,</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những mục</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tiêu và triết</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lý kinh doanh của </a:t>
            </a:r>
            <a:r>
              <a:rPr lang="en-US" sz="2200" dirty="0">
                <a:solidFill>
                  <a:srgbClr val="2B166E"/>
                </a:solidFill>
                <a:effectLst>
                  <a:outerShdw blurRad="38100" dist="38100" dir="2700000" algn="tl">
                    <a:srgbClr val="DDDDDD"/>
                  </a:outerShdw>
                </a:effectLst>
                <a:latin typeface="Times New Roman" charset="0"/>
                <a:cs typeface="Times New Roman" charset="0"/>
              </a:rPr>
              <a:t>DN.</a:t>
            </a:r>
          </a:p>
        </p:txBody>
      </p:sp>
      <p:sp>
        <p:nvSpPr>
          <p:cNvPr id="13399" name="Rectangle 87"/>
          <p:cNvSpPr>
            <a:spLocks noChangeArrowheads="1"/>
          </p:cNvSpPr>
          <p:nvPr/>
        </p:nvSpPr>
        <p:spPr bwMode="auto">
          <a:xfrm>
            <a:off x="1625600" y="4876800"/>
            <a:ext cx="6502400" cy="1110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rgbClr val="2B166E"/>
                </a:solidFill>
                <a:effectLst>
                  <a:outerShdw blurRad="38100" dist="38100" dir="2700000" algn="tl">
                    <a:srgbClr val="DDDDDD"/>
                  </a:outerShdw>
                </a:effectLst>
                <a:latin typeface="Times New Roman" charset="0"/>
                <a:cs typeface="Times New Roman" charset="0"/>
              </a:rPr>
              <a:t>Khi các giá trị được thừa nhận và phổ biến đến mức gần như không có sự thay đổi,chúng sẽ trở thành các giá trị nền tảng</a:t>
            </a:r>
            <a:r>
              <a:rPr lang="vi-VN" dirty="0">
                <a:solidFill>
                  <a:srgbClr val="2B166E"/>
                </a:solidFill>
                <a:effectLst>
                  <a:outerShdw blurRad="38100" dist="38100" dir="2700000" algn="tl">
                    <a:srgbClr val="DDDDDD"/>
                  </a:outerShdw>
                </a:effectLst>
                <a:latin typeface="Times New Roman" charset="0"/>
                <a:cs typeface="Times New Roman" charset="0"/>
              </a:rPr>
              <a:t>.</a:t>
            </a:r>
          </a:p>
        </p:txBody>
      </p:sp>
      <p:sp>
        <p:nvSpPr>
          <p:cNvPr id="13401" name="Text Box 89"/>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62353F13-2D79-D047-94FD-8C62A1F06D0A}" type="slidenum">
              <a:rPr lang="en-US" smtClean="0">
                <a:effectLst>
                  <a:outerShdw blurRad="38100" dist="38100" dir="2700000" algn="tl">
                    <a:srgbClr val="DDDDDD"/>
                  </a:outerShdw>
                </a:effectLst>
              </a:rPr>
              <a:pPr algn="ctr">
                <a:buClrTx/>
                <a:buFontTx/>
                <a:buNone/>
                <a:defRPr/>
              </a:pPr>
              <a:t>10</a:t>
            </a:fld>
            <a:endParaRPr lang="en-US">
              <a:effectLst>
                <a:outerShdw blurRad="38100" dist="38100" dir="2700000" algn="tl">
                  <a:srgbClr val="DDDDDD"/>
                </a:outerShdw>
              </a:effectLst>
            </a:endParaRPr>
          </a:p>
        </p:txBody>
      </p:sp>
      <p:sp>
        <p:nvSpPr>
          <p:cNvPr id="13402" name="Text Box 90"/>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714269011"/>
      </p:ext>
    </p:extLst>
  </p:cSld>
  <p:clrMapOvr>
    <a:masterClrMapping/>
  </p:clrMapOvr>
  <p:transition>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D002-C7A0-4B13-A3BC-14DCF1D7CDC1}"/>
              </a:ext>
            </a:extLst>
          </p:cNvPr>
          <p:cNvSpPr>
            <a:spLocks noGrp="1"/>
          </p:cNvSpPr>
          <p:nvPr>
            <p:ph type="title"/>
          </p:nvPr>
        </p:nvSpPr>
        <p:spPr>
          <a:xfrm>
            <a:off x="335360" y="44624"/>
            <a:ext cx="11521280" cy="1080120"/>
          </a:xfrm>
        </p:spPr>
        <p:txBody>
          <a:bodyPr anchor="ctr">
            <a:normAutofit/>
          </a:bodyPr>
          <a:lstStyle/>
          <a:p>
            <a:r>
              <a:rPr lang="en-US" dirty="0"/>
              <a:t>CÁC CẤP ĐỘ CỦA VĂN HÓA DOANH NGHIỆP</a:t>
            </a:r>
          </a:p>
        </p:txBody>
      </p:sp>
      <p:sp>
        <p:nvSpPr>
          <p:cNvPr id="4" name="Slide Number Placeholder 3">
            <a:extLst>
              <a:ext uri="{FF2B5EF4-FFF2-40B4-BE49-F238E27FC236}">
                <a16:creationId xmlns:a16="http://schemas.microsoft.com/office/drawing/2014/main" id="{E6A889E6-FCEF-4CA8-A356-40B4BFBF9E09}"/>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11</a:t>
            </a:fld>
            <a:endParaRPr lang="en-GB"/>
          </a:p>
        </p:txBody>
      </p:sp>
      <p:sp>
        <p:nvSpPr>
          <p:cNvPr id="14" name="Footer Placeholder 5">
            <a:extLst>
              <a:ext uri="{FF2B5EF4-FFF2-40B4-BE49-F238E27FC236}">
                <a16:creationId xmlns:a16="http://schemas.microsoft.com/office/drawing/2014/main" id="{2AC9EACC-BB3E-4F9A-BBFD-63FD0E97D2BC}"/>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a16="http://schemas.microsoft.com/office/drawing/2014/main" id="{194062A5-8290-4D2D-ABC4-AC17113258C8}"/>
              </a:ext>
            </a:extLst>
          </p:cNvPr>
          <p:cNvGraphicFramePr>
            <a:graphicFrameLocks noGrp="1"/>
          </p:cNvGraphicFramePr>
          <p:nvPr>
            <p:ph idx="1"/>
            <p:extLst>
              <p:ext uri="{D42A27DB-BD31-4B8C-83A1-F6EECF244321}">
                <p14:modId xmlns:p14="http://schemas.microsoft.com/office/powerpoint/2010/main" val="767662096"/>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25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207C-6821-4634-9059-72248E56896E}"/>
              </a:ext>
            </a:extLst>
          </p:cNvPr>
          <p:cNvSpPr>
            <a:spLocks noGrp="1"/>
          </p:cNvSpPr>
          <p:nvPr>
            <p:ph type="title"/>
          </p:nvPr>
        </p:nvSpPr>
        <p:spPr>
          <a:xfrm>
            <a:off x="335360" y="44624"/>
            <a:ext cx="11521280" cy="1080120"/>
          </a:xfrm>
        </p:spPr>
        <p:txBody>
          <a:bodyPr anchor="ctr">
            <a:normAutofit/>
          </a:bodyPr>
          <a:lstStyle/>
          <a:p>
            <a:r>
              <a:rPr lang="en-US" dirty="0"/>
              <a:t>CÁC CẤP ĐỘ CỦA VĂN HÓA DOANH NGHIỆP</a:t>
            </a:r>
          </a:p>
        </p:txBody>
      </p:sp>
      <p:sp>
        <p:nvSpPr>
          <p:cNvPr id="4" name="Slide Number Placeholder 3">
            <a:extLst>
              <a:ext uri="{FF2B5EF4-FFF2-40B4-BE49-F238E27FC236}">
                <a16:creationId xmlns:a16="http://schemas.microsoft.com/office/drawing/2014/main" id="{990601C6-3CEE-48D4-87CF-208C113B3E9D}"/>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12</a:t>
            </a:fld>
            <a:endParaRPr lang="en-GB"/>
          </a:p>
        </p:txBody>
      </p:sp>
      <p:sp>
        <p:nvSpPr>
          <p:cNvPr id="14" name="Footer Placeholder 5">
            <a:extLst>
              <a:ext uri="{FF2B5EF4-FFF2-40B4-BE49-F238E27FC236}">
                <a16:creationId xmlns:a16="http://schemas.microsoft.com/office/drawing/2014/main" id="{0A19AB85-2CDF-4251-BD27-F41970277D14}"/>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a16="http://schemas.microsoft.com/office/drawing/2014/main" id="{9F7C1967-1FF8-4E7E-8563-56C7EC9EC6AB}"/>
              </a:ext>
            </a:extLst>
          </p:cNvPr>
          <p:cNvGraphicFramePr>
            <a:graphicFrameLocks noGrp="1"/>
          </p:cNvGraphicFramePr>
          <p:nvPr>
            <p:ph idx="1"/>
            <p:extLst>
              <p:ext uri="{D42A27DB-BD31-4B8C-83A1-F6EECF244321}">
                <p14:modId xmlns:p14="http://schemas.microsoft.com/office/powerpoint/2010/main" val="8690079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51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91D121-FBCB-4C39-9784-99645A143A48}"/>
              </a:ext>
            </a:extLst>
          </p:cNvPr>
          <p:cNvSpPr>
            <a:spLocks noGrp="1"/>
          </p:cNvSpPr>
          <p:nvPr>
            <p:ph type="title"/>
          </p:nvPr>
        </p:nvSpPr>
        <p:spPr>
          <a:xfrm>
            <a:off x="335360" y="44624"/>
            <a:ext cx="11521280" cy="1080120"/>
          </a:xfrm>
        </p:spPr>
        <p:txBody>
          <a:bodyPr/>
          <a:lstStyle/>
          <a:p>
            <a:pPr algn="ctr"/>
            <a:r>
              <a:rPr lang="en-US" dirty="0"/>
              <a:t>CÁC CẤP ĐỘ CỦA VĂN HÓA DOANH NGHIỆP</a:t>
            </a:r>
          </a:p>
        </p:txBody>
      </p:sp>
      <p:sp>
        <p:nvSpPr>
          <p:cNvPr id="4" name="Slide Number Placeholder 3">
            <a:extLst>
              <a:ext uri="{FF2B5EF4-FFF2-40B4-BE49-F238E27FC236}">
                <a16:creationId xmlns:a16="http://schemas.microsoft.com/office/drawing/2014/main" id="{AB54A8E8-98C1-4DE2-A273-D5C684D02E75}"/>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13</a:t>
            </a:fld>
            <a:endParaRPr lang="en-GB"/>
          </a:p>
        </p:txBody>
      </p:sp>
      <p:sp>
        <p:nvSpPr>
          <p:cNvPr id="16" name="Footer Placeholder 5">
            <a:extLst>
              <a:ext uri="{FF2B5EF4-FFF2-40B4-BE49-F238E27FC236}">
                <a16:creationId xmlns:a16="http://schemas.microsoft.com/office/drawing/2014/main" id="{6E2B42EF-19C9-463C-A381-5B7A875CE010}"/>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a16="http://schemas.microsoft.com/office/drawing/2014/main" id="{8D3B700B-A537-4D66-9BF4-C4DC24CF8E46}"/>
              </a:ext>
            </a:extLst>
          </p:cNvPr>
          <p:cNvGraphicFramePr>
            <a:graphicFrameLocks noGrp="1"/>
          </p:cNvGraphicFramePr>
          <p:nvPr>
            <p:ph idx="1"/>
            <p:extLst>
              <p:ext uri="{D42A27DB-BD31-4B8C-83A1-F6EECF244321}">
                <p14:modId xmlns:p14="http://schemas.microsoft.com/office/powerpoint/2010/main" val="96883651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046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5F41-BD1B-4E15-A362-FDC378313DD0}"/>
              </a:ext>
            </a:extLst>
          </p:cNvPr>
          <p:cNvSpPr>
            <a:spLocks noGrp="1"/>
          </p:cNvSpPr>
          <p:nvPr>
            <p:ph type="title"/>
          </p:nvPr>
        </p:nvSpPr>
        <p:spPr/>
        <p:txBody>
          <a:bodyPr/>
          <a:lstStyle/>
          <a:p>
            <a:pPr algn="ctr"/>
            <a:r>
              <a:rPr lang="en-US" dirty="0"/>
              <a:t>CÁC CẤP ĐỘ CỦA VĂN HÓA DOANH NGHIỆP</a:t>
            </a:r>
          </a:p>
        </p:txBody>
      </p:sp>
      <p:sp>
        <p:nvSpPr>
          <p:cNvPr id="3" name="Content Placeholder 2">
            <a:extLst>
              <a:ext uri="{FF2B5EF4-FFF2-40B4-BE49-F238E27FC236}">
                <a16:creationId xmlns:a16="http://schemas.microsoft.com/office/drawing/2014/main" id="{6E3A3B77-2183-4B95-A115-577BFD1466C9}"/>
              </a:ext>
            </a:extLst>
          </p:cNvPr>
          <p:cNvSpPr>
            <a:spLocks noGrp="1"/>
          </p:cNvSpPr>
          <p:nvPr>
            <p:ph idx="1"/>
          </p:nvPr>
        </p:nvSpPr>
        <p:spPr/>
        <p:txBody>
          <a:bodyPr>
            <a:normAutofit/>
          </a:bodyPr>
          <a:lstStyle/>
          <a:p>
            <a:r>
              <a:rPr lang="vi-VN" sz="2800" b="1" dirty="0">
                <a:effectLst/>
                <a:latin typeface="+mn-lt"/>
              </a:rPr>
              <a:t>Những quan niệm chung (những niềm tin, nhận thức,</a:t>
            </a:r>
            <a:r>
              <a:rPr lang="en-US" sz="2800" b="1" dirty="0">
                <a:effectLst/>
                <a:latin typeface="+mn-lt"/>
              </a:rPr>
              <a:t> </a:t>
            </a:r>
            <a:r>
              <a:rPr lang="vi-VN" sz="2800" b="1" dirty="0">
                <a:effectLst/>
                <a:latin typeface="+mn-lt"/>
              </a:rPr>
              <a:t>suy nghĩ và tình cảm có tính vô thức, mặc nhiên được công nhận trong doanh nghiệp)</a:t>
            </a:r>
            <a:br>
              <a:rPr lang="vi-VN" sz="2800" b="1" dirty="0">
                <a:effectLst/>
                <a:latin typeface="+mn-lt"/>
              </a:rPr>
            </a:br>
            <a:r>
              <a:rPr lang="en-US" sz="2800" b="1" dirty="0">
                <a:effectLst/>
                <a:latin typeface="+mn-lt"/>
              </a:rPr>
              <a:t>	</a:t>
            </a:r>
            <a:r>
              <a:rPr lang="vi-VN" sz="2800" dirty="0">
                <a:effectLst/>
                <a:latin typeface="+mn-lt"/>
              </a:rPr>
              <a:t>Trong bất kỳ hình thức văn hoá nào (văn hoá dân tộc, văn hoá kinh doanh, văn hoádoanh nghiệp…) cũng đều có các quan niệm chung, được tồn tại trong thời gian dài, chúng</a:t>
            </a:r>
            <a:r>
              <a:rPr lang="en-US" sz="2800" dirty="0">
                <a:effectLst/>
                <a:latin typeface="+mn-lt"/>
              </a:rPr>
              <a:t> </a:t>
            </a:r>
            <a:r>
              <a:rPr lang="vi-VN" sz="2800" dirty="0">
                <a:effectLst/>
                <a:latin typeface="+mn-lt"/>
              </a:rPr>
              <a:t>ăn sâu vào trong tâm trí của hầu hết tất cả các thành viên thuộc nền văn hoá đó và trở thành</a:t>
            </a:r>
            <a:r>
              <a:rPr lang="en-US" sz="2800" dirty="0">
                <a:effectLst/>
                <a:latin typeface="+mn-lt"/>
              </a:rPr>
              <a:t> </a:t>
            </a:r>
            <a:r>
              <a:rPr lang="vi-VN" sz="2800" dirty="0">
                <a:effectLst/>
                <a:latin typeface="+mn-lt"/>
              </a:rPr>
              <a:t>điều mặc nhiên được công nhận</a:t>
            </a:r>
            <a:r>
              <a:rPr lang="vi-VN" sz="2800" dirty="0">
                <a:latin typeface="+mn-lt"/>
              </a:rPr>
              <a:t> </a:t>
            </a:r>
            <a:br>
              <a:rPr lang="vi-VN" sz="2800" dirty="0">
                <a:latin typeface="+mn-lt"/>
              </a:rPr>
            </a:br>
            <a:endParaRPr lang="en-US" sz="2800" dirty="0">
              <a:latin typeface="+mn-lt"/>
            </a:endParaRPr>
          </a:p>
        </p:txBody>
      </p:sp>
      <p:sp>
        <p:nvSpPr>
          <p:cNvPr id="4" name="Slide Number Placeholder 3">
            <a:extLst>
              <a:ext uri="{FF2B5EF4-FFF2-40B4-BE49-F238E27FC236}">
                <a16:creationId xmlns:a16="http://schemas.microsoft.com/office/drawing/2014/main" id="{2F07486E-F68C-4201-81AA-147E7B123D0B}"/>
              </a:ext>
            </a:extLst>
          </p:cNvPr>
          <p:cNvSpPr>
            <a:spLocks noGrp="1"/>
          </p:cNvSpPr>
          <p:nvPr>
            <p:ph type="sldNum" sz="quarter" idx="4"/>
          </p:nvPr>
        </p:nvSpPr>
        <p:spPr/>
        <p:txBody>
          <a:bodyPr/>
          <a:lstStyle/>
          <a:p>
            <a:fld id="{A70E8B96-6C17-404C-B209-86071FBA2009}" type="slidenum">
              <a:rPr lang="en-GB" smtClean="0"/>
              <a:pPr/>
              <a:t>14</a:t>
            </a:fld>
            <a:endParaRPr lang="en-GB"/>
          </a:p>
        </p:txBody>
      </p:sp>
      <p:sp>
        <p:nvSpPr>
          <p:cNvPr id="6" name="Footer Placeholder 5">
            <a:extLst>
              <a:ext uri="{FF2B5EF4-FFF2-40B4-BE49-F238E27FC236}">
                <a16:creationId xmlns:a16="http://schemas.microsoft.com/office/drawing/2014/main" id="{279ACE8B-1876-480E-AFFE-68558F7B0FA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64862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6D89-EAFC-48BF-847A-D2DBDE819579}"/>
              </a:ext>
            </a:extLst>
          </p:cNvPr>
          <p:cNvSpPr>
            <a:spLocks noGrp="1"/>
          </p:cNvSpPr>
          <p:nvPr>
            <p:ph type="ctrTitle"/>
          </p:nvPr>
        </p:nvSpPr>
        <p:spPr>
          <a:xfrm>
            <a:off x="1199456" y="1294666"/>
            <a:ext cx="9217024" cy="3574493"/>
          </a:xfrm>
        </p:spPr>
        <p:txBody>
          <a:bodyPr/>
          <a:lstStyle/>
          <a:p>
            <a:r>
              <a:rPr lang="en-US" dirty="0"/>
              <a:t>CÁC BƯỚC XÂY DỰNG </a:t>
            </a:r>
            <a:br>
              <a:rPr lang="en-US" dirty="0"/>
            </a:br>
            <a:r>
              <a:rPr lang="en-US" dirty="0"/>
              <a:t>VĂN HÓA DOANH NGHIỆP</a:t>
            </a:r>
          </a:p>
        </p:txBody>
      </p:sp>
    </p:spTree>
    <p:extLst>
      <p:ext uri="{BB962C8B-B14F-4D97-AF65-F5344CB8AC3E}">
        <p14:creationId xmlns:p14="http://schemas.microsoft.com/office/powerpoint/2010/main" val="265750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FFFF"/>
                </a:solidFill>
                <a:latin typeface="Times New Roman" charset="0"/>
                <a:cs typeface="Times New Roman" charset="0"/>
              </a:rPr>
              <a:t>      </a:t>
            </a:r>
            <a:r>
              <a:rPr lang="en-US" sz="4000" b="1" dirty="0">
                <a:solidFill>
                  <a:srgbClr val="FF0000"/>
                </a:solidFill>
                <a:latin typeface="+mj-lt"/>
                <a:cs typeface="Times New Roman" charset="0"/>
              </a:rPr>
              <a:t>CÁC BƯỚC XÂY DỰNG VHDN</a:t>
            </a:r>
          </a:p>
        </p:txBody>
      </p:sp>
      <p:graphicFrame>
        <p:nvGraphicFramePr>
          <p:cNvPr id="4" name="Diagram 3">
            <a:extLst>
              <a:ext uri="{FF2B5EF4-FFF2-40B4-BE49-F238E27FC236}">
                <a16:creationId xmlns:a16="http://schemas.microsoft.com/office/drawing/2014/main" id="{B756D46E-F7D5-4C0B-8E27-B3F12B930118}"/>
              </a:ext>
            </a:extLst>
          </p:cNvPr>
          <p:cNvGraphicFramePr/>
          <p:nvPr/>
        </p:nvGraphicFramePr>
        <p:xfrm>
          <a:off x="335360" y="1124744"/>
          <a:ext cx="11737304" cy="5199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BF53D982-5602-EE4A-BBB9-D33C04A9BFBD}" type="slidenum">
              <a:rPr lang="en-US" smtClean="0">
                <a:effectLst>
                  <a:outerShdw blurRad="38100" dist="38100" dir="2700000" algn="tl">
                    <a:srgbClr val="DDDDDD"/>
                  </a:outerShdw>
                </a:effectLst>
              </a:rPr>
              <a:pPr algn="ctr">
                <a:buClrTx/>
                <a:buFontTx/>
                <a:buNone/>
                <a:defRPr/>
              </a:pPr>
              <a:t>16</a:t>
            </a:fld>
            <a:endParaRPr lang="en-US">
              <a:effectLst>
                <a:outerShdw blurRad="38100" dist="38100" dir="2700000" algn="tl">
                  <a:srgbClr val="DDDDDD"/>
                </a:outerShdw>
              </a:effectLst>
            </a:endParaRPr>
          </a:p>
        </p:txBody>
      </p:sp>
      <p:sp>
        <p:nvSpPr>
          <p:cNvPr id="1434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2054478089"/>
      </p:ext>
    </p:extLst>
  </p:cSld>
  <p:clrMapOvr>
    <a:masterClrMapping/>
  </p:clrMapOvr>
  <p:transition>
    <p:pull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5989-5B64-4F80-8915-48F2589ED92C}"/>
              </a:ext>
            </a:extLst>
          </p:cNvPr>
          <p:cNvSpPr>
            <a:spLocks noGrp="1"/>
          </p:cNvSpPr>
          <p:nvPr>
            <p:ph type="title"/>
          </p:nvPr>
        </p:nvSpPr>
        <p:spPr/>
        <p:txBody>
          <a:bodyPr/>
          <a:lstStyle/>
          <a:p>
            <a:r>
              <a:rPr lang="en-US" dirty="0"/>
              <a:t>CÁC BƯỚC XÂY DỰNG VHDN: BƯỚC 1</a:t>
            </a:r>
          </a:p>
        </p:txBody>
      </p:sp>
      <p:sp>
        <p:nvSpPr>
          <p:cNvPr id="3" name="Content Placeholder 2">
            <a:extLst>
              <a:ext uri="{FF2B5EF4-FFF2-40B4-BE49-F238E27FC236}">
                <a16:creationId xmlns:a16="http://schemas.microsoft.com/office/drawing/2014/main" id="{0BB013A6-4F78-4AD3-B6B9-A9744A779A08}"/>
              </a:ext>
            </a:extLst>
          </p:cNvPr>
          <p:cNvSpPr>
            <a:spLocks noGrp="1"/>
          </p:cNvSpPr>
          <p:nvPr>
            <p:ph idx="1"/>
          </p:nvPr>
        </p:nvSpPr>
        <p:spPr/>
        <p:txBody>
          <a:bodyPr/>
          <a:lstStyle/>
          <a:p>
            <a:pPr>
              <a:lnSpc>
                <a:spcPct val="150000"/>
              </a:lnSpc>
            </a:pPr>
            <a:r>
              <a:rPr lang="vi-VN" dirty="0">
                <a:effectLst/>
              </a:rPr>
              <a:t>Tìm hiểu môi trường và chiến lược doanh nghiệp trong tương lai: Cần xem xét các yếu tố có thể làm thay đổi chiến lược doanh nghiệp trong tương lai như hoạt động tài chính, nguồn nhân lực, marketing… để quyết định chiến lược đầu tư.</a:t>
            </a:r>
          </a:p>
          <a:p>
            <a:pPr>
              <a:lnSpc>
                <a:spcPct val="150000"/>
              </a:lnSpc>
            </a:pPr>
            <a:endParaRPr lang="en-US" dirty="0"/>
          </a:p>
        </p:txBody>
      </p:sp>
      <p:sp>
        <p:nvSpPr>
          <p:cNvPr id="4" name="Slide Number Placeholder 3">
            <a:extLst>
              <a:ext uri="{FF2B5EF4-FFF2-40B4-BE49-F238E27FC236}">
                <a16:creationId xmlns:a16="http://schemas.microsoft.com/office/drawing/2014/main" id="{AB410804-16D7-4F06-A1F2-AB6E4D8350D6}"/>
              </a:ext>
            </a:extLst>
          </p:cNvPr>
          <p:cNvSpPr>
            <a:spLocks noGrp="1"/>
          </p:cNvSpPr>
          <p:nvPr>
            <p:ph type="sldNum" sz="quarter" idx="4"/>
          </p:nvPr>
        </p:nvSpPr>
        <p:spPr/>
        <p:txBody>
          <a:bodyPr/>
          <a:lstStyle/>
          <a:p>
            <a:fld id="{A70E8B96-6C17-404C-B209-86071FBA2009}" type="slidenum">
              <a:rPr lang="en-GB" smtClean="0"/>
              <a:pPr/>
              <a:t>17</a:t>
            </a:fld>
            <a:endParaRPr lang="en-GB"/>
          </a:p>
        </p:txBody>
      </p:sp>
      <p:sp>
        <p:nvSpPr>
          <p:cNvPr id="6" name="Footer Placeholder 5">
            <a:extLst>
              <a:ext uri="{FF2B5EF4-FFF2-40B4-BE49-F238E27FC236}">
                <a16:creationId xmlns:a16="http://schemas.microsoft.com/office/drawing/2014/main" id="{BFC7FC60-64EC-447F-8CBE-C74FFD690D6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18018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007C-5BE1-4A06-A100-B7BC1748DD07}"/>
              </a:ext>
            </a:extLst>
          </p:cNvPr>
          <p:cNvSpPr>
            <a:spLocks noGrp="1"/>
          </p:cNvSpPr>
          <p:nvPr>
            <p:ph type="title"/>
          </p:nvPr>
        </p:nvSpPr>
        <p:spPr/>
        <p:txBody>
          <a:bodyPr/>
          <a:lstStyle/>
          <a:p>
            <a:pPr algn="ctr"/>
            <a:r>
              <a:rPr lang="en-US" dirty="0"/>
              <a:t>CÁC BƯỚC XÂY DỰNG VHDN: BƯỚC 2</a:t>
            </a:r>
          </a:p>
        </p:txBody>
      </p:sp>
      <p:sp>
        <p:nvSpPr>
          <p:cNvPr id="3" name="Content Placeholder 2">
            <a:extLst>
              <a:ext uri="{FF2B5EF4-FFF2-40B4-BE49-F238E27FC236}">
                <a16:creationId xmlns:a16="http://schemas.microsoft.com/office/drawing/2014/main" id="{C9439ABB-F9ED-4CE4-805B-C77E439BA546}"/>
              </a:ext>
            </a:extLst>
          </p:cNvPr>
          <p:cNvSpPr>
            <a:spLocks noGrp="1"/>
          </p:cNvSpPr>
          <p:nvPr>
            <p:ph idx="1"/>
          </p:nvPr>
        </p:nvSpPr>
        <p:spPr/>
        <p:txBody>
          <a:bodyPr/>
          <a:lstStyle/>
          <a:p>
            <a:pPr>
              <a:lnSpc>
                <a:spcPct val="150000"/>
              </a:lnSpc>
            </a:pPr>
            <a:r>
              <a:rPr lang="vi-VN" dirty="0">
                <a:effectLst/>
              </a:rPr>
              <a:t>Xác định giá trị cốt lõi: là bước cơ bản nhất để xây dựng văn hóa doanh nghiệp và là tiêu chuẩn để căn chỉnh các hành vi và đạt được tầm nhìn của doanh nghiệp.</a:t>
            </a:r>
          </a:p>
          <a:p>
            <a:pPr>
              <a:lnSpc>
                <a:spcPct val="150000"/>
              </a:lnSpc>
            </a:pPr>
            <a:endParaRPr lang="en-US" dirty="0"/>
          </a:p>
        </p:txBody>
      </p:sp>
      <p:sp>
        <p:nvSpPr>
          <p:cNvPr id="4" name="Slide Number Placeholder 3">
            <a:extLst>
              <a:ext uri="{FF2B5EF4-FFF2-40B4-BE49-F238E27FC236}">
                <a16:creationId xmlns:a16="http://schemas.microsoft.com/office/drawing/2014/main" id="{171A28C6-2A42-4B3E-8E1F-DB91486BB3E1}"/>
              </a:ext>
            </a:extLst>
          </p:cNvPr>
          <p:cNvSpPr>
            <a:spLocks noGrp="1"/>
          </p:cNvSpPr>
          <p:nvPr>
            <p:ph type="sldNum" sz="quarter" idx="4"/>
          </p:nvPr>
        </p:nvSpPr>
        <p:spPr/>
        <p:txBody>
          <a:bodyPr/>
          <a:lstStyle/>
          <a:p>
            <a:fld id="{A70E8B96-6C17-404C-B209-86071FBA2009}" type="slidenum">
              <a:rPr lang="en-GB" smtClean="0"/>
              <a:pPr/>
              <a:t>18</a:t>
            </a:fld>
            <a:endParaRPr lang="en-GB"/>
          </a:p>
        </p:txBody>
      </p:sp>
      <p:sp>
        <p:nvSpPr>
          <p:cNvPr id="6" name="Footer Placeholder 5">
            <a:extLst>
              <a:ext uri="{FF2B5EF4-FFF2-40B4-BE49-F238E27FC236}">
                <a16:creationId xmlns:a16="http://schemas.microsoft.com/office/drawing/2014/main" id="{8CDEA48B-FC8F-45C9-BD6F-C4A7E418BD22}"/>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13573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BBF1-0600-4529-8000-EC5D1A236248}"/>
              </a:ext>
            </a:extLst>
          </p:cNvPr>
          <p:cNvSpPr>
            <a:spLocks noGrp="1"/>
          </p:cNvSpPr>
          <p:nvPr>
            <p:ph type="title"/>
          </p:nvPr>
        </p:nvSpPr>
        <p:spPr/>
        <p:txBody>
          <a:bodyPr/>
          <a:lstStyle/>
          <a:p>
            <a:pPr algn="ctr"/>
            <a:r>
              <a:rPr lang="en-US" dirty="0"/>
              <a:t>CÁC BƯỚC XÂY DỰNG VHDN: BƯỚC 3</a:t>
            </a:r>
          </a:p>
        </p:txBody>
      </p:sp>
      <p:sp>
        <p:nvSpPr>
          <p:cNvPr id="3" name="Content Placeholder 2">
            <a:extLst>
              <a:ext uri="{FF2B5EF4-FFF2-40B4-BE49-F238E27FC236}">
                <a16:creationId xmlns:a16="http://schemas.microsoft.com/office/drawing/2014/main" id="{2E0083B8-5A9B-4970-BEBE-24F061918423}"/>
              </a:ext>
            </a:extLst>
          </p:cNvPr>
          <p:cNvSpPr>
            <a:spLocks noGrp="1"/>
          </p:cNvSpPr>
          <p:nvPr>
            <p:ph idx="1"/>
          </p:nvPr>
        </p:nvSpPr>
        <p:spPr/>
        <p:txBody>
          <a:bodyPr/>
          <a:lstStyle/>
          <a:p>
            <a:pPr>
              <a:lnSpc>
                <a:spcPct val="150000"/>
              </a:lnSpc>
            </a:pPr>
            <a:r>
              <a:rPr lang="vi-VN" dirty="0">
                <a:effectLst/>
              </a:rPr>
              <a:t>Xây dựng tầm nhìn doanh nghiệp sẽ vươn tới: Việc xây dựng tầm nhìn sẽ giúp doanh nghiệp hoạch định được bức tranh tổng thể cho tương lai.</a:t>
            </a:r>
          </a:p>
          <a:p>
            <a:pPr>
              <a:lnSpc>
                <a:spcPct val="150000"/>
              </a:lnSpc>
            </a:pPr>
            <a:endParaRPr lang="en-US" dirty="0"/>
          </a:p>
        </p:txBody>
      </p:sp>
      <p:sp>
        <p:nvSpPr>
          <p:cNvPr id="4" name="Slide Number Placeholder 3">
            <a:extLst>
              <a:ext uri="{FF2B5EF4-FFF2-40B4-BE49-F238E27FC236}">
                <a16:creationId xmlns:a16="http://schemas.microsoft.com/office/drawing/2014/main" id="{86218A93-3959-4FF7-A9A4-375D78557E02}"/>
              </a:ext>
            </a:extLst>
          </p:cNvPr>
          <p:cNvSpPr>
            <a:spLocks noGrp="1"/>
          </p:cNvSpPr>
          <p:nvPr>
            <p:ph type="sldNum" sz="quarter" idx="4"/>
          </p:nvPr>
        </p:nvSpPr>
        <p:spPr/>
        <p:txBody>
          <a:bodyPr/>
          <a:lstStyle/>
          <a:p>
            <a:fld id="{A70E8B96-6C17-404C-B209-86071FBA2009}" type="slidenum">
              <a:rPr lang="en-GB" smtClean="0"/>
              <a:pPr/>
              <a:t>19</a:t>
            </a:fld>
            <a:endParaRPr lang="en-GB"/>
          </a:p>
        </p:txBody>
      </p:sp>
      <p:sp>
        <p:nvSpPr>
          <p:cNvPr id="6" name="Footer Placeholder 5">
            <a:extLst>
              <a:ext uri="{FF2B5EF4-FFF2-40B4-BE49-F238E27FC236}">
                <a16:creationId xmlns:a16="http://schemas.microsoft.com/office/drawing/2014/main" id="{418A74E4-B467-4A7D-9C6E-62CE9518A59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84214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MỤC TIÊU CHƯƠNG 5</a:t>
            </a:r>
          </a:p>
        </p:txBody>
      </p:sp>
      <p:sp>
        <p:nvSpPr>
          <p:cNvPr id="3" name="Content Placeholder 2"/>
          <p:cNvSpPr>
            <a:spLocks noGrp="1"/>
          </p:cNvSpPr>
          <p:nvPr>
            <p:ph idx="1"/>
          </p:nvPr>
        </p:nvSpPr>
        <p:spPr/>
        <p:txBody>
          <a:bodyPr>
            <a:normAutofit fontScale="92500"/>
          </a:bodyPr>
          <a:lstStyle/>
          <a:p>
            <a:pPr marL="0" indent="0">
              <a:buNone/>
            </a:pPr>
            <a:r>
              <a:rPr lang="en-US" dirty="0" err="1"/>
              <a:t>Sau</a:t>
            </a:r>
            <a:r>
              <a:rPr lang="en-US" dirty="0"/>
              <a:t> </a:t>
            </a:r>
            <a:r>
              <a:rPr lang="en-US" dirty="0" err="1"/>
              <a:t>khi</a:t>
            </a:r>
            <a:r>
              <a:rPr lang="en-US" dirty="0"/>
              <a:t> </a:t>
            </a:r>
            <a:r>
              <a:rPr lang="en-US" dirty="0" err="1"/>
              <a:t>học</a:t>
            </a:r>
            <a:r>
              <a:rPr lang="en-US" dirty="0"/>
              <a:t> </a:t>
            </a:r>
            <a:r>
              <a:rPr lang="en-US" dirty="0" err="1"/>
              <a:t>xong</a:t>
            </a:r>
            <a:r>
              <a:rPr lang="en-US" dirty="0"/>
              <a:t> </a:t>
            </a:r>
            <a:r>
              <a:rPr lang="en-US" dirty="0" err="1"/>
              <a:t>chương</a:t>
            </a:r>
            <a:r>
              <a:rPr lang="en-US" dirty="0"/>
              <a:t> 5, </a:t>
            </a:r>
            <a:r>
              <a:rPr lang="en-US" dirty="0" err="1"/>
              <a:t>sinh</a:t>
            </a:r>
            <a:r>
              <a:rPr lang="en-US" dirty="0"/>
              <a:t> </a:t>
            </a:r>
            <a:r>
              <a:rPr lang="en-US" dirty="0" err="1"/>
              <a:t>viên</a:t>
            </a:r>
            <a:r>
              <a:rPr lang="en-US" dirty="0"/>
              <a:t>:</a:t>
            </a:r>
          </a:p>
          <a:p>
            <a:r>
              <a:rPr lang="en-US" dirty="0" err="1"/>
              <a:t>Nắm</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endParaRPr lang="en-US" dirty="0"/>
          </a:p>
          <a:p>
            <a:r>
              <a:rPr lang="en-US" dirty="0" err="1"/>
              <a:t>Hiểu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các</a:t>
            </a:r>
            <a:r>
              <a:rPr lang="en-US" dirty="0"/>
              <a:t> </a:t>
            </a:r>
            <a:r>
              <a:rPr lang="en-US" dirty="0" err="1"/>
              <a:t>cấp</a:t>
            </a:r>
            <a:r>
              <a:rPr lang="en-US" dirty="0"/>
              <a:t> </a:t>
            </a:r>
            <a:r>
              <a:rPr lang="en-US" dirty="0" err="1"/>
              <a:t>độ</a:t>
            </a:r>
            <a:r>
              <a:rPr lang="en-US" dirty="0"/>
              <a:t> </a:t>
            </a:r>
            <a:r>
              <a:rPr lang="en-US" dirty="0" err="1"/>
              <a:t>của</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endParaRPr lang="en-US" dirty="0"/>
          </a:p>
          <a:p>
            <a:r>
              <a:rPr lang="en-US" dirty="0" err="1"/>
              <a:t>Nắm</a:t>
            </a:r>
            <a:r>
              <a:rPr lang="en-US" dirty="0"/>
              <a:t> </a:t>
            </a:r>
            <a:r>
              <a:rPr lang="en-US" dirty="0" err="1"/>
              <a:t>được</a:t>
            </a:r>
            <a:r>
              <a:rPr lang="en-US" dirty="0"/>
              <a:t>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endParaRPr lang="en-US" dirty="0"/>
          </a:p>
          <a:p>
            <a:r>
              <a:rPr lang="en-US" dirty="0" err="1"/>
              <a:t>Hiểu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đặc</a:t>
            </a:r>
            <a:r>
              <a:rPr lang="en-US" dirty="0"/>
              <a:t> </a:t>
            </a:r>
            <a:r>
              <a:rPr lang="en-US" dirty="0" err="1"/>
              <a:t>điểm,ưu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r>
              <a:rPr lang="en-US" dirty="0"/>
              <a:t> </a:t>
            </a:r>
            <a:r>
              <a:rPr lang="en-US" dirty="0" err="1"/>
              <a:t>trên</a:t>
            </a:r>
            <a:r>
              <a:rPr lang="en-US" dirty="0"/>
              <a:t> </a:t>
            </a:r>
            <a:r>
              <a:rPr lang="en-US" dirty="0" err="1"/>
              <a:t>thế</a:t>
            </a:r>
            <a:r>
              <a:rPr lang="en-US" dirty="0"/>
              <a:t> </a:t>
            </a:r>
            <a:r>
              <a:rPr lang="en-US" dirty="0" err="1"/>
              <a:t>giới</a:t>
            </a:r>
            <a:r>
              <a:rPr lang="en-US" dirty="0"/>
              <a:t> </a:t>
            </a:r>
            <a:r>
              <a:rPr lang="en-US" dirty="0" err="1"/>
              <a:t>và</a:t>
            </a:r>
            <a:r>
              <a:rPr lang="en-US" dirty="0"/>
              <a:t> </a:t>
            </a:r>
            <a:r>
              <a:rPr lang="en-US" dirty="0" err="1"/>
              <a:t>vận</a:t>
            </a:r>
            <a:r>
              <a:rPr lang="en-US" dirty="0"/>
              <a:t> </a:t>
            </a:r>
            <a:r>
              <a:rPr lang="en-US" dirty="0" err="1"/>
              <a:t>dụng</a:t>
            </a:r>
            <a:r>
              <a:rPr lang="en-US" dirty="0"/>
              <a:t> </a:t>
            </a:r>
            <a:r>
              <a:rPr lang="en-US" dirty="0" err="1"/>
              <a:t>trong</a:t>
            </a:r>
            <a:r>
              <a:rPr lang="en-US" dirty="0"/>
              <a:t> </a:t>
            </a:r>
            <a:r>
              <a:rPr lang="en-US" dirty="0" err="1"/>
              <a:t>bối</a:t>
            </a:r>
            <a:r>
              <a:rPr lang="en-US" dirty="0"/>
              <a:t> </a:t>
            </a:r>
            <a:r>
              <a:rPr lang="en-US" dirty="0" err="1"/>
              <a:t>cảnh</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Việt</a:t>
            </a:r>
            <a:r>
              <a:rPr lang="en-US" dirty="0"/>
              <a:t> Nam</a:t>
            </a:r>
          </a:p>
          <a:p>
            <a:endParaRPr lang="en-US" dirty="0"/>
          </a:p>
          <a:p>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
        <p:nvSpPr>
          <p:cNvPr id="6" name="Footer Placeholder 5"/>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8419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DB0-208C-445D-BBA3-F7D0DF9B535A}"/>
              </a:ext>
            </a:extLst>
          </p:cNvPr>
          <p:cNvSpPr>
            <a:spLocks noGrp="1"/>
          </p:cNvSpPr>
          <p:nvPr>
            <p:ph type="title"/>
          </p:nvPr>
        </p:nvSpPr>
        <p:spPr/>
        <p:txBody>
          <a:bodyPr/>
          <a:lstStyle/>
          <a:p>
            <a:r>
              <a:rPr lang="en-US" dirty="0"/>
              <a:t>CÁC BƯỚC XÂY DỰNG VHDN: BƯỚC 4</a:t>
            </a:r>
          </a:p>
        </p:txBody>
      </p:sp>
      <p:sp>
        <p:nvSpPr>
          <p:cNvPr id="3" name="Content Placeholder 2">
            <a:extLst>
              <a:ext uri="{FF2B5EF4-FFF2-40B4-BE49-F238E27FC236}">
                <a16:creationId xmlns:a16="http://schemas.microsoft.com/office/drawing/2014/main" id="{E52D77E0-AC21-4995-A5A9-CF5E679556CC}"/>
              </a:ext>
            </a:extLst>
          </p:cNvPr>
          <p:cNvSpPr>
            <a:spLocks noGrp="1"/>
          </p:cNvSpPr>
          <p:nvPr>
            <p:ph idx="1"/>
          </p:nvPr>
        </p:nvSpPr>
        <p:spPr/>
        <p:txBody>
          <a:bodyPr/>
          <a:lstStyle/>
          <a:p>
            <a:pPr>
              <a:lnSpc>
                <a:spcPct val="150000"/>
              </a:lnSpc>
            </a:pPr>
            <a:r>
              <a:rPr lang="en-US" dirty="0" err="1">
                <a:effectLst/>
              </a:rPr>
              <a:t>Đánh</a:t>
            </a:r>
            <a:r>
              <a:rPr lang="en-US" dirty="0">
                <a:effectLst/>
              </a:rPr>
              <a:t> </a:t>
            </a:r>
            <a:r>
              <a:rPr lang="en-US" dirty="0" err="1">
                <a:effectLst/>
              </a:rPr>
              <a:t>giá</a:t>
            </a:r>
            <a:r>
              <a:rPr lang="en-US" dirty="0">
                <a:effectLst/>
              </a:rPr>
              <a:t> </a:t>
            </a:r>
            <a:r>
              <a:rPr lang="en-US" dirty="0" err="1">
                <a:effectLst/>
              </a:rPr>
              <a:t>thực</a:t>
            </a:r>
            <a:r>
              <a:rPr lang="en-US" dirty="0">
                <a:effectLst/>
              </a:rPr>
              <a:t> </a:t>
            </a:r>
            <a:r>
              <a:rPr lang="en-US" dirty="0" err="1">
                <a:effectLst/>
              </a:rPr>
              <a:t>trạng</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hiện</a:t>
            </a:r>
            <a:r>
              <a:rPr lang="en-US" dirty="0">
                <a:effectLst/>
              </a:rPr>
              <a:t> </a:t>
            </a:r>
            <a:r>
              <a:rPr lang="en-US" dirty="0" err="1">
                <a:effectLst/>
              </a:rPr>
              <a:t>tại</a:t>
            </a:r>
            <a:r>
              <a:rPr lang="en-US" dirty="0">
                <a:effectLst/>
              </a:rPr>
              <a:t> </a:t>
            </a:r>
            <a:r>
              <a:rPr lang="en-US" dirty="0" err="1">
                <a:effectLst/>
              </a:rPr>
              <a:t>và</a:t>
            </a:r>
            <a:r>
              <a:rPr lang="en-US" dirty="0">
                <a:effectLst/>
              </a:rPr>
              <a:t> </a:t>
            </a:r>
            <a:r>
              <a:rPr lang="en-US" dirty="0" err="1">
                <a:effectLst/>
              </a:rPr>
              <a:t>xác</a:t>
            </a:r>
            <a:r>
              <a:rPr lang="en-US" dirty="0">
                <a:effectLst/>
              </a:rPr>
              <a:t> </a:t>
            </a:r>
            <a:r>
              <a:rPr lang="en-US" dirty="0" err="1">
                <a:effectLst/>
              </a:rPr>
              <a:t>định</a:t>
            </a:r>
            <a:r>
              <a:rPr lang="en-US" dirty="0">
                <a:effectLst/>
              </a:rPr>
              <a:t> </a:t>
            </a:r>
            <a:r>
              <a:rPr lang="en-US" dirty="0" err="1">
                <a:effectLst/>
              </a:rPr>
              <a:t>yếu</a:t>
            </a:r>
            <a:r>
              <a:rPr lang="en-US" dirty="0">
                <a:effectLst/>
              </a:rPr>
              <a:t> </a:t>
            </a:r>
            <a:r>
              <a:rPr lang="en-US" dirty="0" err="1">
                <a:effectLst/>
              </a:rPr>
              <a:t>tố</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nào</a:t>
            </a:r>
            <a:r>
              <a:rPr lang="en-US" dirty="0">
                <a:effectLst/>
              </a:rPr>
              <a:t> </a:t>
            </a:r>
            <a:r>
              <a:rPr lang="en-US" dirty="0" err="1">
                <a:effectLst/>
              </a:rPr>
              <a:t>cần</a:t>
            </a:r>
            <a:r>
              <a:rPr lang="en-US" dirty="0">
                <a:effectLst/>
              </a:rPr>
              <a:t> </a:t>
            </a:r>
            <a:r>
              <a:rPr lang="en-US" dirty="0" err="1">
                <a:effectLst/>
              </a:rPr>
              <a:t>thay</a:t>
            </a:r>
            <a:r>
              <a:rPr lang="en-US" dirty="0">
                <a:effectLst/>
              </a:rPr>
              <a:t> </a:t>
            </a:r>
            <a:r>
              <a:rPr lang="en-US" dirty="0" err="1">
                <a:effectLst/>
              </a:rPr>
              <a:t>đổi</a:t>
            </a:r>
            <a:r>
              <a:rPr lang="en-US" dirty="0">
                <a:effectLst/>
              </a:rPr>
              <a:t>: </a:t>
            </a:r>
            <a:r>
              <a:rPr lang="en-US" dirty="0" err="1">
                <a:effectLst/>
              </a:rPr>
              <a:t>Chỉ</a:t>
            </a:r>
            <a:r>
              <a:rPr lang="en-US" dirty="0">
                <a:effectLst/>
              </a:rPr>
              <a:t> </a:t>
            </a:r>
            <a:r>
              <a:rPr lang="en-US" dirty="0" err="1">
                <a:effectLst/>
              </a:rPr>
              <a:t>khi</a:t>
            </a:r>
            <a:r>
              <a:rPr lang="en-US" dirty="0">
                <a:effectLst/>
              </a:rPr>
              <a:t> </a:t>
            </a:r>
            <a:r>
              <a:rPr lang="en-US" dirty="0" err="1">
                <a:effectLst/>
              </a:rPr>
              <a:t>dựa</a:t>
            </a:r>
            <a:r>
              <a:rPr lang="en-US" dirty="0">
                <a:effectLst/>
              </a:rPr>
              <a:t> </a:t>
            </a:r>
            <a:r>
              <a:rPr lang="en-US" dirty="0" err="1">
                <a:effectLst/>
              </a:rPr>
              <a:t>vào</a:t>
            </a:r>
            <a:r>
              <a:rPr lang="en-US" dirty="0">
                <a:effectLst/>
              </a:rPr>
              <a:t> </a:t>
            </a:r>
            <a:r>
              <a:rPr lang="en-US" dirty="0" err="1">
                <a:effectLst/>
              </a:rPr>
              <a:t>khách</a:t>
            </a:r>
            <a:r>
              <a:rPr lang="en-US" dirty="0">
                <a:effectLst/>
              </a:rPr>
              <a:t> </a:t>
            </a:r>
            <a:r>
              <a:rPr lang="en-US" dirty="0" err="1">
                <a:effectLst/>
              </a:rPr>
              <a:t>hàng</a:t>
            </a:r>
            <a:r>
              <a:rPr lang="en-US" dirty="0">
                <a:effectLst/>
              </a:rPr>
              <a:t> </a:t>
            </a:r>
            <a:r>
              <a:rPr lang="en-US" dirty="0" err="1">
                <a:effectLst/>
              </a:rPr>
              <a:t>và</a:t>
            </a:r>
            <a:r>
              <a:rPr lang="en-US" dirty="0">
                <a:effectLst/>
              </a:rPr>
              <a:t> </a:t>
            </a:r>
            <a:r>
              <a:rPr lang="en-US" dirty="0" err="1">
                <a:effectLst/>
              </a:rPr>
              <a:t>lấy</a:t>
            </a:r>
            <a:r>
              <a:rPr lang="en-US" dirty="0">
                <a:effectLst/>
              </a:rPr>
              <a:t> </a:t>
            </a:r>
            <a:r>
              <a:rPr lang="en-US" dirty="0" err="1">
                <a:effectLst/>
              </a:rPr>
              <a:t>khách</a:t>
            </a:r>
            <a:r>
              <a:rPr lang="en-US" dirty="0">
                <a:effectLst/>
              </a:rPr>
              <a:t> </a:t>
            </a:r>
            <a:r>
              <a:rPr lang="en-US" dirty="0" err="1">
                <a:effectLst/>
              </a:rPr>
              <a:t>hàng</a:t>
            </a:r>
            <a:r>
              <a:rPr lang="en-US" dirty="0">
                <a:effectLst/>
              </a:rPr>
              <a:t> </a:t>
            </a:r>
            <a:r>
              <a:rPr lang="en-US" dirty="0" err="1">
                <a:effectLst/>
              </a:rPr>
              <a:t>làm</a:t>
            </a:r>
            <a:r>
              <a:rPr lang="en-US" dirty="0">
                <a:effectLst/>
              </a:rPr>
              <a:t> </a:t>
            </a:r>
            <a:r>
              <a:rPr lang="en-US" dirty="0" err="1">
                <a:effectLst/>
              </a:rPr>
              <a:t>trung</a:t>
            </a:r>
            <a:r>
              <a:rPr lang="en-US" dirty="0">
                <a:effectLst/>
              </a:rPr>
              <a:t> </a:t>
            </a:r>
            <a:r>
              <a:rPr lang="en-US" dirty="0" err="1">
                <a:effectLst/>
              </a:rPr>
              <a:t>tâm</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mới</a:t>
            </a:r>
            <a:r>
              <a:rPr lang="en-US" dirty="0">
                <a:effectLst/>
              </a:rPr>
              <a:t> </a:t>
            </a:r>
            <a:r>
              <a:rPr lang="en-US" dirty="0" err="1">
                <a:effectLst/>
              </a:rPr>
              <a:t>có</a:t>
            </a:r>
            <a:r>
              <a:rPr lang="en-US" dirty="0">
                <a:effectLst/>
              </a:rPr>
              <a:t> </a:t>
            </a:r>
            <a:r>
              <a:rPr lang="en-US" dirty="0" err="1">
                <a:effectLst/>
              </a:rPr>
              <a:t>thể</a:t>
            </a:r>
            <a:r>
              <a:rPr lang="en-US" dirty="0">
                <a:effectLst/>
              </a:rPr>
              <a:t> </a:t>
            </a:r>
            <a:r>
              <a:rPr lang="en-US" dirty="0" err="1">
                <a:effectLst/>
              </a:rPr>
              <a:t>đánh</a:t>
            </a:r>
            <a:r>
              <a:rPr lang="en-US" dirty="0">
                <a:effectLst/>
              </a:rPr>
              <a:t> </a:t>
            </a:r>
            <a:r>
              <a:rPr lang="en-US" dirty="0" err="1">
                <a:effectLst/>
              </a:rPr>
              <a:t>giá</a:t>
            </a:r>
            <a:r>
              <a:rPr lang="en-US" dirty="0">
                <a:effectLst/>
              </a:rPr>
              <a:t> </a:t>
            </a:r>
            <a:r>
              <a:rPr lang="en-US" dirty="0" err="1">
                <a:effectLst/>
              </a:rPr>
              <a:t>khách</a:t>
            </a:r>
            <a:r>
              <a:rPr lang="en-US" dirty="0">
                <a:effectLst/>
              </a:rPr>
              <a:t> </a:t>
            </a:r>
            <a:r>
              <a:rPr lang="en-US" dirty="0" err="1">
                <a:effectLst/>
              </a:rPr>
              <a:t>quan</a:t>
            </a:r>
            <a:r>
              <a:rPr lang="en-US" dirty="0">
                <a:effectLst/>
              </a:rPr>
              <a:t> </a:t>
            </a:r>
            <a:r>
              <a:rPr lang="en-US" dirty="0" err="1">
                <a:effectLst/>
              </a:rPr>
              <a:t>thực</a:t>
            </a:r>
            <a:r>
              <a:rPr lang="en-US" dirty="0">
                <a:effectLst/>
              </a:rPr>
              <a:t> </a:t>
            </a:r>
            <a:r>
              <a:rPr lang="en-US" dirty="0" err="1">
                <a:effectLst/>
              </a:rPr>
              <a:t>trạng</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của</a:t>
            </a:r>
            <a:r>
              <a:rPr lang="en-US" dirty="0">
                <a:effectLst/>
              </a:rPr>
              <a:t> </a:t>
            </a:r>
            <a:r>
              <a:rPr lang="en-US" dirty="0" err="1">
                <a:effectLst/>
              </a:rPr>
              <a:t>mình</a:t>
            </a:r>
            <a:r>
              <a:rPr lang="en-US" dirty="0">
                <a:effectLst/>
              </a:rPr>
              <a:t>.</a:t>
            </a:r>
          </a:p>
          <a:p>
            <a:pPr>
              <a:lnSpc>
                <a:spcPct val="150000"/>
              </a:lnSpc>
            </a:pPr>
            <a:endParaRPr lang="en-US" dirty="0"/>
          </a:p>
        </p:txBody>
      </p:sp>
      <p:sp>
        <p:nvSpPr>
          <p:cNvPr id="4" name="Slide Number Placeholder 3">
            <a:extLst>
              <a:ext uri="{FF2B5EF4-FFF2-40B4-BE49-F238E27FC236}">
                <a16:creationId xmlns:a16="http://schemas.microsoft.com/office/drawing/2014/main" id="{D593AD7C-172A-4AD7-AE2B-74E9913C95BC}"/>
              </a:ext>
            </a:extLst>
          </p:cNvPr>
          <p:cNvSpPr>
            <a:spLocks noGrp="1"/>
          </p:cNvSpPr>
          <p:nvPr>
            <p:ph type="sldNum" sz="quarter" idx="4"/>
          </p:nvPr>
        </p:nvSpPr>
        <p:spPr/>
        <p:txBody>
          <a:bodyPr/>
          <a:lstStyle/>
          <a:p>
            <a:fld id="{A70E8B96-6C17-404C-B209-86071FBA2009}" type="slidenum">
              <a:rPr lang="en-GB" smtClean="0"/>
              <a:pPr/>
              <a:t>20</a:t>
            </a:fld>
            <a:endParaRPr lang="en-GB"/>
          </a:p>
        </p:txBody>
      </p:sp>
      <p:sp>
        <p:nvSpPr>
          <p:cNvPr id="6" name="Footer Placeholder 5">
            <a:extLst>
              <a:ext uri="{FF2B5EF4-FFF2-40B4-BE49-F238E27FC236}">
                <a16:creationId xmlns:a16="http://schemas.microsoft.com/office/drawing/2014/main" id="{AC8B18CF-7424-45FB-9907-EA05C76F7428}"/>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33886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2F89-3A23-457B-8CA6-B44AE3C1FB46}"/>
              </a:ext>
            </a:extLst>
          </p:cNvPr>
          <p:cNvSpPr>
            <a:spLocks noGrp="1"/>
          </p:cNvSpPr>
          <p:nvPr>
            <p:ph type="title"/>
          </p:nvPr>
        </p:nvSpPr>
        <p:spPr/>
        <p:txBody>
          <a:bodyPr/>
          <a:lstStyle/>
          <a:p>
            <a:r>
              <a:rPr lang="en-US" dirty="0"/>
              <a:t>CÁC BƯỚC XÂY DỰNG VHDN: BƯỚC 5</a:t>
            </a:r>
          </a:p>
        </p:txBody>
      </p:sp>
      <p:sp>
        <p:nvSpPr>
          <p:cNvPr id="3" name="Content Placeholder 2">
            <a:extLst>
              <a:ext uri="{FF2B5EF4-FFF2-40B4-BE49-F238E27FC236}">
                <a16:creationId xmlns:a16="http://schemas.microsoft.com/office/drawing/2014/main" id="{63D68052-93B7-4329-942C-B85AA1B6B76A}"/>
              </a:ext>
            </a:extLst>
          </p:cNvPr>
          <p:cNvSpPr>
            <a:spLocks noGrp="1"/>
          </p:cNvSpPr>
          <p:nvPr>
            <p:ph idx="1"/>
          </p:nvPr>
        </p:nvSpPr>
        <p:spPr/>
        <p:txBody>
          <a:bodyPr/>
          <a:lstStyle/>
          <a:p>
            <a:pPr>
              <a:lnSpc>
                <a:spcPct val="150000"/>
              </a:lnSpc>
            </a:pPr>
            <a:r>
              <a:rPr lang="vi-VN" dirty="0">
                <a:effectLst/>
              </a:rPr>
              <a:t>Thu hẹp khoảng cách giữa những gì đang có và những gì doanh nghiệp mong muốn: Dựa vào 4 tiêu chí như phong cách làm việc, ra quyết định, giao tiếp, đối xử để xác định và thu hẹp khoảng cách này.</a:t>
            </a:r>
          </a:p>
          <a:p>
            <a:pPr>
              <a:lnSpc>
                <a:spcPct val="150000"/>
              </a:lnSpc>
            </a:pPr>
            <a:endParaRPr lang="en-US" dirty="0"/>
          </a:p>
        </p:txBody>
      </p:sp>
      <p:sp>
        <p:nvSpPr>
          <p:cNvPr id="4" name="Slide Number Placeholder 3">
            <a:extLst>
              <a:ext uri="{FF2B5EF4-FFF2-40B4-BE49-F238E27FC236}">
                <a16:creationId xmlns:a16="http://schemas.microsoft.com/office/drawing/2014/main" id="{7161D7C6-B2D4-4773-8C41-E6DE5EFFE0AE}"/>
              </a:ext>
            </a:extLst>
          </p:cNvPr>
          <p:cNvSpPr>
            <a:spLocks noGrp="1"/>
          </p:cNvSpPr>
          <p:nvPr>
            <p:ph type="sldNum" sz="quarter" idx="4"/>
          </p:nvPr>
        </p:nvSpPr>
        <p:spPr/>
        <p:txBody>
          <a:bodyPr/>
          <a:lstStyle/>
          <a:p>
            <a:fld id="{A70E8B96-6C17-404C-B209-86071FBA2009}" type="slidenum">
              <a:rPr lang="en-GB" smtClean="0"/>
              <a:pPr/>
              <a:t>21</a:t>
            </a:fld>
            <a:endParaRPr lang="en-GB"/>
          </a:p>
        </p:txBody>
      </p:sp>
      <p:sp>
        <p:nvSpPr>
          <p:cNvPr id="6" name="Footer Placeholder 5">
            <a:extLst>
              <a:ext uri="{FF2B5EF4-FFF2-40B4-BE49-F238E27FC236}">
                <a16:creationId xmlns:a16="http://schemas.microsoft.com/office/drawing/2014/main" id="{90008B7E-560E-4CF7-ACCE-934442E7232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84047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5AC2-024E-43A4-9310-AB3BDDFA0503}"/>
              </a:ext>
            </a:extLst>
          </p:cNvPr>
          <p:cNvSpPr>
            <a:spLocks noGrp="1"/>
          </p:cNvSpPr>
          <p:nvPr>
            <p:ph type="title"/>
          </p:nvPr>
        </p:nvSpPr>
        <p:spPr/>
        <p:txBody>
          <a:bodyPr/>
          <a:lstStyle/>
          <a:p>
            <a:r>
              <a:rPr lang="en-US" dirty="0"/>
              <a:t>CÁC BƯỚC XÂY DỰNG VHDN: BƯỚC 6</a:t>
            </a:r>
          </a:p>
        </p:txBody>
      </p:sp>
      <p:sp>
        <p:nvSpPr>
          <p:cNvPr id="3" name="Content Placeholder 2">
            <a:extLst>
              <a:ext uri="{FF2B5EF4-FFF2-40B4-BE49-F238E27FC236}">
                <a16:creationId xmlns:a16="http://schemas.microsoft.com/office/drawing/2014/main" id="{2E025135-0ACA-44CA-B281-852F6FDADC13}"/>
              </a:ext>
            </a:extLst>
          </p:cNvPr>
          <p:cNvSpPr>
            <a:spLocks noGrp="1"/>
          </p:cNvSpPr>
          <p:nvPr>
            <p:ph idx="1"/>
          </p:nvPr>
        </p:nvSpPr>
        <p:spPr/>
        <p:txBody>
          <a:bodyPr/>
          <a:lstStyle/>
          <a:p>
            <a:pPr>
              <a:lnSpc>
                <a:spcPct val="150000"/>
              </a:lnSpc>
            </a:pPr>
            <a:r>
              <a:rPr lang="vi-VN" dirty="0">
                <a:effectLst/>
              </a:rPr>
              <a:t>Người lãnh đạo có vai trò quan trọng trong việc dẫn dắt thay đổi văn hóa: Đây cũng là người trực tiếp đưa ra và hướng dẫn các nỗ lực thay đổi. Vì vậy, nhà lãnh đạo cần xây dựng tầm nhìn, truyền bá cho nhân viên cùng tin tưởng và nỗ lực chung tay xây dựng văn hóa.</a:t>
            </a:r>
          </a:p>
          <a:p>
            <a:pPr>
              <a:lnSpc>
                <a:spcPct val="150000"/>
              </a:lnSpc>
            </a:pPr>
            <a:endParaRPr lang="en-US" dirty="0"/>
          </a:p>
        </p:txBody>
      </p:sp>
      <p:sp>
        <p:nvSpPr>
          <p:cNvPr id="4" name="Slide Number Placeholder 3">
            <a:extLst>
              <a:ext uri="{FF2B5EF4-FFF2-40B4-BE49-F238E27FC236}">
                <a16:creationId xmlns:a16="http://schemas.microsoft.com/office/drawing/2014/main" id="{5CD884AB-92E6-4782-8746-FE395F487A4F}"/>
              </a:ext>
            </a:extLst>
          </p:cNvPr>
          <p:cNvSpPr>
            <a:spLocks noGrp="1"/>
          </p:cNvSpPr>
          <p:nvPr>
            <p:ph type="sldNum" sz="quarter" idx="4"/>
          </p:nvPr>
        </p:nvSpPr>
        <p:spPr/>
        <p:txBody>
          <a:bodyPr/>
          <a:lstStyle/>
          <a:p>
            <a:fld id="{A70E8B96-6C17-404C-B209-86071FBA2009}" type="slidenum">
              <a:rPr lang="en-GB" smtClean="0"/>
              <a:pPr/>
              <a:t>22</a:t>
            </a:fld>
            <a:endParaRPr lang="en-GB"/>
          </a:p>
        </p:txBody>
      </p:sp>
      <p:sp>
        <p:nvSpPr>
          <p:cNvPr id="6" name="Footer Placeholder 5">
            <a:extLst>
              <a:ext uri="{FF2B5EF4-FFF2-40B4-BE49-F238E27FC236}">
                <a16:creationId xmlns:a16="http://schemas.microsoft.com/office/drawing/2014/main" id="{9DAA6636-E62E-46A4-9B65-2FB80ADD708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58980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64EF-ECD2-43FC-A190-C588702E9354}"/>
              </a:ext>
            </a:extLst>
          </p:cNvPr>
          <p:cNvSpPr>
            <a:spLocks noGrp="1"/>
          </p:cNvSpPr>
          <p:nvPr>
            <p:ph type="title"/>
          </p:nvPr>
        </p:nvSpPr>
        <p:spPr/>
        <p:txBody>
          <a:bodyPr/>
          <a:lstStyle/>
          <a:p>
            <a:r>
              <a:rPr lang="en-US" dirty="0"/>
              <a:t>CÁC BƯỚC XÂY DỰNG VHDN: BƯỚC 7</a:t>
            </a:r>
          </a:p>
        </p:txBody>
      </p:sp>
      <p:sp>
        <p:nvSpPr>
          <p:cNvPr id="3" name="Content Placeholder 2">
            <a:extLst>
              <a:ext uri="{FF2B5EF4-FFF2-40B4-BE49-F238E27FC236}">
                <a16:creationId xmlns:a16="http://schemas.microsoft.com/office/drawing/2014/main" id="{8401919E-E51A-4A5B-808E-430B262522A4}"/>
              </a:ext>
            </a:extLst>
          </p:cNvPr>
          <p:cNvSpPr>
            <a:spLocks noGrp="1"/>
          </p:cNvSpPr>
          <p:nvPr>
            <p:ph idx="1"/>
          </p:nvPr>
        </p:nvSpPr>
        <p:spPr/>
        <p:txBody>
          <a:bodyPr/>
          <a:lstStyle/>
          <a:p>
            <a:pPr>
              <a:lnSpc>
                <a:spcPct val="150000"/>
              </a:lnSpc>
            </a:pPr>
            <a:r>
              <a:rPr lang="vi-VN" dirty="0">
                <a:effectLst/>
              </a:rPr>
              <a:t>Kế hoạch hành động: Trong bản kế hoạch, cần đưa ra những yếu tố được ưu tiên, những vấn đề cần nỗ lực, các nguồn lực và thời hạn cụ thể để hoàn thành.</a:t>
            </a:r>
          </a:p>
          <a:p>
            <a:pPr>
              <a:lnSpc>
                <a:spcPct val="150000"/>
              </a:lnSpc>
            </a:pPr>
            <a:endParaRPr lang="en-US" dirty="0"/>
          </a:p>
        </p:txBody>
      </p:sp>
      <p:sp>
        <p:nvSpPr>
          <p:cNvPr id="4" name="Slide Number Placeholder 3">
            <a:extLst>
              <a:ext uri="{FF2B5EF4-FFF2-40B4-BE49-F238E27FC236}">
                <a16:creationId xmlns:a16="http://schemas.microsoft.com/office/drawing/2014/main" id="{A8C376B4-D380-45FC-8E6D-744D05D94DD0}"/>
              </a:ext>
            </a:extLst>
          </p:cNvPr>
          <p:cNvSpPr>
            <a:spLocks noGrp="1"/>
          </p:cNvSpPr>
          <p:nvPr>
            <p:ph type="sldNum" sz="quarter" idx="4"/>
          </p:nvPr>
        </p:nvSpPr>
        <p:spPr/>
        <p:txBody>
          <a:bodyPr/>
          <a:lstStyle/>
          <a:p>
            <a:fld id="{A70E8B96-6C17-404C-B209-86071FBA2009}" type="slidenum">
              <a:rPr lang="en-GB" smtClean="0"/>
              <a:pPr/>
              <a:t>23</a:t>
            </a:fld>
            <a:endParaRPr lang="en-GB"/>
          </a:p>
        </p:txBody>
      </p:sp>
      <p:sp>
        <p:nvSpPr>
          <p:cNvPr id="6" name="Footer Placeholder 5">
            <a:extLst>
              <a:ext uri="{FF2B5EF4-FFF2-40B4-BE49-F238E27FC236}">
                <a16:creationId xmlns:a16="http://schemas.microsoft.com/office/drawing/2014/main" id="{F9F2AF7F-4A13-4BE2-B749-A20FF712E03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09744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5132-2983-4019-8CC8-F43C99BF75BD}"/>
              </a:ext>
            </a:extLst>
          </p:cNvPr>
          <p:cNvSpPr>
            <a:spLocks noGrp="1"/>
          </p:cNvSpPr>
          <p:nvPr>
            <p:ph type="title"/>
          </p:nvPr>
        </p:nvSpPr>
        <p:spPr/>
        <p:txBody>
          <a:bodyPr/>
          <a:lstStyle/>
          <a:p>
            <a:r>
              <a:rPr lang="en-US" dirty="0"/>
              <a:t>CÁC BƯỚC XÂY DỰNG VHDN: BƯỚC 8</a:t>
            </a:r>
          </a:p>
        </p:txBody>
      </p:sp>
      <p:sp>
        <p:nvSpPr>
          <p:cNvPr id="3" name="Content Placeholder 2">
            <a:extLst>
              <a:ext uri="{FF2B5EF4-FFF2-40B4-BE49-F238E27FC236}">
                <a16:creationId xmlns:a16="http://schemas.microsoft.com/office/drawing/2014/main" id="{1B6B5779-F523-46FF-86B4-DC0666A1E127}"/>
              </a:ext>
            </a:extLst>
          </p:cNvPr>
          <p:cNvSpPr>
            <a:spLocks noGrp="1"/>
          </p:cNvSpPr>
          <p:nvPr>
            <p:ph idx="1"/>
          </p:nvPr>
        </p:nvSpPr>
        <p:spPr/>
        <p:txBody>
          <a:bodyPr/>
          <a:lstStyle/>
          <a:p>
            <a:pPr>
              <a:lnSpc>
                <a:spcPct val="150000"/>
              </a:lnSpc>
            </a:pPr>
            <a:r>
              <a:rPr lang="vi-VN" dirty="0">
                <a:effectLst/>
              </a:rPr>
              <a:t>Tạo động lực cho sự thay đổi: Truyền đạt cho nhân viên hiểu rằng, thay đổi văn hóa doanh nghiệp có thể ảnh hưởng đến đời sống của họ. Nhưng là ảnh hưởng theo chiều hướng tốt.</a:t>
            </a:r>
          </a:p>
          <a:p>
            <a:pPr>
              <a:lnSpc>
                <a:spcPct val="150000"/>
              </a:lnSpc>
            </a:pPr>
            <a:endParaRPr lang="en-US" dirty="0"/>
          </a:p>
        </p:txBody>
      </p:sp>
      <p:sp>
        <p:nvSpPr>
          <p:cNvPr id="4" name="Slide Number Placeholder 3">
            <a:extLst>
              <a:ext uri="{FF2B5EF4-FFF2-40B4-BE49-F238E27FC236}">
                <a16:creationId xmlns:a16="http://schemas.microsoft.com/office/drawing/2014/main" id="{015FF156-89A7-4BAE-83DC-FB5D74E2A45D}"/>
              </a:ext>
            </a:extLst>
          </p:cNvPr>
          <p:cNvSpPr>
            <a:spLocks noGrp="1"/>
          </p:cNvSpPr>
          <p:nvPr>
            <p:ph type="sldNum" sz="quarter" idx="4"/>
          </p:nvPr>
        </p:nvSpPr>
        <p:spPr/>
        <p:txBody>
          <a:bodyPr/>
          <a:lstStyle/>
          <a:p>
            <a:fld id="{A70E8B96-6C17-404C-B209-86071FBA2009}" type="slidenum">
              <a:rPr lang="en-GB" smtClean="0"/>
              <a:pPr/>
              <a:t>24</a:t>
            </a:fld>
            <a:endParaRPr lang="en-GB"/>
          </a:p>
        </p:txBody>
      </p:sp>
      <p:sp>
        <p:nvSpPr>
          <p:cNvPr id="6" name="Footer Placeholder 5">
            <a:extLst>
              <a:ext uri="{FF2B5EF4-FFF2-40B4-BE49-F238E27FC236}">
                <a16:creationId xmlns:a16="http://schemas.microsoft.com/office/drawing/2014/main" id="{0E90162C-9553-4C30-93E8-876D76CF6A5F}"/>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159774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759E-EA37-4F77-AF06-D2CF802F3270}"/>
              </a:ext>
            </a:extLst>
          </p:cNvPr>
          <p:cNvSpPr>
            <a:spLocks noGrp="1"/>
          </p:cNvSpPr>
          <p:nvPr>
            <p:ph type="title"/>
          </p:nvPr>
        </p:nvSpPr>
        <p:spPr/>
        <p:txBody>
          <a:bodyPr/>
          <a:lstStyle/>
          <a:p>
            <a:r>
              <a:rPr lang="en-US" dirty="0"/>
              <a:t>CÁC BƯỚC XÂY DỰNG VHDN: BƯỚC 9</a:t>
            </a:r>
          </a:p>
        </p:txBody>
      </p:sp>
      <p:sp>
        <p:nvSpPr>
          <p:cNvPr id="3" name="Content Placeholder 2">
            <a:extLst>
              <a:ext uri="{FF2B5EF4-FFF2-40B4-BE49-F238E27FC236}">
                <a16:creationId xmlns:a16="http://schemas.microsoft.com/office/drawing/2014/main" id="{959E4001-01C5-4673-BEB8-CF4F98AB47B3}"/>
              </a:ext>
            </a:extLst>
          </p:cNvPr>
          <p:cNvSpPr>
            <a:spLocks noGrp="1"/>
          </p:cNvSpPr>
          <p:nvPr>
            <p:ph idx="1"/>
          </p:nvPr>
        </p:nvSpPr>
        <p:spPr/>
        <p:txBody>
          <a:bodyPr/>
          <a:lstStyle/>
          <a:p>
            <a:pPr>
              <a:lnSpc>
                <a:spcPct val="150000"/>
              </a:lnSpc>
            </a:pPr>
            <a:r>
              <a:rPr lang="vi-VN" dirty="0">
                <a:effectLst/>
              </a:rPr>
              <a:t>Khuyến khích nhân viên trước những thay đổi: là bước đưa nhân viên ra khỏi vùng thoải mái của mình bằng cách khuyến khích, động viên và chỉ cho nhân viên thấy lợi ích của họ tăng lên khi thay đổi.</a:t>
            </a:r>
          </a:p>
          <a:p>
            <a:pPr>
              <a:lnSpc>
                <a:spcPct val="150000"/>
              </a:lnSpc>
            </a:pPr>
            <a:endParaRPr lang="en-US" dirty="0"/>
          </a:p>
        </p:txBody>
      </p:sp>
      <p:sp>
        <p:nvSpPr>
          <p:cNvPr id="4" name="Slide Number Placeholder 3">
            <a:extLst>
              <a:ext uri="{FF2B5EF4-FFF2-40B4-BE49-F238E27FC236}">
                <a16:creationId xmlns:a16="http://schemas.microsoft.com/office/drawing/2014/main" id="{1DD36E6F-EB86-4484-A7A7-355630E04575}"/>
              </a:ext>
            </a:extLst>
          </p:cNvPr>
          <p:cNvSpPr>
            <a:spLocks noGrp="1"/>
          </p:cNvSpPr>
          <p:nvPr>
            <p:ph type="sldNum" sz="quarter" idx="4"/>
          </p:nvPr>
        </p:nvSpPr>
        <p:spPr/>
        <p:txBody>
          <a:bodyPr/>
          <a:lstStyle/>
          <a:p>
            <a:fld id="{A70E8B96-6C17-404C-B209-86071FBA2009}" type="slidenum">
              <a:rPr lang="en-GB" smtClean="0"/>
              <a:pPr/>
              <a:t>25</a:t>
            </a:fld>
            <a:endParaRPr lang="en-GB"/>
          </a:p>
        </p:txBody>
      </p:sp>
      <p:sp>
        <p:nvSpPr>
          <p:cNvPr id="6" name="Footer Placeholder 5">
            <a:extLst>
              <a:ext uri="{FF2B5EF4-FFF2-40B4-BE49-F238E27FC236}">
                <a16:creationId xmlns:a16="http://schemas.microsoft.com/office/drawing/2014/main" id="{CFD0D968-114A-4F17-A3A5-02D14627599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44820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CB3B-142E-42E8-B454-FB01497A1D85}"/>
              </a:ext>
            </a:extLst>
          </p:cNvPr>
          <p:cNvSpPr>
            <a:spLocks noGrp="1"/>
          </p:cNvSpPr>
          <p:nvPr>
            <p:ph type="title"/>
          </p:nvPr>
        </p:nvSpPr>
        <p:spPr/>
        <p:txBody>
          <a:bodyPr/>
          <a:lstStyle/>
          <a:p>
            <a:r>
              <a:rPr lang="en-US" dirty="0"/>
              <a:t>CÁC BƯỚC XÂY DỰNG VHDN: BƯỚC 10</a:t>
            </a:r>
          </a:p>
        </p:txBody>
      </p:sp>
      <p:sp>
        <p:nvSpPr>
          <p:cNvPr id="3" name="Content Placeholder 2">
            <a:extLst>
              <a:ext uri="{FF2B5EF4-FFF2-40B4-BE49-F238E27FC236}">
                <a16:creationId xmlns:a16="http://schemas.microsoft.com/office/drawing/2014/main" id="{F8D47502-BD12-4B82-9ECF-E8AF5510BEF5}"/>
              </a:ext>
            </a:extLst>
          </p:cNvPr>
          <p:cNvSpPr>
            <a:spLocks noGrp="1"/>
          </p:cNvSpPr>
          <p:nvPr>
            <p:ph idx="1"/>
          </p:nvPr>
        </p:nvSpPr>
        <p:spPr/>
        <p:txBody>
          <a:bodyPr/>
          <a:lstStyle/>
          <a:p>
            <a:pPr>
              <a:lnSpc>
                <a:spcPct val="150000"/>
              </a:lnSpc>
            </a:pPr>
            <a:r>
              <a:rPr lang="vi-VN" dirty="0">
                <a:effectLst/>
              </a:rPr>
              <a:t>Thiết lập hệ thống khen thưởng sao cho phù hợp với mô hình xây dựng văn hóa doanh nghiệp ở từng giai đoạn. Khen thưởng cũng là một hình thức công nhận những công sức mà nhân viên đã bỏ ra.</a:t>
            </a:r>
          </a:p>
          <a:p>
            <a:pPr>
              <a:lnSpc>
                <a:spcPct val="150000"/>
              </a:lnSpc>
            </a:pPr>
            <a:endParaRPr lang="en-US" dirty="0"/>
          </a:p>
        </p:txBody>
      </p:sp>
      <p:sp>
        <p:nvSpPr>
          <p:cNvPr id="4" name="Slide Number Placeholder 3">
            <a:extLst>
              <a:ext uri="{FF2B5EF4-FFF2-40B4-BE49-F238E27FC236}">
                <a16:creationId xmlns:a16="http://schemas.microsoft.com/office/drawing/2014/main" id="{2A99E09D-5593-4396-A12F-A4FCE0332FEF}"/>
              </a:ext>
            </a:extLst>
          </p:cNvPr>
          <p:cNvSpPr>
            <a:spLocks noGrp="1"/>
          </p:cNvSpPr>
          <p:nvPr>
            <p:ph type="sldNum" sz="quarter" idx="4"/>
          </p:nvPr>
        </p:nvSpPr>
        <p:spPr/>
        <p:txBody>
          <a:bodyPr/>
          <a:lstStyle/>
          <a:p>
            <a:fld id="{A70E8B96-6C17-404C-B209-86071FBA2009}" type="slidenum">
              <a:rPr lang="en-GB" smtClean="0"/>
              <a:pPr/>
              <a:t>26</a:t>
            </a:fld>
            <a:endParaRPr lang="en-GB"/>
          </a:p>
        </p:txBody>
      </p:sp>
      <p:sp>
        <p:nvSpPr>
          <p:cNvPr id="6" name="Footer Placeholder 5">
            <a:extLst>
              <a:ext uri="{FF2B5EF4-FFF2-40B4-BE49-F238E27FC236}">
                <a16:creationId xmlns:a16="http://schemas.microsoft.com/office/drawing/2014/main" id="{7F61F69D-85B6-4C44-9BF9-6BD235B659A0}"/>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03515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2B8A-8E42-4E10-A228-CD13E2C1DD59}"/>
              </a:ext>
            </a:extLst>
          </p:cNvPr>
          <p:cNvSpPr>
            <a:spLocks noGrp="1"/>
          </p:cNvSpPr>
          <p:nvPr>
            <p:ph type="title"/>
          </p:nvPr>
        </p:nvSpPr>
        <p:spPr/>
        <p:txBody>
          <a:bodyPr/>
          <a:lstStyle/>
          <a:p>
            <a:pPr algn="ctr"/>
            <a:r>
              <a:rPr lang="en-US" dirty="0"/>
              <a:t>CÁC BƯỚC XÂY DỰNG VHDN: KẾT LUẬN</a:t>
            </a:r>
          </a:p>
        </p:txBody>
      </p:sp>
      <p:sp>
        <p:nvSpPr>
          <p:cNvPr id="3" name="Content Placeholder 2">
            <a:extLst>
              <a:ext uri="{FF2B5EF4-FFF2-40B4-BE49-F238E27FC236}">
                <a16:creationId xmlns:a16="http://schemas.microsoft.com/office/drawing/2014/main" id="{53342E13-B206-4CCB-99B9-4C03DF0EA3A6}"/>
              </a:ext>
            </a:extLst>
          </p:cNvPr>
          <p:cNvSpPr>
            <a:spLocks noGrp="1"/>
          </p:cNvSpPr>
          <p:nvPr>
            <p:ph idx="1"/>
          </p:nvPr>
        </p:nvSpPr>
        <p:spPr/>
        <p:txBody>
          <a:bodyPr>
            <a:normAutofit/>
          </a:bodyPr>
          <a:lstStyle/>
          <a:p>
            <a:pPr>
              <a:lnSpc>
                <a:spcPct val="150000"/>
              </a:lnSpc>
            </a:pPr>
            <a:r>
              <a:rPr lang="vi-VN" sz="2800" dirty="0">
                <a:effectLst/>
              </a:rPr>
              <a:t>Đánh giá duy trì giá trị cốt lõi: Văn hóa có thể thay đổi chứ không bất biến. Vì vậy, việc đánh giá và thiết lập các chuẩn mực mới là cần thiết và phù hợp với xu thế thị trường.</a:t>
            </a:r>
            <a:endParaRPr lang="en-US" sz="2800" dirty="0">
              <a:effectLst/>
            </a:endParaRPr>
          </a:p>
          <a:p>
            <a:pPr>
              <a:lnSpc>
                <a:spcPct val="150000"/>
              </a:lnSpc>
            </a:pPr>
            <a:r>
              <a:rPr lang="vi-VN" sz="2800" dirty="0">
                <a:effectLst/>
              </a:rPr>
              <a:t>Tuân thủ các bước xây dựng văn hóa doanh nghiệp sẽ giúp định hướng văn hóa doanh nghiệp một cách hiệu quả. Từ đó, góp phần xây dựng môi trường công ty lành mạnh và thúc đẩy sự phát triển đi lên của toàn doanh nghiệp.</a:t>
            </a:r>
          </a:p>
          <a:p>
            <a:pPr>
              <a:lnSpc>
                <a:spcPct val="150000"/>
              </a:lnSpc>
            </a:pPr>
            <a:endParaRPr lang="en-US" sz="2800" dirty="0"/>
          </a:p>
        </p:txBody>
      </p:sp>
      <p:sp>
        <p:nvSpPr>
          <p:cNvPr id="4" name="Slide Number Placeholder 3">
            <a:extLst>
              <a:ext uri="{FF2B5EF4-FFF2-40B4-BE49-F238E27FC236}">
                <a16:creationId xmlns:a16="http://schemas.microsoft.com/office/drawing/2014/main" id="{D60F5D32-7E33-4916-B720-CAEF580AFFCC}"/>
              </a:ext>
            </a:extLst>
          </p:cNvPr>
          <p:cNvSpPr>
            <a:spLocks noGrp="1"/>
          </p:cNvSpPr>
          <p:nvPr>
            <p:ph type="sldNum" sz="quarter" idx="4"/>
          </p:nvPr>
        </p:nvSpPr>
        <p:spPr/>
        <p:txBody>
          <a:bodyPr/>
          <a:lstStyle/>
          <a:p>
            <a:fld id="{A70E8B96-6C17-404C-B209-86071FBA2009}" type="slidenum">
              <a:rPr lang="en-GB" smtClean="0"/>
              <a:pPr/>
              <a:t>27</a:t>
            </a:fld>
            <a:endParaRPr lang="en-GB"/>
          </a:p>
        </p:txBody>
      </p:sp>
      <p:sp>
        <p:nvSpPr>
          <p:cNvPr id="6" name="Footer Placeholder 5">
            <a:extLst>
              <a:ext uri="{FF2B5EF4-FFF2-40B4-BE49-F238E27FC236}">
                <a16:creationId xmlns:a16="http://schemas.microsoft.com/office/drawing/2014/main" id="{A0188CCE-BE53-4E9E-8AC8-83A0B420F08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81662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F94C-79E2-4206-84FB-3601B8158227}"/>
              </a:ext>
            </a:extLst>
          </p:cNvPr>
          <p:cNvSpPr>
            <a:spLocks noGrp="1"/>
          </p:cNvSpPr>
          <p:nvPr>
            <p:ph type="ctrTitle"/>
          </p:nvPr>
        </p:nvSpPr>
        <p:spPr>
          <a:xfrm>
            <a:off x="0" y="1294666"/>
            <a:ext cx="12192000" cy="3574493"/>
          </a:xfrm>
        </p:spPr>
        <p:txBody>
          <a:bodyPr>
            <a:normAutofit/>
          </a:bodyPr>
          <a:lstStyle/>
          <a:p>
            <a:r>
              <a:rPr lang="en-US" sz="3600" dirty="0"/>
              <a:t>CÁC MÔ HÌNH XÂY DỰNG VĂN HÓA DOANH NGHIỆP</a:t>
            </a:r>
          </a:p>
        </p:txBody>
      </p:sp>
    </p:spTree>
    <p:extLst>
      <p:ext uri="{BB962C8B-B14F-4D97-AF65-F5344CB8AC3E}">
        <p14:creationId xmlns:p14="http://schemas.microsoft.com/office/powerpoint/2010/main" val="3546482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63352" y="319088"/>
            <a:ext cx="11665296" cy="877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0000"/>
                </a:solidFill>
                <a:latin typeface="+mj-lt"/>
                <a:cs typeface="Times New Roman" charset="0"/>
              </a:rPr>
              <a:t>CÁC MÔ HÌNH VĂN HÓA DOANH NGHIỆP </a:t>
            </a:r>
          </a:p>
          <a:p>
            <a:pPr algn="ctr">
              <a:buClrTx/>
              <a:buFontTx/>
              <a:buNone/>
              <a:defRPr/>
            </a:pPr>
            <a:r>
              <a:rPr lang="en-US" sz="3600" b="1" dirty="0">
                <a:solidFill>
                  <a:srgbClr val="FF0000"/>
                </a:solidFill>
                <a:latin typeface="+mj-lt"/>
                <a:cs typeface="Times New Roman" charset="0"/>
              </a:rPr>
              <a:t>TRÊN THẾ GIỚI</a:t>
            </a:r>
          </a:p>
        </p:txBody>
      </p:sp>
      <p:graphicFrame>
        <p:nvGraphicFramePr>
          <p:cNvPr id="2" name="Diagram 1">
            <a:extLst>
              <a:ext uri="{FF2B5EF4-FFF2-40B4-BE49-F238E27FC236}">
                <a16:creationId xmlns:a16="http://schemas.microsoft.com/office/drawing/2014/main" id="{6586BC6C-1671-4E1E-9CBF-E2ED6E58ECF9}"/>
              </a:ext>
            </a:extLst>
          </p:cNvPr>
          <p:cNvGraphicFramePr/>
          <p:nvPr/>
        </p:nvGraphicFramePr>
        <p:xfrm>
          <a:off x="609600" y="1603376"/>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16CCECA4-FE92-394B-A0F7-F74D7437B7E4}" type="slidenum">
              <a:rPr lang="en-US" smtClean="0">
                <a:effectLst>
                  <a:outerShdw blurRad="38100" dist="38100" dir="2700000" algn="tl">
                    <a:srgbClr val="DDDDDD"/>
                  </a:outerShdw>
                </a:effectLst>
              </a:rPr>
              <a:pPr algn="ctr">
                <a:buClrTx/>
                <a:buFontTx/>
                <a:buNone/>
                <a:defRPr/>
              </a:pPr>
              <a:t>29</a:t>
            </a:fld>
            <a:endParaRPr lang="en-US">
              <a:effectLst>
                <a:outerShdw blurRad="38100" dist="38100" dir="2700000" algn="tl">
                  <a:srgbClr val="DDDDDD"/>
                </a:outerShdw>
              </a:effectLst>
            </a:endParaRPr>
          </a:p>
        </p:txBody>
      </p:sp>
      <p:sp>
        <p:nvSpPr>
          <p:cNvPr id="1638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7894132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NỘI DUNG CHƯƠNG 5</a:t>
            </a:r>
          </a:p>
        </p:txBody>
      </p:sp>
      <p:graphicFrame>
        <p:nvGraphicFramePr>
          <p:cNvPr id="2" name="Diagram 1">
            <a:extLst>
              <a:ext uri="{FF2B5EF4-FFF2-40B4-BE49-F238E27FC236}">
                <a16:creationId xmlns:a16="http://schemas.microsoft.com/office/drawing/2014/main" id="{28E358F9-A49A-446D-AAC5-81EA546C1906}"/>
              </a:ext>
            </a:extLst>
          </p:cNvPr>
          <p:cNvGraphicFramePr/>
          <p:nvPr>
            <p:extLst>
              <p:ext uri="{D42A27DB-BD31-4B8C-83A1-F6EECF244321}">
                <p14:modId xmlns:p14="http://schemas.microsoft.com/office/powerpoint/2010/main" val="545406917"/>
              </p:ext>
            </p:extLst>
          </p:nvPr>
        </p:nvGraphicFramePr>
        <p:xfrm>
          <a:off x="406400" y="1447800"/>
          <a:ext cx="11666264"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7" name="Text Box 3"/>
          <p:cNvSpPr txBox="1">
            <a:spLocks noChangeArrowheads="1"/>
          </p:cNvSpPr>
          <p:nvPr/>
        </p:nvSpPr>
        <p:spPr bwMode="auto">
          <a:xfrm>
            <a:off x="406400" y="6477001"/>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endParaRPr lang="en-US" dirty="0">
              <a:effectLst>
                <a:outerShdw blurRad="38100" dist="38100" dir="2700000" algn="tl">
                  <a:srgbClr val="DDDDDD"/>
                </a:outerShdw>
              </a:effectLst>
            </a:endParaRPr>
          </a:p>
        </p:txBody>
      </p:sp>
      <p:sp>
        <p:nvSpPr>
          <p:cNvPr id="614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20EE9C37-A766-4B45-BBDC-91E479426F67}" type="slidenum">
              <a:rPr lang="en-US" smtClean="0">
                <a:effectLst>
                  <a:outerShdw blurRad="38100" dist="38100" dir="2700000" algn="tl">
                    <a:srgbClr val="DDDDDD"/>
                  </a:outerShdw>
                </a:effectLst>
              </a:rPr>
              <a:pPr algn="ctr">
                <a:buClrTx/>
                <a:buFontTx/>
                <a:buNone/>
                <a:defRPr/>
              </a:pPr>
              <a:t>3</a:t>
            </a:fld>
            <a:endParaRPr lang="en-US">
              <a:effectLst>
                <a:outerShdw blurRad="38100" dist="38100" dir="2700000" algn="tl">
                  <a:srgbClr val="DDDDDD"/>
                </a:outerShdw>
              </a:effectLst>
            </a:endParaRPr>
          </a:p>
        </p:txBody>
      </p:sp>
      <p:sp>
        <p:nvSpPr>
          <p:cNvPr id="614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550845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graphicFrame>
        <p:nvGraphicFramePr>
          <p:cNvPr id="17411" name="Group 3"/>
          <p:cNvGraphicFramePr>
            <a:graphicFrameLocks noGrp="1"/>
          </p:cNvGraphicFramePr>
          <p:nvPr/>
        </p:nvGraphicFramePr>
        <p:xfrm>
          <a:off x="191344" y="882650"/>
          <a:ext cx="11809312" cy="5731994"/>
        </p:xfrm>
        <a:graphic>
          <a:graphicData uri="http://schemas.openxmlformats.org/drawingml/2006/table">
            <a:tbl>
              <a:tblPr/>
              <a:tblGrid>
                <a:gridCol w="4896244">
                  <a:extLst>
                    <a:ext uri="{9D8B030D-6E8A-4147-A177-3AD203B41FA5}">
                      <a16:colId xmlns:a16="http://schemas.microsoft.com/office/drawing/2014/main" val="20000"/>
                    </a:ext>
                  </a:extLst>
                </a:gridCol>
                <a:gridCol w="6913068">
                  <a:extLst>
                    <a:ext uri="{9D8B030D-6E8A-4147-A177-3AD203B41FA5}">
                      <a16:colId xmlns:a16="http://schemas.microsoft.com/office/drawing/2014/main" val="20001"/>
                    </a:ext>
                  </a:extLst>
                </a:gridCol>
              </a:tblGrid>
              <a:tr h="5487010">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1"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200" b="0" i="0" u="none" strike="noStrike" cap="none" normalizeH="0" baseline="0" dirty="0">
                        <a:ln>
                          <a:noFill/>
                        </a:ln>
                        <a:solidFill>
                          <a:srgbClr val="FFFFFF"/>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Đó</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a:t>
                      </a:r>
                      <a:r>
                        <a:rPr kumimoji="0" lang="vi-VN" sz="2200" b="0" i="0" u="none" strike="noStrike" cap="none" normalizeH="0" baseline="0" dirty="0">
                          <a:ln>
                            <a:noFill/>
                          </a:ln>
                          <a:solidFill>
                            <a:srgbClr val="2B166E"/>
                          </a:solidFill>
                          <a:effectLst/>
                          <a:latin typeface="+mn-lt"/>
                          <a:ea typeface="ＭＳ Ｐゴシック" charset="0"/>
                          <a:cs typeface="Times New Roman" charset="0"/>
                        </a:rPr>
                        <a:t>là mô hình nhân văn, mối quan hệ trực tiếp gần gũi nhưng có thứ bậc trên dưới như trong gia đình. “Người cha” là người giàu kinh nghiệm và có quyền hành lớn đối với “con cái”, đặc biệt là khi chúng còn nhỏ. </a:t>
                      </a:r>
                      <a:endParaRPr kumimoji="0" lang="en-US" sz="2200" b="0" i="0" u="none" strike="noStrike" cap="none" normalizeH="0" baseline="0" dirty="0">
                        <a:ln>
                          <a:noFill/>
                        </a:ln>
                        <a:solidFill>
                          <a:srgbClr val="2B166E"/>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200" b="0" i="0" u="none" strike="noStrike" cap="none" normalizeH="0" baseline="0" dirty="0">
                          <a:ln>
                            <a:noFill/>
                          </a:ln>
                          <a:solidFill>
                            <a:srgbClr val="2B166E"/>
                          </a:solidFill>
                          <a:effectLst/>
                          <a:latin typeface="+mn-lt"/>
                          <a:ea typeface="ＭＳ Ｐゴシック" charset="0"/>
                          <a:cs typeface="Times New Roman" charset="0"/>
                        </a:rPr>
                        <a:t>Trong mô hình văn hóa doanh nghiệp gia đình, mối quan hệ giữa các thành viên trực tiếp gần gũi nhưng có thứ bậc trên dưới, như trong gia đình.</a:t>
                      </a:r>
                      <a:endParaRPr kumimoji="0" lang="en-US" sz="2200" b="0" i="0" u="none" strike="noStrike" cap="none" normalizeH="0" baseline="0" dirty="0">
                        <a:ln>
                          <a:noFill/>
                        </a:ln>
                        <a:solidFill>
                          <a:srgbClr val="2B166E"/>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Áp</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a:t>
                      </a: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dụng</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 </a:t>
                      </a:r>
                      <a:r>
                        <a:rPr kumimoji="0" lang="vi-VN" sz="2200" b="0" i="0" u="none" strike="noStrike" cap="none" normalizeH="0" baseline="0" dirty="0">
                          <a:ln>
                            <a:noFill/>
                          </a:ln>
                          <a:solidFill>
                            <a:srgbClr val="2B166E"/>
                          </a:solidFill>
                          <a:effectLst/>
                          <a:latin typeface="+mn-lt"/>
                          <a:ea typeface="ＭＳ Ｐゴシック" charset="0"/>
                          <a:cs typeface="Times New Roman" charset="0"/>
                        </a:rPr>
                        <a:t>Ai Cập, Italia, Singapore, Bắc Triều Tiên, Tây Ban Nha và điển hình là Nhật Bản</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2B166E"/>
                        </a:solidFill>
                        <a:effectLst/>
                        <a:latin typeface="Times New Roman" charset="0"/>
                        <a:ea typeface="ＭＳ Ｐゴシック" charset="0"/>
                        <a:cs typeface="Times New Roman" charset="0"/>
                      </a:endParaRPr>
                    </a:p>
                  </a:txBody>
                  <a:tcPr marL="120000" marR="120000" marT="6712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174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676400"/>
            <a:ext cx="4131072" cy="44196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7422"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90B4C9C-6149-4747-B2F4-B018A6333358}" type="slidenum">
              <a:rPr lang="en-US" smtClean="0">
                <a:effectLst>
                  <a:outerShdw blurRad="38100" dist="38100" dir="2700000" algn="tl">
                    <a:srgbClr val="DDDDDD"/>
                  </a:outerShdw>
                </a:effectLst>
              </a:rPr>
              <a:pPr algn="ctr">
                <a:buClrTx/>
                <a:buFontTx/>
                <a:buNone/>
                <a:defRPr/>
              </a:pPr>
              <a:t>30</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8620927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79376" y="289113"/>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sp>
        <p:nvSpPr>
          <p:cNvPr id="18434" name="Text Box 2"/>
          <p:cNvSpPr txBox="1">
            <a:spLocks noChangeArrowheads="1"/>
          </p:cNvSpPr>
          <p:nvPr/>
        </p:nvSpPr>
        <p:spPr bwMode="auto">
          <a:xfrm>
            <a:off x="191344" y="1052736"/>
            <a:ext cx="11809312" cy="52718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400" dirty="0" err="1">
                <a:solidFill>
                  <a:schemeClr val="tx1"/>
                </a:solidFill>
              </a:rPr>
              <a:t>Ưu</a:t>
            </a:r>
            <a:r>
              <a:rPr lang="en-US" sz="2400" dirty="0">
                <a:solidFill>
                  <a:schemeClr val="tx1"/>
                </a:solidFill>
              </a:rPr>
              <a:t> </a:t>
            </a:r>
            <a:r>
              <a:rPr lang="en-US" sz="2400" dirty="0" err="1">
                <a:solidFill>
                  <a:schemeClr val="tx1"/>
                </a:solidFill>
              </a:rPr>
              <a:t>điểm</a:t>
            </a:r>
            <a:r>
              <a:rPr lang="en-US" sz="2400" dirty="0">
                <a:solidFill>
                  <a:schemeClr val="tx1"/>
                </a:solidFill>
              </a:rPr>
              <a:t>:</a:t>
            </a:r>
          </a:p>
          <a:p>
            <a:pPr marL="1087437" lvl="2" indent="-457200">
              <a:lnSpc>
                <a:spcPct val="150000"/>
              </a:lnSpc>
              <a:spcBef>
                <a:spcPts val="700"/>
              </a:spcBef>
              <a:buClr>
                <a:srgbClr val="5BCD81"/>
              </a:buClr>
              <a:buFont typeface="Courier New" panose="02070309020205020404" pitchFamily="49" charset="0"/>
              <a:buChar char="o"/>
              <a:defRPr/>
            </a:pPr>
            <a:r>
              <a:rPr lang="en-US" sz="2400" dirty="0">
                <a:solidFill>
                  <a:schemeClr val="tx1"/>
                </a:solidFill>
                <a:latin typeface="Times New Roman" charset="0"/>
                <a:cs typeface="Times New Roman" charset="0"/>
              </a:rPr>
              <a:t>N</a:t>
            </a:r>
            <a:r>
              <a:rPr lang="vi-VN" sz="2400" dirty="0">
                <a:solidFill>
                  <a:schemeClr val="tx1"/>
                </a:solidFill>
                <a:latin typeface="Times New Roman" charset="0"/>
                <a:cs typeface="Times New Roman" charset="0"/>
              </a:rPr>
              <a:t>gười lãnh đạo giữ vai trò như người cha biết việc gì cần làm và biết điều gì tốt cho con cái. Đây là loại quyền lực hết sức thân thiện, ôn hòa không hề có tính đe dọa, áp lực.</a:t>
            </a:r>
          </a:p>
          <a:p>
            <a:pPr marL="1087437" lvl="2" indent="-457200">
              <a:lnSpc>
                <a:spcPct val="150000"/>
              </a:lnSpc>
              <a:spcBef>
                <a:spcPts val="700"/>
              </a:spcBef>
              <a:buClr>
                <a:srgbClr val="5BCD81"/>
              </a:buClr>
              <a:buFont typeface="Courier New" panose="02070309020205020404" pitchFamily="49" charset="0"/>
              <a:buChar char="o"/>
              <a:defRPr/>
            </a:pPr>
            <a:r>
              <a:rPr lang="vi-VN" sz="2400" dirty="0">
                <a:solidFill>
                  <a:schemeClr val="tx1"/>
                </a:solidFill>
                <a:latin typeface="Times New Roman" charset="0"/>
                <a:cs typeface="Times New Roman" charset="0"/>
              </a:rPr>
              <a:t>Lãnh đạo phải làm gương, có tiếng nói, tạo được mẫu hình riêng, có vị thế và mong muốn cấp dưới “cùng chung chí hướng”</a:t>
            </a:r>
            <a:r>
              <a:rPr lang="en-US" sz="2400" dirty="0">
                <a:solidFill>
                  <a:schemeClr val="tx1"/>
                </a:solidFill>
                <a:latin typeface="Times New Roman" charset="0"/>
                <a:cs typeface="Times New Roman" charset="0"/>
              </a:rPr>
              <a:t>.</a:t>
            </a:r>
          </a:p>
          <a:p>
            <a:pPr marL="1087437" lvl="2" indent="-457200">
              <a:lnSpc>
                <a:spcPct val="150000"/>
              </a:lnSpc>
              <a:spcBef>
                <a:spcPts val="700"/>
              </a:spcBef>
              <a:buClr>
                <a:srgbClr val="5BCD81"/>
              </a:buClr>
              <a:buFont typeface="Courier New" panose="02070309020205020404" pitchFamily="49" charset="0"/>
              <a:buChar char="o"/>
              <a:defRPr/>
            </a:pPr>
            <a:r>
              <a:rPr lang="vi-VN" sz="2400" dirty="0">
                <a:solidFill>
                  <a:schemeClr val="tx1"/>
                </a:solidFill>
                <a:latin typeface="Times New Roman" charset="0"/>
                <a:cs typeface="Times New Roman" charset="0"/>
              </a:rPr>
              <a:t>Quyền lực trong mô hình gia đình không thể tranh giành được vì nó không phụ thuộc vào nhiệm vụ mà vào vị trí được </a:t>
            </a:r>
            <a:r>
              <a:rPr lang="en-US" sz="2400" dirty="0" err="1">
                <a:solidFill>
                  <a:schemeClr val="tx1"/>
                </a:solidFill>
                <a:latin typeface="Times New Roman" charset="0"/>
                <a:cs typeface="Times New Roman" charset="0"/>
              </a:rPr>
              <a:t>giao</a:t>
            </a:r>
            <a:r>
              <a:rPr lang="vi-VN" sz="2400" dirty="0">
                <a:solidFill>
                  <a:schemeClr val="tx1"/>
                </a:solidFill>
                <a:latin typeface="Times New Roman" charset="0"/>
                <a:cs typeface="Times New Roman" charset="0"/>
              </a:rPr>
              <a:t>. </a:t>
            </a:r>
          </a:p>
        </p:txBody>
      </p:sp>
      <p:sp>
        <p:nvSpPr>
          <p:cNvPr id="18436"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102789C4-6FE8-B346-82F1-B609FF3493D3}" type="slidenum">
              <a:rPr lang="en-US" smtClean="0">
                <a:effectLst>
                  <a:outerShdw blurRad="38100" dist="38100" dir="2700000" algn="tl">
                    <a:srgbClr val="DDDDDD"/>
                  </a:outerShdw>
                </a:effectLst>
              </a:rPr>
              <a:pPr algn="ctr">
                <a:buClrTx/>
                <a:buFontTx/>
                <a:buNone/>
                <a:defRPr/>
              </a:pPr>
              <a:t>31</a:t>
            </a:fld>
            <a:endParaRPr lang="en-US">
              <a:effectLst>
                <a:outerShdw blurRad="38100" dist="38100" dir="2700000" algn="tl">
                  <a:srgbClr val="DDDDDD"/>
                </a:outerShdw>
              </a:effectLst>
            </a:endParaRPr>
          </a:p>
        </p:txBody>
      </p:sp>
      <p:sp>
        <p:nvSpPr>
          <p:cNvPr id="18437"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7190684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200" b="1">
                <a:solidFill>
                  <a:srgbClr val="FFFFFF"/>
                </a:solidFill>
              </a:rPr>
              <a:t>a. Mô hình văn hóa gia đình</a:t>
            </a:r>
          </a:p>
        </p:txBody>
      </p:sp>
      <p:sp>
        <p:nvSpPr>
          <p:cNvPr id="19458" name="Text Box 2"/>
          <p:cNvSpPr txBox="1">
            <a:spLocks noChangeArrowheads="1"/>
          </p:cNvSpPr>
          <p:nvPr/>
        </p:nvSpPr>
        <p:spPr bwMode="auto">
          <a:xfrm>
            <a:off x="263352" y="1124743"/>
            <a:ext cx="11737304" cy="54441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Nhược</a:t>
            </a:r>
            <a:r>
              <a:rPr lang="en-US" sz="2800" b="1" dirty="0">
                <a:solidFill>
                  <a:schemeClr val="tx1"/>
                </a:solidFill>
              </a:rPr>
              <a:t> </a:t>
            </a:r>
            <a:r>
              <a:rPr lang="en-US" sz="2800" b="1" dirty="0" err="1">
                <a:solidFill>
                  <a:schemeClr val="tx1"/>
                </a:solidFill>
              </a:rPr>
              <a:t>điểm</a:t>
            </a:r>
            <a:r>
              <a:rPr lang="en-US" sz="2800" dirty="0">
                <a:solidFill>
                  <a:schemeClr val="tx1"/>
                </a:solidFill>
              </a:rPr>
              <a:t>:</a:t>
            </a:r>
          </a:p>
          <a:p>
            <a:pPr marL="914400" lvl="1" indent="-457200">
              <a:lnSpc>
                <a:spcPct val="150000"/>
              </a:lnSpc>
              <a:spcBef>
                <a:spcPts val="700"/>
              </a:spcBef>
              <a:buClr>
                <a:srgbClr val="5BCD81"/>
              </a:buClr>
              <a:buFont typeface="Courier New" panose="02070309020205020404" pitchFamily="49" charset="0"/>
              <a:buChar char="o"/>
              <a:defRPr/>
            </a:pPr>
            <a:r>
              <a:rPr lang="en-US" sz="2800" dirty="0">
                <a:solidFill>
                  <a:schemeClr val="tx1"/>
                </a:solidFill>
                <a:latin typeface="Times New Roman" charset="0"/>
                <a:cs typeface="Times New Roman" charset="0"/>
              </a:rPr>
              <a:t>M</a:t>
            </a:r>
            <a:r>
              <a:rPr lang="vi-VN" sz="2800" dirty="0">
                <a:solidFill>
                  <a:schemeClr val="tx1"/>
                </a:solidFill>
                <a:latin typeface="Times New Roman" charset="0"/>
                <a:cs typeface="Times New Roman" charset="0"/>
              </a:rPr>
              <a:t>ôi trường càng khép kín thì người ngoài càng cảm thấy khó khăn khi trở thành một thành viên</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Times New Roman" charset="0"/>
                <a:cs typeface="Times New Roman" charset="0"/>
              </a:rPr>
              <a:t>Đào tạo, cố vấn, huấn luyện và học nghề đóng vai trò quan trọng trong quá trình giáo dục một con người nhưng điều này xảy ra do yêu cầu bắt buộc của gia đình chứ không phải xuất phát từ bản thân họ. </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Times New Roman" charset="0"/>
                <a:cs typeface="Times New Roman" charset="0"/>
              </a:rPr>
              <a:t>Mô hình gia đình ít quan tâm đến năng suất</a:t>
            </a:r>
            <a:r>
              <a:rPr lang="en-US" sz="2800" dirty="0">
                <a:solidFill>
                  <a:schemeClr val="tx1"/>
                </a:solidFill>
                <a:latin typeface="Times New Roman" charset="0"/>
                <a:cs typeface="Times New Roman" charset="0"/>
              </a:rPr>
              <a:t>,</a:t>
            </a:r>
            <a:r>
              <a:rPr lang="vi-VN" sz="2800" dirty="0">
                <a:solidFill>
                  <a:schemeClr val="tx1"/>
                </a:solidFill>
                <a:latin typeface="Times New Roman" charset="0"/>
                <a:cs typeface="Times New Roman" charset="0"/>
              </a:rPr>
              <a:t> hiệu quả </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mà</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ưu</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tiên</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cho</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bầu</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không</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khí</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của</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tổ</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chức</a:t>
            </a:r>
            <a:endParaRPr lang="en-US" sz="2800" dirty="0">
              <a:solidFill>
                <a:schemeClr val="tx1"/>
              </a:solidFill>
              <a:latin typeface="Times New Roman" charset="0"/>
              <a:cs typeface="Times New Roman" charset="0"/>
            </a:endParaRPr>
          </a:p>
        </p:txBody>
      </p:sp>
      <p:sp>
        <p:nvSpPr>
          <p:cNvPr id="1946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916DC3FB-6D30-D946-8760-B05B940F0F5D}" type="slidenum">
              <a:rPr lang="en-US" smtClean="0">
                <a:effectLst>
                  <a:outerShdw blurRad="38100" dist="38100" dir="2700000" algn="tl">
                    <a:srgbClr val="DDDDDD"/>
                  </a:outerShdw>
                </a:effectLst>
              </a:rPr>
              <a:pPr algn="ctr">
                <a:buClrTx/>
                <a:buFontTx/>
                <a:buNone/>
                <a:defRPr/>
              </a:pPr>
              <a:t>32</a:t>
            </a:fld>
            <a:endParaRPr lang="en-US">
              <a:effectLst>
                <a:outerShdw blurRad="38100" dist="38100" dir="2700000" algn="tl">
                  <a:srgbClr val="DDDDDD"/>
                </a:outerShdw>
              </a:effectLst>
            </a:endParaRPr>
          </a:p>
        </p:txBody>
      </p:sp>
      <p:sp>
        <p:nvSpPr>
          <p:cNvPr id="1946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
        <p:nvSpPr>
          <p:cNvPr id="6" name="Text Box 1">
            <a:extLst>
              <a:ext uri="{FF2B5EF4-FFF2-40B4-BE49-F238E27FC236}">
                <a16:creationId xmlns:a16="http://schemas.microsoft.com/office/drawing/2014/main" id="{12AB902E-1537-48BF-BB88-89B64D0FEB2D}"/>
              </a:ext>
            </a:extLst>
          </p:cNvPr>
          <p:cNvSpPr txBox="1">
            <a:spLocks noChangeArrowheads="1"/>
          </p:cNvSpPr>
          <p:nvPr/>
        </p:nvSpPr>
        <p:spPr bwMode="auto">
          <a:xfrm>
            <a:off x="479376" y="289113"/>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spTree>
    <p:extLst>
      <p:ext uri="{BB962C8B-B14F-4D97-AF65-F5344CB8AC3E}">
        <p14:creationId xmlns:p14="http://schemas.microsoft.com/office/powerpoint/2010/main" val="2800476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710716" y="116632"/>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graphicFrame>
        <p:nvGraphicFramePr>
          <p:cNvPr id="20482" name="Group 2"/>
          <p:cNvGraphicFramePr>
            <a:graphicFrameLocks noGrp="1"/>
          </p:cNvGraphicFramePr>
          <p:nvPr/>
        </p:nvGraphicFramePr>
        <p:xfrm>
          <a:off x="709972" y="839709"/>
          <a:ext cx="11175032" cy="5442230"/>
        </p:xfrm>
        <a:graphic>
          <a:graphicData uri="http://schemas.openxmlformats.org/drawingml/2006/table">
            <a:tbl>
              <a:tblPr/>
              <a:tblGrid>
                <a:gridCol w="5073191">
                  <a:extLst>
                    <a:ext uri="{9D8B030D-6E8A-4147-A177-3AD203B41FA5}">
                      <a16:colId xmlns:a16="http://schemas.microsoft.com/office/drawing/2014/main" val="20000"/>
                    </a:ext>
                  </a:extLst>
                </a:gridCol>
                <a:gridCol w="6101841">
                  <a:extLst>
                    <a:ext uri="{9D8B030D-6E8A-4147-A177-3AD203B41FA5}">
                      <a16:colId xmlns:a16="http://schemas.microsoft.com/office/drawing/2014/main" val="20001"/>
                    </a:ext>
                  </a:extLst>
                </a:gridCol>
              </a:tblGrid>
              <a:tr h="5044529">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T</a:t>
                      </a: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háp có độ dốc đứng, cân đối, thu hẹp ở đỉnh và nới rộng ở đáy, chắc chắn, vững chãi. Giống như một bộ máy chính thống, đây thực sự là biểu tượng cho thời đại cơ khí. Ngay cả cấu trúc của nó cũng quan trọng hơn chức năng.</a:t>
                      </a:r>
                      <a:endPar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Các</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doanh</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nghiệp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lâu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đời</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ở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Châu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204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6752"/>
            <a:ext cx="4461520" cy="424847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494" name="Text Box 14"/>
          <p:cNvSpPr txBox="1">
            <a:spLocks noChangeArrowheads="1"/>
          </p:cNvSpPr>
          <p:nvPr/>
        </p:nvSpPr>
        <p:spPr bwMode="auto">
          <a:xfrm>
            <a:off x="9083848" y="6640513"/>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9005F4CB-E544-C740-B8E5-4F6AB0A2E6DA}" type="slidenum">
              <a:rPr lang="en-US" smtClean="0">
                <a:effectLst>
                  <a:outerShdw blurRad="38100" dist="38100" dir="2700000" algn="tl">
                    <a:srgbClr val="DDDDDD"/>
                  </a:outerShdw>
                </a:effectLst>
              </a:rPr>
              <a:pPr algn="ctr">
                <a:buClrTx/>
                <a:buFontTx/>
                <a:buNone/>
                <a:defRPr/>
              </a:pPr>
              <a:t>33</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5732631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sp>
        <p:nvSpPr>
          <p:cNvPr id="21506" name="Text Box 2"/>
          <p:cNvSpPr txBox="1">
            <a:spLocks noChangeArrowheads="1"/>
          </p:cNvSpPr>
          <p:nvPr/>
        </p:nvSpPr>
        <p:spPr bwMode="auto">
          <a:xfrm>
            <a:off x="263352" y="980728"/>
            <a:ext cx="11737304" cy="53438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600" b="1" dirty="0" err="1">
                <a:solidFill>
                  <a:schemeClr val="tx1"/>
                </a:solidFill>
                <a:latin typeface="+mn-lt"/>
              </a:rPr>
              <a:t>Ưu</a:t>
            </a:r>
            <a:r>
              <a:rPr lang="en-US" sz="2600" b="1" dirty="0">
                <a:solidFill>
                  <a:schemeClr val="tx1"/>
                </a:solidFill>
                <a:latin typeface="+mn-lt"/>
              </a:rPr>
              <a:t> </a:t>
            </a:r>
            <a:r>
              <a:rPr lang="en-US" sz="2600" b="1" dirty="0" err="1">
                <a:solidFill>
                  <a:schemeClr val="tx1"/>
                </a:solidFill>
                <a:latin typeface="+mn-lt"/>
              </a:rPr>
              <a:t>điểm</a:t>
            </a:r>
            <a:r>
              <a:rPr lang="en-US" sz="2600" b="1" dirty="0">
                <a:solidFill>
                  <a:schemeClr val="tx1"/>
                </a:solidFill>
                <a:latin typeface="+mn-lt"/>
              </a:rPr>
              <a:t>:</a:t>
            </a:r>
          </a:p>
          <a:p>
            <a:pPr marL="914400" lvl="1" indent="-457200">
              <a:lnSpc>
                <a:spcPct val="150000"/>
              </a:lnSpc>
              <a:spcBef>
                <a:spcPts val="700"/>
              </a:spcBef>
              <a:buClr>
                <a:srgbClr val="5BCD81"/>
              </a:buClr>
              <a:buFont typeface="Courier New" panose="02070309020205020404" pitchFamily="49" charset="0"/>
              <a:buChar char="o"/>
              <a:defRPr/>
            </a:pPr>
            <a:r>
              <a:rPr lang="en-US" sz="2600" dirty="0">
                <a:solidFill>
                  <a:schemeClr val="tx1"/>
                </a:solidFill>
                <a:latin typeface="+mn-lt"/>
                <a:cs typeface="Times New Roman" charset="0"/>
              </a:rPr>
              <a:t>P</a:t>
            </a:r>
            <a:r>
              <a:rPr lang="vi-VN" sz="2600" dirty="0">
                <a:solidFill>
                  <a:schemeClr val="tx1"/>
                </a:solidFill>
                <a:latin typeface="+mn-lt"/>
                <a:cs typeface="Times New Roman" charset="0"/>
              </a:rPr>
              <a:t>hân chia lao động hướng vai trò và chức năng. Mỗi vai trò được phân bố trong một bộ phận, nhiệm vụ sẽ được hoàn thành theo kế hoạch</a:t>
            </a:r>
          </a:p>
          <a:p>
            <a:pPr marL="914400" lvl="1" indent="-457200">
              <a:lnSpc>
                <a:spcPct val="150000"/>
              </a:lnSpc>
              <a:spcBef>
                <a:spcPts val="700"/>
              </a:spcBef>
              <a:buClr>
                <a:srgbClr val="5BCD81"/>
              </a:buClr>
              <a:buFont typeface="Courier New" panose="02070309020205020404" pitchFamily="49" charset="0"/>
              <a:buChar char="o"/>
              <a:defRPr/>
            </a:pPr>
            <a:r>
              <a:rPr lang="vi-VN" sz="2600" dirty="0">
                <a:solidFill>
                  <a:schemeClr val="tx1"/>
                </a:solidFill>
                <a:latin typeface="+mn-lt"/>
                <a:cs typeface="Times New Roman" charset="0"/>
              </a:rPr>
              <a:t>Thực hiện công việc hiệu quả có ý nghĩa quyết định và mức độ hoàn thành công việc sẽ là cơ sở đánh giá hiệu quả.</a:t>
            </a:r>
          </a:p>
          <a:p>
            <a:pPr marL="914400" lvl="1" indent="-457200">
              <a:lnSpc>
                <a:spcPct val="150000"/>
              </a:lnSpc>
              <a:spcBef>
                <a:spcPts val="700"/>
              </a:spcBef>
              <a:buClr>
                <a:srgbClr val="5BCD81"/>
              </a:buClr>
              <a:buFont typeface="Courier New" panose="02070309020205020404" pitchFamily="49" charset="0"/>
              <a:buChar char="o"/>
              <a:defRPr/>
            </a:pPr>
            <a:r>
              <a:rPr lang="vi-VN" sz="2600" dirty="0">
                <a:solidFill>
                  <a:schemeClr val="tx1"/>
                </a:solidFill>
                <a:latin typeface="+mn-lt"/>
                <a:cs typeface="Times New Roman" charset="0"/>
              </a:rPr>
              <a:t>Nhờ một hệ thống các kỹ năng, những người có đủ phẩm chất năng lực có thể lên kế hoạch, triển khai, cải tổ nhân sự để đạt được mục tiêu là khai thác và gia tăng giá trị tối đa nguồn nhân lực</a:t>
            </a:r>
            <a:r>
              <a:rPr lang="en-US" sz="2600" dirty="0">
                <a:solidFill>
                  <a:schemeClr val="tx1"/>
                </a:solidFill>
                <a:latin typeface="+mn-lt"/>
                <a:cs typeface="Times New Roman" charset="0"/>
              </a:rPr>
              <a:t>.</a:t>
            </a:r>
          </a:p>
        </p:txBody>
      </p:sp>
      <p:sp>
        <p:nvSpPr>
          <p:cNvPr id="2150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40EB7326-2EC6-8A46-AAED-F7B8902783E4}" type="slidenum">
              <a:rPr lang="en-US" smtClean="0">
                <a:effectLst>
                  <a:outerShdw blurRad="38100" dist="38100" dir="2700000" algn="tl">
                    <a:srgbClr val="DDDDDD"/>
                  </a:outerShdw>
                </a:effectLst>
              </a:rPr>
              <a:pPr algn="ctr">
                <a:buClrTx/>
                <a:buFontTx/>
                <a:buNone/>
                <a:defRPr/>
              </a:pPr>
              <a:t>34</a:t>
            </a:fld>
            <a:endParaRPr lang="en-US">
              <a:effectLst>
                <a:outerShdw blurRad="38100" dist="38100" dir="2700000" algn="tl">
                  <a:srgbClr val="DDDDDD"/>
                </a:outerShdw>
              </a:effectLst>
            </a:endParaRPr>
          </a:p>
        </p:txBody>
      </p:sp>
      <p:sp>
        <p:nvSpPr>
          <p:cNvPr id="2150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endParaRPr lang="en-US" dirty="0">
              <a:effectLst>
                <a:outerShdw blurRad="38100" dist="38100" dir="2700000" algn="tl">
                  <a:srgbClr val="DDDDDD"/>
                </a:outerShdw>
              </a:effectLst>
            </a:endParaRPr>
          </a:p>
        </p:txBody>
      </p:sp>
    </p:spTree>
    <p:extLst>
      <p:ext uri="{BB962C8B-B14F-4D97-AF65-F5344CB8AC3E}">
        <p14:creationId xmlns:p14="http://schemas.microsoft.com/office/powerpoint/2010/main" val="3712369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sp>
        <p:nvSpPr>
          <p:cNvPr id="22530"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Nhược</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K</a:t>
            </a:r>
            <a:r>
              <a:rPr lang="vi-VN" sz="2800" dirty="0">
                <a:solidFill>
                  <a:schemeClr val="tx1"/>
                </a:solidFill>
                <a:latin typeface="+mn-lt"/>
                <a:cs typeface="Times New Roman" charset="0"/>
              </a:rPr>
              <a:t>hó thích nghi trước sự thay đổi của môi trường.</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a:t>
            </a:r>
            <a:r>
              <a:rPr lang="vi-VN" sz="2800" dirty="0">
                <a:solidFill>
                  <a:schemeClr val="tx1"/>
                </a:solidFill>
                <a:latin typeface="+mn-lt"/>
                <a:cs typeface="Times New Roman" charset="0"/>
              </a:rPr>
              <a:t>Mâu thuẫn</a:t>
            </a:r>
            <a:r>
              <a:rPr lang="en-US" sz="2800" dirty="0">
                <a:solidFill>
                  <a:schemeClr val="tx1"/>
                </a:solidFill>
                <a:latin typeface="+mn-lt"/>
                <a:cs typeface="Times New Roman" charset="0"/>
              </a:rPr>
              <a:t>”</a:t>
            </a:r>
            <a:r>
              <a:rPr lang="vi-VN" sz="2800" dirty="0">
                <a:solidFill>
                  <a:schemeClr val="tx1"/>
                </a:solidFill>
                <a:latin typeface="+mn-lt"/>
                <a:cs typeface="Times New Roman" charset="0"/>
              </a:rPr>
              <a:t> được xem như sự vô lý</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N</a:t>
            </a:r>
            <a:r>
              <a:rPr lang="vi-VN" sz="2800" dirty="0">
                <a:solidFill>
                  <a:schemeClr val="tx1"/>
                </a:solidFill>
                <a:latin typeface="+mn-lt"/>
                <a:cs typeface="Times New Roman" charset="0"/>
              </a:rPr>
              <a:t>gười ta ít quan tâm đến cơ hội hay phong cách cá nhân</a:t>
            </a:r>
          </a:p>
        </p:txBody>
      </p:sp>
      <p:sp>
        <p:nvSpPr>
          <p:cNvPr id="22532"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6AD0C7B1-08BB-C742-B51E-876EC30C6D74}" type="slidenum">
              <a:rPr lang="en-US" smtClean="0">
                <a:effectLst>
                  <a:outerShdw blurRad="38100" dist="38100" dir="2700000" algn="tl">
                    <a:srgbClr val="DDDDDD"/>
                  </a:outerShdw>
                </a:effectLst>
              </a:rPr>
              <a:pPr algn="ctr">
                <a:buClrTx/>
                <a:buFontTx/>
                <a:buNone/>
                <a:defRPr/>
              </a:pPr>
              <a:t>35</a:t>
            </a:fld>
            <a:endParaRPr lang="en-US">
              <a:effectLst>
                <a:outerShdw blurRad="38100" dist="38100" dir="2700000" algn="tl">
                  <a:srgbClr val="DDDDDD"/>
                </a:outerShdw>
              </a:effectLst>
            </a:endParaRPr>
          </a:p>
        </p:txBody>
      </p:sp>
      <p:sp>
        <p:nvSpPr>
          <p:cNvPr id="22533"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217006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graphicFrame>
        <p:nvGraphicFramePr>
          <p:cNvPr id="23554" name="Group 2"/>
          <p:cNvGraphicFramePr>
            <a:graphicFrameLocks noGrp="1"/>
          </p:cNvGraphicFramePr>
          <p:nvPr/>
        </p:nvGraphicFramePr>
        <p:xfrm>
          <a:off x="609600" y="1447800"/>
          <a:ext cx="10974917" cy="4876800"/>
        </p:xfrm>
        <a:graphic>
          <a:graphicData uri="http://schemas.openxmlformats.org/drawingml/2006/table">
            <a:tbl>
              <a:tblPr/>
              <a:tblGrid>
                <a:gridCol w="5488517">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4876800">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800" b="0" i="0" u="none" strike="noStrike" cap="none" normalizeH="0" baseline="0" dirty="0">
                          <a:ln>
                            <a:noFill/>
                          </a:ln>
                          <a:solidFill>
                            <a:schemeClr val="tx1"/>
                          </a:solidFill>
                          <a:effectLst/>
                          <a:latin typeface="Times New Roman" charset="0"/>
                          <a:ea typeface="ＭＳ Ｐゴシック" charset="0"/>
                          <a:cs typeface="Times New Roman" charset="0"/>
                        </a:rPr>
                        <a:t>Mục tiêu là nhân tố căn bản đối với mô hình tên lửa điều khiển. Mọi thứ được thực hiện để giữ vững ý định chiến lược và đạt được mục tiêu. Mỗi người đều biết rõ công việc của mình và thù lao của họ được trả theo kết quả đóng góp thực tế.</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Các</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công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ty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phần</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mềm</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và</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quảng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cáo</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2B166E"/>
                        </a:solidFill>
                        <a:effectLst/>
                        <a:latin typeface="Times New Roman" charset="0"/>
                        <a:ea typeface="ＭＳ Ｐゴシック" charset="0"/>
                        <a:cs typeface="Times New Roman" charset="0"/>
                      </a:endParaRPr>
                    </a:p>
                  </a:txBody>
                  <a:tcPr marL="120000" marR="120000" marT="6712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235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524000"/>
            <a:ext cx="46736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66"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DC17BB4-03A8-DD4E-B4E7-163FEED0DF56}" type="slidenum">
              <a:rPr lang="en-US" smtClean="0">
                <a:effectLst>
                  <a:outerShdw blurRad="38100" dist="38100" dir="2700000" algn="tl">
                    <a:srgbClr val="DDDDDD"/>
                  </a:outerShdw>
                </a:effectLst>
              </a:rPr>
              <a:pPr algn="ctr">
                <a:buClrTx/>
                <a:buFontTx/>
                <a:buNone/>
                <a:defRPr/>
              </a:pPr>
              <a:t>36</a:t>
            </a:fld>
            <a:endParaRPr lang="en-US">
              <a:effectLst>
                <a:outerShdw blurRad="38100" dist="38100" dir="2700000" algn="tl">
                  <a:srgbClr val="DDDDDD"/>
                </a:outerShdw>
              </a:effectLst>
            </a:endParaRPr>
          </a:p>
        </p:txBody>
      </p:sp>
      <p:sp>
        <p:nvSpPr>
          <p:cNvPr id="23567" name="Text Box 1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28585313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sp>
        <p:nvSpPr>
          <p:cNvPr id="24578"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Ưu</a:t>
            </a:r>
            <a:r>
              <a:rPr lang="en-US" sz="2800" b="1" dirty="0">
                <a:solidFill>
                  <a:schemeClr val="tx1"/>
                </a:solidFill>
              </a:rPr>
              <a:t> </a:t>
            </a:r>
            <a:r>
              <a:rPr lang="en-US" sz="2800" b="1" dirty="0" err="1">
                <a:solidFill>
                  <a:schemeClr val="tx1"/>
                </a:solidFill>
              </a:rPr>
              <a:t>điểm</a:t>
            </a:r>
            <a:r>
              <a:rPr lang="en-US" sz="2800" b="1" dirty="0">
                <a:solidFill>
                  <a:schemeClr val="tx1"/>
                </a:solidFill>
              </a:rPr>
              <a:t>:</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N</a:t>
            </a:r>
            <a:r>
              <a:rPr lang="vi-VN" sz="3200" dirty="0">
                <a:solidFill>
                  <a:schemeClr val="tx1"/>
                </a:solidFill>
                <a:latin typeface="Times New Roman" charset="0"/>
                <a:cs typeface="Times New Roman" charset="0"/>
              </a:rPr>
              <a:t>hiệm vụ do một đội ngũ hay nhóm dự án đảm trách</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C</a:t>
            </a:r>
            <a:r>
              <a:rPr lang="vi-VN" sz="3200" dirty="0">
                <a:solidFill>
                  <a:schemeClr val="tx1"/>
                </a:solidFill>
                <a:latin typeface="Times New Roman" charset="0"/>
                <a:cs typeface="Times New Roman" charset="0"/>
              </a:rPr>
              <a:t>ó sức lôi cuốn các chuyên gia và có tinh thần kỷ luật chéo</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C</a:t>
            </a:r>
            <a:r>
              <a:rPr lang="vi-VN" sz="3200" dirty="0">
                <a:solidFill>
                  <a:schemeClr val="tx1"/>
                </a:solidFill>
                <a:latin typeface="Times New Roman" charset="0"/>
                <a:cs typeface="Times New Roman" charset="0"/>
              </a:rPr>
              <a:t>ác thành viên trong nhóm luôn say mê, chung mục đích và mục tiêu hướng tới sản phẩm cuối cùng</a:t>
            </a:r>
          </a:p>
        </p:txBody>
      </p:sp>
      <p:sp>
        <p:nvSpPr>
          <p:cNvPr id="2458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992111E-1789-124C-8536-2B9FED161CC8}" type="slidenum">
              <a:rPr lang="en-US" smtClean="0">
                <a:effectLst>
                  <a:outerShdw blurRad="38100" dist="38100" dir="2700000" algn="tl">
                    <a:srgbClr val="DDDDDD"/>
                  </a:outerShdw>
                </a:effectLst>
              </a:rPr>
              <a:pPr algn="ctr">
                <a:buClrTx/>
                <a:buFontTx/>
                <a:buNone/>
                <a:defRPr/>
              </a:pPr>
              <a:t>37</a:t>
            </a:fld>
            <a:endParaRPr lang="en-US">
              <a:effectLst>
                <a:outerShdw blurRad="38100" dist="38100" dir="2700000" algn="tl">
                  <a:srgbClr val="DDDDDD"/>
                </a:outerShdw>
              </a:effectLst>
            </a:endParaRPr>
          </a:p>
        </p:txBody>
      </p:sp>
      <p:sp>
        <p:nvSpPr>
          <p:cNvPr id="2458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971919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sp>
        <p:nvSpPr>
          <p:cNvPr id="25602"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Nhược</a:t>
            </a:r>
            <a:r>
              <a:rPr lang="en-US" sz="2800" b="1" dirty="0">
                <a:solidFill>
                  <a:schemeClr val="tx1"/>
                </a:solidFill>
              </a:rPr>
              <a:t> </a:t>
            </a:r>
            <a:r>
              <a:rPr lang="en-US" sz="2800" b="1" dirty="0" err="1">
                <a:solidFill>
                  <a:schemeClr val="tx1"/>
                </a:solidFill>
              </a:rPr>
              <a:t>điểm</a:t>
            </a:r>
            <a:r>
              <a:rPr lang="en-US" sz="2800" b="1" dirty="0">
                <a:solidFill>
                  <a:schemeClr val="tx1"/>
                </a:solidFill>
              </a:rPr>
              <a:t>:</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T</a:t>
            </a:r>
            <a:r>
              <a:rPr lang="vi-VN" sz="3200" dirty="0">
                <a:solidFill>
                  <a:schemeClr val="tx1"/>
                </a:solidFill>
                <a:latin typeface="Times New Roman" charset="0"/>
                <a:cs typeface="Times New Roman" charset="0"/>
              </a:rPr>
              <a:t>ốn kém do phải thuê các chuyên gia</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K</a:t>
            </a:r>
            <a:r>
              <a:rPr lang="vi-VN" sz="3200" dirty="0">
                <a:solidFill>
                  <a:schemeClr val="tx1"/>
                </a:solidFill>
                <a:latin typeface="Times New Roman" charset="0"/>
                <a:cs typeface="Times New Roman" charset="0"/>
              </a:rPr>
              <a:t>hông chiếm được cảm tình và sự tận tụy </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H</a:t>
            </a:r>
            <a:r>
              <a:rPr lang="vi-VN" sz="3200" dirty="0">
                <a:solidFill>
                  <a:schemeClr val="tx1"/>
                </a:solidFill>
                <a:latin typeface="Times New Roman" charset="0"/>
                <a:cs typeface="Times New Roman" charset="0"/>
              </a:rPr>
              <a:t>ọ hợp tác với nhau vì tiền chứ không phải vì mục tiêu. Họ không cần phải biết quá rõ về nhau</a:t>
            </a:r>
          </a:p>
        </p:txBody>
      </p:sp>
      <p:sp>
        <p:nvSpPr>
          <p:cNvPr id="25604"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3F0ED1C-753A-864C-8D1E-ABCC068694BA}" type="slidenum">
              <a:rPr lang="en-US" smtClean="0">
                <a:effectLst>
                  <a:outerShdw blurRad="38100" dist="38100" dir="2700000" algn="tl">
                    <a:srgbClr val="DDDDDD"/>
                  </a:outerShdw>
                </a:effectLst>
              </a:rPr>
              <a:pPr algn="ctr">
                <a:buClrTx/>
                <a:buFontTx/>
                <a:buNone/>
                <a:defRPr/>
              </a:pPr>
              <a:t>38</a:t>
            </a:fld>
            <a:endParaRPr lang="en-US">
              <a:effectLst>
                <a:outerShdw blurRad="38100" dist="38100" dir="2700000" algn="tl">
                  <a:srgbClr val="DDDDDD"/>
                </a:outerShdw>
              </a:effectLst>
            </a:endParaRPr>
          </a:p>
        </p:txBody>
      </p:sp>
      <p:sp>
        <p:nvSpPr>
          <p:cNvPr id="25605"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5201942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graphicFrame>
        <p:nvGraphicFramePr>
          <p:cNvPr id="26626" name="Group 2"/>
          <p:cNvGraphicFramePr>
            <a:graphicFrameLocks noGrp="1"/>
          </p:cNvGraphicFramePr>
          <p:nvPr/>
        </p:nvGraphicFramePr>
        <p:xfrm>
          <a:off x="609600" y="1073944"/>
          <a:ext cx="10974917" cy="5214938"/>
        </p:xfrm>
        <a:graphic>
          <a:graphicData uri="http://schemas.openxmlformats.org/drawingml/2006/table">
            <a:tbl>
              <a:tblPr/>
              <a:tblGrid>
                <a:gridCol w="5488517">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5214938">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1" i="0" u="none" strike="noStrike" cap="none" normalizeH="0" baseline="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Mô hình văn hóa lò ấp trứng dựa trên quan điểm về cơ cấu tổ chức không quan trọng bằng sự hoàn thiện cá nhân. Nếu tổ chức tỏ ra rộng lượng, chúng nên là những cái nôi cho sự tự thể hiện và tự hoàn thiện</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công ty mới ở Thung lũng Silicon, Canifornia, Scotlen</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120000" marR="120000" marT="7118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266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930401"/>
            <a:ext cx="4673600" cy="42672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6638"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5395EC4A-E1C8-EA4C-BB20-C0CDA0964278}" type="slidenum">
              <a:rPr lang="en-US" smtClean="0">
                <a:effectLst>
                  <a:outerShdw blurRad="38100" dist="38100" dir="2700000" algn="tl">
                    <a:srgbClr val="DDDDDD"/>
                  </a:outerShdw>
                </a:effectLst>
              </a:rPr>
              <a:pPr algn="ctr">
                <a:buClrTx/>
                <a:buFontTx/>
                <a:buNone/>
                <a:defRPr/>
              </a:pPr>
              <a:t>39</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744780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0ED9-667D-4B9A-BCE7-9E301AE0A10E}"/>
              </a:ext>
            </a:extLst>
          </p:cNvPr>
          <p:cNvSpPr>
            <a:spLocks noGrp="1"/>
          </p:cNvSpPr>
          <p:nvPr>
            <p:ph type="ctrTitle"/>
          </p:nvPr>
        </p:nvSpPr>
        <p:spPr/>
        <p:txBody>
          <a:bodyPr/>
          <a:lstStyle/>
          <a:p>
            <a:r>
              <a:rPr lang="en-US" dirty="0"/>
              <a:t>KHÁI NIỆM VĂN HÓA DOANH NGHIỆP</a:t>
            </a:r>
          </a:p>
        </p:txBody>
      </p:sp>
      <p:sp>
        <p:nvSpPr>
          <p:cNvPr id="3" name="Subtitle 2">
            <a:extLst>
              <a:ext uri="{FF2B5EF4-FFF2-40B4-BE49-F238E27FC236}">
                <a16:creationId xmlns:a16="http://schemas.microsoft.com/office/drawing/2014/main" id="{A9D026C8-FF8D-455D-92A9-78ADC95A9A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807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sp>
        <p:nvSpPr>
          <p:cNvPr id="27650" name="Text Box 2"/>
          <p:cNvSpPr txBox="1">
            <a:spLocks noChangeArrowheads="1"/>
          </p:cNvSpPr>
          <p:nvPr/>
        </p:nvSpPr>
        <p:spPr bwMode="auto">
          <a:xfrm>
            <a:off x="406400" y="980728"/>
            <a:ext cx="11176000" cy="53438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Ưu</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914400" lvl="1" indent="-457200">
              <a:lnSpc>
                <a:spcPct val="150000"/>
              </a:lnSpc>
              <a:spcBef>
                <a:spcPts val="7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S</a:t>
            </a:r>
            <a:r>
              <a:rPr lang="vi-VN" sz="2800" dirty="0">
                <a:solidFill>
                  <a:schemeClr val="tx1"/>
                </a:solidFill>
                <a:latin typeface="+mn-lt"/>
                <a:cs typeface="Times New Roman" charset="0"/>
              </a:rPr>
              <a:t>ân chơi lành mạnh để phát huy những ý tưởng và đáp lại một cách thông minh những sáng kiến mới</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mn-lt"/>
                <a:cs typeface="Times New Roman" charset="0"/>
              </a:rPr>
              <a:t>Vì mô hình lò ấp trứng có cấu trúc tối giản nên hệ thống thứ tự cấp bậc cũng được tinh giản</a:t>
            </a:r>
          </a:p>
          <a:p>
            <a:pPr marL="914400" lvl="1" indent="-457200">
              <a:lnSpc>
                <a:spcPct val="150000"/>
              </a:lnSpc>
              <a:spcBef>
                <a:spcPts val="700"/>
              </a:spcBef>
              <a:buClr>
                <a:srgbClr val="5BCD81"/>
              </a:buClr>
              <a:buFont typeface="Courier New" panose="02070309020205020404" pitchFamily="49" charset="0"/>
              <a:buChar char="o"/>
              <a:defRPr/>
            </a:pPr>
            <a:r>
              <a:rPr lang="en-US" sz="2800" dirty="0" err="1">
                <a:solidFill>
                  <a:schemeClr val="tx1"/>
                </a:solidFill>
                <a:latin typeface="+mn-lt"/>
                <a:cs typeface="Times New Roman" charset="0"/>
              </a:rPr>
              <a:t>Sự</a:t>
            </a:r>
            <a:r>
              <a:rPr lang="en-US" sz="2800" dirty="0">
                <a:solidFill>
                  <a:schemeClr val="tx1"/>
                </a:solidFill>
                <a:latin typeface="+mn-lt"/>
                <a:cs typeface="Times New Roman" charset="0"/>
              </a:rPr>
              <a:t> g</a:t>
            </a:r>
            <a:r>
              <a:rPr lang="vi-VN" sz="2800" dirty="0">
                <a:solidFill>
                  <a:schemeClr val="tx1"/>
                </a:solidFill>
                <a:latin typeface="+mn-lt"/>
                <a:cs typeface="Times New Roman" charset="0"/>
              </a:rPr>
              <a:t>ắn bó này hoàn toàn tự nguyện, được nuôi dưỡng và bồi đắp bởi hy vọng và lý tưởng, nó có thể trở thành kinh nghiệm quý báu và có ý nghĩa nhất trong cuộc đời con người</a:t>
            </a:r>
            <a:r>
              <a:rPr lang="en-US" sz="2800" dirty="0">
                <a:solidFill>
                  <a:schemeClr val="tx1"/>
                </a:solidFill>
                <a:latin typeface="+mn-lt"/>
                <a:cs typeface="Times New Roman" charset="0"/>
              </a:rPr>
              <a:t>.</a:t>
            </a:r>
          </a:p>
        </p:txBody>
      </p:sp>
      <p:sp>
        <p:nvSpPr>
          <p:cNvPr id="27651" name="Text Box 3"/>
          <p:cNvSpPr txBox="1">
            <a:spLocks noChangeArrowheads="1"/>
          </p:cNvSpPr>
          <p:nvPr/>
        </p:nvSpPr>
        <p:spPr bwMode="auto">
          <a:xfrm>
            <a:off x="406400" y="6477001"/>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endParaRPr lang="en-US" dirty="0">
              <a:effectLst>
                <a:outerShdw blurRad="38100" dist="38100" dir="2700000" algn="tl">
                  <a:srgbClr val="DDDDDD"/>
                </a:outerShdw>
              </a:effectLst>
            </a:endParaRPr>
          </a:p>
        </p:txBody>
      </p:sp>
      <p:sp>
        <p:nvSpPr>
          <p:cNvPr id="27652"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738512B3-53D1-334D-9BF0-94EE9263F846}" type="slidenum">
              <a:rPr lang="en-US" smtClean="0">
                <a:effectLst>
                  <a:outerShdw blurRad="38100" dist="38100" dir="2700000" algn="tl">
                    <a:srgbClr val="DDDDDD"/>
                  </a:outerShdw>
                </a:effectLst>
              </a:rPr>
              <a:pPr algn="ctr">
                <a:buClrTx/>
                <a:buFontTx/>
                <a:buNone/>
                <a:defRPr/>
              </a:pPr>
              <a:t>40</a:t>
            </a:fld>
            <a:endParaRPr lang="en-US">
              <a:effectLst>
                <a:outerShdw blurRad="38100" dist="38100" dir="2700000" algn="tl">
                  <a:srgbClr val="DDDDDD"/>
                </a:outerShdw>
              </a:effectLst>
            </a:endParaRPr>
          </a:p>
        </p:txBody>
      </p:sp>
      <p:sp>
        <p:nvSpPr>
          <p:cNvPr id="27653"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215883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sp>
        <p:nvSpPr>
          <p:cNvPr id="28674"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Nhược</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1087437" lvl="2"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H</a:t>
            </a:r>
            <a:r>
              <a:rPr lang="vi-VN" sz="2800" dirty="0">
                <a:solidFill>
                  <a:schemeClr val="tx1"/>
                </a:solidFill>
                <a:latin typeface="+mn-lt"/>
                <a:cs typeface="Times New Roman" charset="0"/>
              </a:rPr>
              <a:t>iếm khi đạt được sự hoàn thiện về sản phẩm và thị trường. </a:t>
            </a:r>
          </a:p>
          <a:p>
            <a:pPr marL="1087437" lvl="2" indent="-457200">
              <a:lnSpc>
                <a:spcPct val="150000"/>
              </a:lnSpc>
              <a:spcBef>
                <a:spcPts val="800"/>
              </a:spcBef>
              <a:buClr>
                <a:srgbClr val="5BCD81"/>
              </a:buClr>
              <a:buFont typeface="Courier New" panose="02070309020205020404" pitchFamily="49" charset="0"/>
              <a:buChar char="o"/>
              <a:defRPr/>
            </a:pPr>
            <a:r>
              <a:rPr lang="en-US" sz="2800" dirty="0" err="1">
                <a:solidFill>
                  <a:schemeClr val="tx1"/>
                </a:solidFill>
                <a:latin typeface="+mn-lt"/>
                <a:cs typeface="Times New Roman" charset="0"/>
              </a:rPr>
              <a:t>Bản</a:t>
            </a:r>
            <a:r>
              <a:rPr lang="en-US" sz="2800" dirty="0">
                <a:solidFill>
                  <a:schemeClr val="tx1"/>
                </a:solidFill>
                <a:latin typeface="+mn-lt"/>
                <a:cs typeface="Times New Roman" charset="0"/>
              </a:rPr>
              <a:t> </a:t>
            </a:r>
            <a:r>
              <a:rPr lang="vi-VN" sz="2800" dirty="0">
                <a:solidFill>
                  <a:schemeClr val="tx1"/>
                </a:solidFill>
                <a:latin typeface="+mn-lt"/>
                <a:cs typeface="Times New Roman" charset="0"/>
              </a:rPr>
              <a:t>chất sự tận tâm này ít hướng tới con người hơn là hướng tới sự thay đổi của thế giới</a:t>
            </a:r>
          </a:p>
        </p:txBody>
      </p:sp>
      <p:sp>
        <p:nvSpPr>
          <p:cNvPr id="28676"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7F5A418-79DD-6D4C-84EA-FE79C72CE71A}" type="slidenum">
              <a:rPr lang="en-US" smtClean="0">
                <a:effectLst>
                  <a:outerShdw blurRad="38100" dist="38100" dir="2700000" algn="tl">
                    <a:srgbClr val="DDDDDD"/>
                  </a:outerShdw>
                </a:effectLst>
              </a:rPr>
              <a:pPr algn="ctr">
                <a:buClrTx/>
                <a:buFontTx/>
                <a:buNone/>
                <a:defRPr/>
              </a:pPr>
              <a:t>41</a:t>
            </a:fld>
            <a:endParaRPr lang="en-US">
              <a:effectLst>
                <a:outerShdw blurRad="38100" dist="38100" dir="2700000" algn="tl">
                  <a:srgbClr val="DDDDDD"/>
                </a:outerShdw>
              </a:effectLst>
            </a:endParaRPr>
          </a:p>
        </p:txBody>
      </p:sp>
      <p:sp>
        <p:nvSpPr>
          <p:cNvPr id="28677"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135879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9A9B-8D69-4149-8F13-80AFF9E78A23}"/>
              </a:ext>
            </a:extLst>
          </p:cNvPr>
          <p:cNvSpPr>
            <a:spLocks noGrp="1"/>
          </p:cNvSpPr>
          <p:nvPr>
            <p:ph type="title"/>
          </p:nvPr>
        </p:nvSpPr>
        <p:spPr>
          <a:xfrm>
            <a:off x="335360" y="44624"/>
            <a:ext cx="11521280" cy="1080120"/>
          </a:xfrm>
        </p:spPr>
        <p:txBody>
          <a:bodyPr anchor="ctr">
            <a:normAutofit/>
          </a:bodyPr>
          <a:lstStyle/>
          <a:p>
            <a:r>
              <a:rPr lang="en-US"/>
              <a:t>KHÁI NIỆM VĂN HÓA DOANH NGHIỆP</a:t>
            </a:r>
          </a:p>
        </p:txBody>
      </p:sp>
      <p:sp>
        <p:nvSpPr>
          <p:cNvPr id="3" name="Content Placeholder 2">
            <a:extLst>
              <a:ext uri="{FF2B5EF4-FFF2-40B4-BE49-F238E27FC236}">
                <a16:creationId xmlns:a16="http://schemas.microsoft.com/office/drawing/2014/main" id="{C5034B64-1BEC-49D9-BD02-34AC40133640}"/>
              </a:ext>
            </a:extLst>
          </p:cNvPr>
          <p:cNvSpPr>
            <a:spLocks noGrp="1"/>
          </p:cNvSpPr>
          <p:nvPr>
            <p:ph sz="half" idx="1"/>
          </p:nvPr>
        </p:nvSpPr>
        <p:spPr>
          <a:xfrm>
            <a:off x="119336" y="1600201"/>
            <a:ext cx="5875064" cy="4525963"/>
          </a:xfrm>
        </p:spPr>
        <p:txBody>
          <a:bodyPr>
            <a:normAutofit fontScale="85000" lnSpcReduction="20000"/>
          </a:bodyPr>
          <a:lstStyle/>
          <a:p>
            <a:pPr>
              <a:lnSpc>
                <a:spcPct val="150000"/>
              </a:lnSpc>
            </a:pPr>
            <a:r>
              <a:rPr lang="vi-VN" b="1" dirty="0">
                <a:solidFill>
                  <a:srgbClr val="7030A0"/>
                </a:solidFill>
                <a:effectLst/>
                <a:latin typeface="+mn-lt"/>
              </a:rPr>
              <a:t>Tổ chức Lao động quốc tế </a:t>
            </a:r>
            <a:r>
              <a:rPr lang="vi-VN" dirty="0">
                <a:effectLst/>
                <a:latin typeface="+mn-lt"/>
              </a:rPr>
              <a:t>(International Labour Organization – ILO) thì định nghĩa:</a:t>
            </a:r>
            <a:r>
              <a:rPr lang="vi-VN" i="1" dirty="0">
                <a:effectLst/>
                <a:latin typeface="+mn-lt"/>
              </a:rPr>
              <a:t>“Văn hoá doanh nghiệp là sự trộn lẫn đặc biệt các giá trị,</a:t>
            </a:r>
            <a:r>
              <a:rPr lang="en-US" i="1" dirty="0">
                <a:effectLst/>
                <a:latin typeface="+mn-lt"/>
              </a:rPr>
              <a:t> </a:t>
            </a:r>
            <a:r>
              <a:rPr lang="vi-VN" i="1" dirty="0">
                <a:effectLst/>
                <a:latin typeface="+mn-lt"/>
              </a:rPr>
              <a:t>các tiêu chuẩn, thói quen và truyền thống, những thái độ ứng xử và lễ nghi mà toàn bộ</a:t>
            </a:r>
            <a:r>
              <a:rPr lang="en-US" i="1" dirty="0">
                <a:effectLst/>
                <a:latin typeface="+mn-lt"/>
              </a:rPr>
              <a:t> </a:t>
            </a:r>
            <a:r>
              <a:rPr lang="vi-VN" i="1" dirty="0">
                <a:effectLst/>
                <a:latin typeface="+mn-lt"/>
              </a:rPr>
              <a:t>chúng là duy nhất đối với một tổ chức đã biết”.</a:t>
            </a:r>
            <a:r>
              <a:rPr lang="vi-VN" dirty="0">
                <a:latin typeface="+mn-lt"/>
              </a:rPr>
              <a:t> </a:t>
            </a:r>
            <a:br>
              <a:rPr lang="vi-VN" dirty="0">
                <a:latin typeface="+mn-lt"/>
              </a:rPr>
            </a:br>
            <a:endParaRPr lang="en-US" dirty="0">
              <a:latin typeface="+mn-lt"/>
            </a:endParaRPr>
          </a:p>
        </p:txBody>
      </p:sp>
      <p:pic>
        <p:nvPicPr>
          <p:cNvPr id="5" name="Picture 4">
            <a:extLst>
              <a:ext uri="{FF2B5EF4-FFF2-40B4-BE49-F238E27FC236}">
                <a16:creationId xmlns:a16="http://schemas.microsoft.com/office/drawing/2014/main" id="{7844C9F2-C406-4E6A-80F9-92F4ABD60940}"/>
              </a:ext>
            </a:extLst>
          </p:cNvPr>
          <p:cNvPicPr>
            <a:picLocks noChangeAspect="1"/>
          </p:cNvPicPr>
          <p:nvPr/>
        </p:nvPicPr>
        <p:blipFill>
          <a:blip r:embed="rId2"/>
          <a:stretch>
            <a:fillRect/>
          </a:stretch>
        </p:blipFill>
        <p:spPr>
          <a:xfrm>
            <a:off x="6197600" y="1659323"/>
            <a:ext cx="5384800" cy="4407719"/>
          </a:xfrm>
          <a:prstGeom prst="rect">
            <a:avLst/>
          </a:prstGeom>
          <a:noFill/>
        </p:spPr>
      </p:pic>
      <p:sp>
        <p:nvSpPr>
          <p:cNvPr id="13" name="Footer Placeholder 5">
            <a:extLst>
              <a:ext uri="{FF2B5EF4-FFF2-40B4-BE49-F238E27FC236}">
                <a16:creationId xmlns:a16="http://schemas.microsoft.com/office/drawing/2014/main" id="{177E2103-71FA-4EA4-B03D-D326A38C7F18}"/>
              </a:ext>
            </a:extLst>
          </p:cNvPr>
          <p:cNvSpPr>
            <a:spLocks noGrp="1"/>
          </p:cNvSpPr>
          <p:nvPr>
            <p:ph type="ftr" sz="quarter" idx="11"/>
          </p:nvPr>
        </p:nvSpPr>
        <p:spPr>
          <a:xfrm>
            <a:off x="9696400" y="6597384"/>
            <a:ext cx="1368152" cy="288000"/>
          </a:xfrm>
        </p:spPr>
        <p:txBody>
          <a:bodyPr/>
          <a:lstStyle/>
          <a:p>
            <a:endParaRPr lang="en-GB"/>
          </a:p>
        </p:txBody>
      </p:sp>
      <p:sp>
        <p:nvSpPr>
          <p:cNvPr id="4" name="Slide Number Placeholder 3">
            <a:extLst>
              <a:ext uri="{FF2B5EF4-FFF2-40B4-BE49-F238E27FC236}">
                <a16:creationId xmlns:a16="http://schemas.microsoft.com/office/drawing/2014/main" id="{E26B961A-2CFC-47BD-89C0-CDBC4941FAE9}"/>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5</a:t>
            </a:fld>
            <a:endParaRPr lang="en-GB"/>
          </a:p>
        </p:txBody>
      </p:sp>
    </p:spTree>
    <p:extLst>
      <p:ext uri="{BB962C8B-B14F-4D97-AF65-F5344CB8AC3E}">
        <p14:creationId xmlns:p14="http://schemas.microsoft.com/office/powerpoint/2010/main" val="82599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 THEO E.N.SCHEIN </a:t>
            </a:r>
          </a:p>
        </p:txBody>
      </p:sp>
      <p:sp>
        <p:nvSpPr>
          <p:cNvPr id="81" name="Slide Number Placeholder 8">
            <a:extLst>
              <a:ext uri="{FF2B5EF4-FFF2-40B4-BE49-F238E27FC236}">
                <a16:creationId xmlns:a16="http://schemas.microsoft.com/office/drawing/2014/main" id="{CC545898-A910-4142-9B03-138B37D271CF}"/>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6</a:t>
            </a:fld>
            <a:endParaRPr lang="en-GB"/>
          </a:p>
        </p:txBody>
      </p:sp>
      <p:sp>
        <p:nvSpPr>
          <p:cNvPr id="140" name="Footer Placeholder 5">
            <a:extLst>
              <a:ext uri="{FF2B5EF4-FFF2-40B4-BE49-F238E27FC236}">
                <a16:creationId xmlns:a16="http://schemas.microsoft.com/office/drawing/2014/main" id="{51CC38F0-D00B-4031-8772-50D0CAAFDC23}"/>
              </a:ext>
            </a:extLst>
          </p:cNvPr>
          <p:cNvSpPr>
            <a:spLocks noGrp="1"/>
          </p:cNvSpPr>
          <p:nvPr>
            <p:ph type="ftr" sz="quarter" idx="3"/>
          </p:nvPr>
        </p:nvSpPr>
        <p:spPr>
          <a:xfrm>
            <a:off x="9696400" y="6597384"/>
            <a:ext cx="1368152" cy="288000"/>
          </a:xfrm>
        </p:spPr>
        <p:txBody>
          <a:bodyPr/>
          <a:lstStyle/>
          <a:p>
            <a:endParaRPr lang="en-GB"/>
          </a:p>
        </p:txBody>
      </p:sp>
      <p:graphicFrame>
        <p:nvGraphicFramePr>
          <p:cNvPr id="9223" name="Text Box 2">
            <a:extLst>
              <a:ext uri="{FF2B5EF4-FFF2-40B4-BE49-F238E27FC236}">
                <a16:creationId xmlns:a16="http://schemas.microsoft.com/office/drawing/2014/main" id="{C54BE935-1E52-4B76-A575-5AA1118178A4}"/>
              </a:ext>
            </a:extLst>
          </p:cNvPr>
          <p:cNvGraphicFramePr/>
          <p:nvPr>
            <p:extLst>
              <p:ext uri="{D42A27DB-BD31-4B8C-83A1-F6EECF244321}">
                <p14:modId xmlns:p14="http://schemas.microsoft.com/office/powerpoint/2010/main" val="165556633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600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 N.DEMETR</a:t>
            </a:r>
          </a:p>
        </p:txBody>
      </p:sp>
      <p:sp>
        <p:nvSpPr>
          <p:cNvPr id="81" name="Slide Number Placeholder 8">
            <a:extLst>
              <a:ext uri="{FF2B5EF4-FFF2-40B4-BE49-F238E27FC236}">
                <a16:creationId xmlns:a16="http://schemas.microsoft.com/office/drawing/2014/main" id="{8C8C7531-EA79-4238-BEE3-FFB1CDE968C8}"/>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7</a:t>
            </a:fld>
            <a:endParaRPr lang="en-GB"/>
          </a:p>
        </p:txBody>
      </p:sp>
      <p:sp>
        <p:nvSpPr>
          <p:cNvPr id="140" name="Footer Placeholder 5">
            <a:extLst>
              <a:ext uri="{FF2B5EF4-FFF2-40B4-BE49-F238E27FC236}">
                <a16:creationId xmlns:a16="http://schemas.microsoft.com/office/drawing/2014/main" id="{A650C21B-9F63-4562-8515-8A17B5B0CEAD}"/>
              </a:ext>
            </a:extLst>
          </p:cNvPr>
          <p:cNvSpPr>
            <a:spLocks noGrp="1"/>
          </p:cNvSpPr>
          <p:nvPr>
            <p:ph type="ftr" sz="quarter" idx="3"/>
          </p:nvPr>
        </p:nvSpPr>
        <p:spPr>
          <a:xfrm>
            <a:off x="9696400" y="6597384"/>
            <a:ext cx="1368152" cy="288000"/>
          </a:xfrm>
        </p:spPr>
        <p:txBody>
          <a:bodyPr/>
          <a:lstStyle/>
          <a:p>
            <a:endParaRPr lang="en-GB"/>
          </a:p>
        </p:txBody>
      </p:sp>
      <p:graphicFrame>
        <p:nvGraphicFramePr>
          <p:cNvPr id="10247" name="Text Box 2">
            <a:extLst>
              <a:ext uri="{FF2B5EF4-FFF2-40B4-BE49-F238E27FC236}">
                <a16:creationId xmlns:a16="http://schemas.microsoft.com/office/drawing/2014/main" id="{8E217C62-E639-40AA-B586-2750ECE57479}"/>
              </a:ext>
            </a:extLst>
          </p:cNvPr>
          <p:cNvGraphicFramePr/>
          <p:nvPr>
            <p:extLst>
              <p:ext uri="{D42A27DB-BD31-4B8C-83A1-F6EECF244321}">
                <p14:modId xmlns:p14="http://schemas.microsoft.com/office/powerpoint/2010/main" val="52808736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370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a:t>
            </a:r>
          </a:p>
        </p:txBody>
      </p:sp>
      <p:sp>
        <p:nvSpPr>
          <p:cNvPr id="81" name="Slide Number Placeholder 8">
            <a:extLst>
              <a:ext uri="{FF2B5EF4-FFF2-40B4-BE49-F238E27FC236}">
                <a16:creationId xmlns:a16="http://schemas.microsoft.com/office/drawing/2014/main" id="{5F77AC30-79C1-4490-9CE0-AE737E75BFEF}"/>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8</a:t>
            </a:fld>
            <a:endParaRPr lang="en-GB"/>
          </a:p>
        </p:txBody>
      </p:sp>
      <p:sp>
        <p:nvSpPr>
          <p:cNvPr id="80" name="Footer Placeholder 5">
            <a:extLst>
              <a:ext uri="{FF2B5EF4-FFF2-40B4-BE49-F238E27FC236}">
                <a16:creationId xmlns:a16="http://schemas.microsoft.com/office/drawing/2014/main" id="{B1DF952F-B294-484E-B8C0-B55EE24D571F}"/>
              </a:ext>
            </a:extLst>
          </p:cNvPr>
          <p:cNvSpPr>
            <a:spLocks noGrp="1"/>
          </p:cNvSpPr>
          <p:nvPr>
            <p:ph type="ftr" sz="quarter" idx="3"/>
          </p:nvPr>
        </p:nvSpPr>
        <p:spPr>
          <a:xfrm>
            <a:off x="9696400" y="6597384"/>
            <a:ext cx="1368152" cy="288000"/>
          </a:xfrm>
        </p:spPr>
        <p:txBody>
          <a:bodyPr/>
          <a:lstStyle/>
          <a:p>
            <a:endParaRPr lang="en-GB"/>
          </a:p>
        </p:txBody>
      </p:sp>
      <p:graphicFrame>
        <p:nvGraphicFramePr>
          <p:cNvPr id="11271" name="Text Box 5">
            <a:extLst>
              <a:ext uri="{FF2B5EF4-FFF2-40B4-BE49-F238E27FC236}">
                <a16:creationId xmlns:a16="http://schemas.microsoft.com/office/drawing/2014/main" id="{ABAACB9E-A612-45B5-A66A-5FBBEC332D23}"/>
              </a:ext>
            </a:extLst>
          </p:cNvPr>
          <p:cNvGraphicFramePr/>
          <p:nvPr>
            <p:extLst>
              <p:ext uri="{D42A27DB-BD31-4B8C-83A1-F6EECF244321}">
                <p14:modId xmlns:p14="http://schemas.microsoft.com/office/powerpoint/2010/main" val="1327022931"/>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70882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FFFF"/>
                </a:solidFill>
                <a:latin typeface="+mj-lt"/>
                <a:cs typeface="Times New Roman" charset="0"/>
              </a:rPr>
              <a:t>   </a:t>
            </a:r>
            <a:r>
              <a:rPr lang="en-US" sz="4000" b="1" dirty="0">
                <a:solidFill>
                  <a:srgbClr val="FF0000"/>
                </a:solidFill>
                <a:latin typeface="+mj-lt"/>
                <a:cs typeface="Times New Roman" charset="0"/>
              </a:rPr>
              <a:t>    HIỂU THẾ NÀO CHO ĐÚNG VỀ VHDN</a:t>
            </a:r>
          </a:p>
        </p:txBody>
      </p:sp>
      <p:sp>
        <p:nvSpPr>
          <p:cNvPr id="12290" name="Freeform 2"/>
          <p:cNvSpPr>
            <a:spLocks noChangeArrowheads="1"/>
          </p:cNvSpPr>
          <p:nvPr/>
        </p:nvSpPr>
        <p:spPr bwMode="auto">
          <a:xfrm>
            <a:off x="1219200" y="3276601"/>
            <a:ext cx="9831917" cy="2676525"/>
          </a:xfrm>
          <a:custGeom>
            <a:avLst/>
            <a:gdLst>
              <a:gd name="G0" fmla="+- 1 0 0"/>
              <a:gd name="G1" fmla="+- 1 0 0"/>
              <a:gd name="G2" fmla="+- 1 0 0"/>
              <a:gd name="G3" fmla="+- 1 0 0"/>
              <a:gd name="G4" fmla="+- 1 0 0"/>
              <a:gd name="G5" fmla="+- 3307 0 0"/>
              <a:gd name="G6" fmla="+- 1 0 0"/>
              <a:gd name="G7" fmla="+- 1 0 0"/>
              <a:gd name="G8" fmla="+- 1 0 0"/>
              <a:gd name="G9" fmla="+- 1 0 0"/>
              <a:gd name="G10" fmla="+- 1 0 0"/>
              <a:gd name="G11" fmla="+- 1 0 0"/>
              <a:gd name="G12" fmla="+- 1 0 0"/>
              <a:gd name="G13" fmla="+- 1 0 0"/>
              <a:gd name="G14" fmla="+- 1 0 0"/>
              <a:gd name="G15" fmla="+- 1 0 0"/>
              <a:gd name="G16" fmla="+- 474 0 0"/>
              <a:gd name="G17" fmla="+- 1 0 0"/>
              <a:gd name="G18" fmla="+- 1 0 0"/>
              <a:gd name="G19" fmla="*/ 1 24577 2"/>
              <a:gd name="G20" fmla="+- 1 0 0"/>
              <a:gd name="G21" fmla="+- 1 0 0"/>
              <a:gd name="G22" fmla="+- 1 0 0"/>
              <a:gd name="G23" fmla="+- 4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T0" fmla="*/ 2147483647 w 4728"/>
              <a:gd name="T1" fmla="*/ 2147483647 h 1686"/>
              <a:gd name="T2" fmla="*/ 2147483647 w 4728"/>
              <a:gd name="T3" fmla="*/ 2147483647 h 1686"/>
              <a:gd name="T4" fmla="*/ 2147483647 w 4728"/>
              <a:gd name="T5" fmla="*/ 2147483647 h 1686"/>
              <a:gd name="T6" fmla="*/ 2147483647 w 4728"/>
              <a:gd name="T7" fmla="*/ 2147483647 h 1686"/>
              <a:gd name="T8" fmla="*/ 2147483647 w 4728"/>
              <a:gd name="T9" fmla="*/ 2147483647 h 1686"/>
              <a:gd name="T10" fmla="*/ 2147483647 w 4728"/>
              <a:gd name="T11" fmla="*/ 2147483647 h 1686"/>
              <a:gd name="T12" fmla="*/ 2147483647 w 4728"/>
              <a:gd name="T13" fmla="*/ 2147483647 h 1686"/>
              <a:gd name="T14" fmla="*/ 2147483647 w 4728"/>
              <a:gd name="T15" fmla="*/ 2147483647 h 1686"/>
              <a:gd name="T16" fmla="*/ 2147483647 w 4728"/>
              <a:gd name="T17" fmla="*/ 2147483647 h 1686"/>
              <a:gd name="T18" fmla="*/ 2147483647 w 4728"/>
              <a:gd name="T19" fmla="*/ 2147483647 h 1686"/>
              <a:gd name="T20" fmla="*/ 2147483647 w 4728"/>
              <a:gd name="T21" fmla="*/ 2147483647 h 1686"/>
              <a:gd name="T22" fmla="*/ 2147483647 w 4728"/>
              <a:gd name="T23" fmla="*/ 2147483647 h 1686"/>
              <a:gd name="T24" fmla="*/ 2147483647 w 4728"/>
              <a:gd name="T25" fmla="*/ 2147483647 h 1686"/>
              <a:gd name="T26" fmla="*/ 0 w 4728"/>
              <a:gd name="T27" fmla="*/ 0 h 1686"/>
              <a:gd name="T28" fmla="*/ 4728 w 4728"/>
              <a:gd name="T29" fmla="*/ 1686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0">
            <a:gsLst>
              <a:gs pos="0">
                <a:srgbClr val="080808"/>
              </a:gs>
              <a:gs pos="100000">
                <a:srgbClr val="D0D0D0"/>
              </a:gs>
            </a:gsLst>
            <a:lin ang="5400000" scaled="1"/>
          </a:gradFill>
          <a:ln w="9360" cap="sq">
            <a:round/>
            <a:headEnd/>
            <a:tailEnd/>
          </a:ln>
          <a:effectLst/>
          <a:scene3d>
            <a:camera prst="legacyObliqueBottom">
              <a:rot lat="21299986" lon="0" rev="0"/>
            </a:camera>
            <a:lightRig rig="legacyFlat3" dir="b"/>
          </a:scene3d>
          <a:sp3d extrusionH="100000" prstMaterial="legacyMatte">
            <a:bevelT w="13500" h="13500" prst="angle"/>
            <a:bevelB w="13500" h="13500" prst="angle"/>
            <a:extrusionClr>
              <a:srgbClr val="080808"/>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1" name="Rectangle 3"/>
          <p:cNvSpPr>
            <a:spLocks noChangeArrowheads="1"/>
          </p:cNvSpPr>
          <p:nvPr/>
        </p:nvSpPr>
        <p:spPr bwMode="auto">
          <a:xfrm>
            <a:off x="1509184" y="2460625"/>
            <a:ext cx="2944283" cy="1582738"/>
          </a:xfrm>
          <a:prstGeom prst="rect">
            <a:avLst/>
          </a:prstGeom>
          <a:solidFill>
            <a:srgbClr val="6666FF"/>
          </a:solidFill>
          <a:ln w="9360" cap="sq">
            <a:miter lim="800000"/>
            <a:headEnd/>
            <a:tailEnd/>
          </a:ln>
          <a:effectLst/>
          <a:scene3d>
            <a:camera prst="legacyPerspectiveBottomRight"/>
            <a:lightRig rig="legacyFlat3" dir="r"/>
          </a:scene3d>
          <a:sp3d extrusionH="121893000" prstMaterial="legacyMetal">
            <a:bevelT w="13500" h="13500" prst="angle"/>
            <a:bevelB w="13500" h="13500" prst="angle"/>
            <a:extrusionClr>
              <a:srgbClr val="6666FF"/>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2" name="Rectangle 4"/>
          <p:cNvSpPr>
            <a:spLocks noChangeArrowheads="1"/>
          </p:cNvSpPr>
          <p:nvPr/>
        </p:nvSpPr>
        <p:spPr bwMode="auto">
          <a:xfrm>
            <a:off x="7721601" y="2667000"/>
            <a:ext cx="2942167" cy="1582738"/>
          </a:xfrm>
          <a:prstGeom prst="rect">
            <a:avLst/>
          </a:prstGeom>
          <a:solidFill>
            <a:srgbClr val="BBC557"/>
          </a:solidFill>
          <a:ln w="9360" cap="sq">
            <a:miter lim="800000"/>
            <a:headEnd/>
            <a:tailEnd/>
          </a:ln>
          <a:effectLst/>
          <a:scene3d>
            <a:camera prst="legacyPerspectiveBottomLeft"/>
            <a:lightRig rig="legacyFlat3" dir="r"/>
          </a:scene3d>
          <a:sp3d extrusionH="121893000" prstMaterial="legacyMetal">
            <a:bevelT w="13500" h="13500" prst="angle"/>
            <a:bevelB w="13500" h="13500" prst="angle"/>
            <a:extrusionClr>
              <a:srgbClr val="BBC557"/>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3" name="Rectangle 5"/>
          <p:cNvSpPr>
            <a:spLocks noChangeArrowheads="1"/>
          </p:cNvSpPr>
          <p:nvPr/>
        </p:nvSpPr>
        <p:spPr bwMode="auto">
          <a:xfrm>
            <a:off x="4601634" y="2460625"/>
            <a:ext cx="2944284" cy="1582738"/>
          </a:xfrm>
          <a:prstGeom prst="rect">
            <a:avLst/>
          </a:prstGeom>
          <a:solidFill>
            <a:srgbClr val="5BCD81"/>
          </a:solidFill>
          <a:ln w="9360" cap="sq">
            <a:miter lim="800000"/>
            <a:headEnd/>
            <a:tailEnd/>
          </a:ln>
          <a:effectLst/>
          <a:scene3d>
            <a:camera prst="legacyPerspectiveBottom"/>
            <a:lightRig rig="legacyFlat3" dir="r"/>
          </a:scene3d>
          <a:sp3d extrusionH="121893000" prstMaterial="legacyMatte">
            <a:bevelT w="13500" h="13500" prst="angle"/>
            <a:bevelB w="13500" h="13500" prst="angle"/>
            <a:extrusionClr>
              <a:srgbClr val="5BCD81"/>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4" name="AutoShape 6"/>
          <p:cNvSpPr>
            <a:spLocks noChangeArrowheads="1"/>
          </p:cNvSpPr>
          <p:nvPr/>
        </p:nvSpPr>
        <p:spPr bwMode="auto">
          <a:xfrm>
            <a:off x="0" y="1600200"/>
            <a:ext cx="4470400" cy="2743200"/>
          </a:xfrm>
          <a:prstGeom prst="bevel">
            <a:avLst>
              <a:gd name="adj" fmla="val 1648"/>
            </a:avLst>
          </a:prstGeom>
          <a:solidFill>
            <a:srgbClr val="6666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latin typeface="Times New Roman" charset="0"/>
                <a:cs typeface="Times New Roman" charset="0"/>
              </a:rPr>
              <a:t>C</a:t>
            </a:r>
            <a:r>
              <a:rPr lang="vi-VN" sz="2200" dirty="0">
                <a:solidFill>
                  <a:schemeClr val="bg1"/>
                </a:solidFill>
                <a:latin typeface="Times New Roman" charset="0"/>
                <a:cs typeface="Times New Roman" charset="0"/>
              </a:rPr>
              <a:t>ác giá trị </a:t>
            </a:r>
            <a:r>
              <a:rPr lang="en-US" sz="2200" dirty="0">
                <a:solidFill>
                  <a:schemeClr val="bg1"/>
                </a:solidFill>
                <a:latin typeface="Times New Roman" charset="0"/>
                <a:cs typeface="Times New Roman" charset="0"/>
              </a:rPr>
              <a:t>VHDN</a:t>
            </a:r>
            <a:r>
              <a:rPr lang="vi-VN" sz="2200" dirty="0">
                <a:solidFill>
                  <a:schemeClr val="bg1"/>
                </a:solidFill>
                <a:latin typeface="Times New Roman" charset="0"/>
                <a:cs typeface="Times New Roman" charset="0"/>
              </a:rPr>
              <a:t> phải là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latin typeface="Times New Roman" charset="0"/>
                <a:cs typeface="Times New Roman" charset="0"/>
              </a:rPr>
              <a:t>m</a:t>
            </a:r>
            <a:r>
              <a:rPr lang="vi-VN" sz="2200" dirty="0">
                <a:solidFill>
                  <a:schemeClr val="bg1"/>
                </a:solidFill>
                <a:latin typeface="Times New Roman" charset="0"/>
                <a:cs typeface="Times New Roman" charset="0"/>
              </a:rPr>
              <a:t>ột</a:t>
            </a:r>
            <a:r>
              <a:rPr lang="en-US" sz="2200" dirty="0">
                <a:solidFill>
                  <a:schemeClr val="bg1"/>
                </a:solidFill>
                <a:latin typeface="Times New Roman" charset="0"/>
                <a:cs typeface="Times New Roman" charset="0"/>
              </a:rPr>
              <a:t> </a:t>
            </a:r>
            <a:r>
              <a:rPr lang="vi-VN" sz="2200" dirty="0">
                <a:solidFill>
                  <a:schemeClr val="bg1"/>
                </a:solidFill>
                <a:latin typeface="Times New Roman" charset="0"/>
                <a:cs typeface="Times New Roman" charset="0"/>
              </a:rPr>
              <a:t>hệ thống có quan hệ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chặt chẽ với nhau,được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chấp nhận và phổ biến rộng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rãi giữa các thành viên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trong doanh nghiệp</a:t>
            </a:r>
            <a:r>
              <a:rPr lang="en-US" sz="2200" dirty="0">
                <a:solidFill>
                  <a:schemeClr val="bg1"/>
                </a:solidFill>
                <a:latin typeface="Times New Roman" charset="0"/>
                <a:cs typeface="Times New Roman" charset="0"/>
              </a:rPr>
              <a:t>.</a:t>
            </a:r>
          </a:p>
        </p:txBody>
      </p:sp>
      <p:sp>
        <p:nvSpPr>
          <p:cNvPr id="12295" name="AutoShape 7"/>
          <p:cNvSpPr>
            <a:spLocks noChangeArrowheads="1"/>
          </p:cNvSpPr>
          <p:nvPr/>
        </p:nvSpPr>
        <p:spPr bwMode="auto">
          <a:xfrm>
            <a:off x="4572000" y="1600200"/>
            <a:ext cx="2946400" cy="2743200"/>
          </a:xfrm>
          <a:prstGeom prst="bevel">
            <a:avLst>
              <a:gd name="adj" fmla="val 1648"/>
            </a:avLst>
          </a:prstGeom>
          <a:solidFill>
            <a:srgbClr val="5BCD81"/>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effectLst>
                  <a:outerShdw blurRad="38100" dist="38100" dir="2700000" algn="tl">
                    <a:srgbClr val="000000"/>
                  </a:outerShdw>
                </a:effectLst>
                <a:latin typeface="Times New Roman" charset="0"/>
                <a:cs typeface="Times New Roman" charset="0"/>
              </a:rPr>
              <a:t>H</a:t>
            </a:r>
            <a:r>
              <a:rPr lang="vi-VN" sz="2200" dirty="0">
                <a:solidFill>
                  <a:schemeClr val="bg1"/>
                </a:solidFill>
                <a:effectLst>
                  <a:outerShdw blurRad="38100" dist="38100" dir="2700000" algn="tl">
                    <a:srgbClr val="000000"/>
                  </a:outerShdw>
                </a:effectLst>
                <a:latin typeface="Times New Roman" charset="0"/>
                <a:cs typeface="Times New Roman" charset="0"/>
              </a:rPr>
              <a:t>ệ thống các giá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trị văn hoá phải là</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kết quả của quá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trình lựa chọn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hoặc sáng tạo của</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chính các thành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viên bên trong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doanh nghiệp</a:t>
            </a:r>
          </a:p>
        </p:txBody>
      </p:sp>
      <p:sp>
        <p:nvSpPr>
          <p:cNvPr id="12296" name="AutoShape 8"/>
          <p:cNvSpPr>
            <a:spLocks noChangeArrowheads="1"/>
          </p:cNvSpPr>
          <p:nvPr/>
        </p:nvSpPr>
        <p:spPr bwMode="auto">
          <a:xfrm>
            <a:off x="7721600" y="1600200"/>
            <a:ext cx="4470400" cy="2743200"/>
          </a:xfrm>
          <a:prstGeom prst="bevel">
            <a:avLst>
              <a:gd name="adj" fmla="val 1648"/>
            </a:avLst>
          </a:prstGeom>
          <a:solidFill>
            <a:srgbClr val="BBC557"/>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effectLst>
                  <a:outerShdw blurRad="38100" dist="38100" dir="2700000" algn="tl">
                    <a:srgbClr val="000000"/>
                  </a:outerShdw>
                </a:effectLst>
                <a:latin typeface="Times New Roman" charset="0"/>
                <a:cs typeface="Times New Roman" charset="0"/>
              </a:rPr>
              <a:t>C</a:t>
            </a:r>
            <a:r>
              <a:rPr lang="vi-VN" sz="2200" dirty="0">
                <a:solidFill>
                  <a:schemeClr val="bg1"/>
                </a:solidFill>
                <a:effectLst>
                  <a:outerShdw blurRad="38100" dist="38100" dir="2700000" algn="tl">
                    <a:srgbClr val="000000"/>
                  </a:outerShdw>
                </a:effectLst>
                <a:latin typeface="Times New Roman" charset="0"/>
                <a:cs typeface="Times New Roman" charset="0"/>
              </a:rPr>
              <a:t>ác giá trị </a:t>
            </a:r>
            <a:r>
              <a:rPr lang="en-US" sz="2200" dirty="0">
                <a:solidFill>
                  <a:schemeClr val="bg1"/>
                </a:solidFill>
                <a:effectLst>
                  <a:outerShdw blurRad="38100" dist="38100" dir="2700000" algn="tl">
                    <a:srgbClr val="000000"/>
                  </a:outerShdw>
                </a:effectLst>
                <a:latin typeface="Times New Roman" charset="0"/>
                <a:cs typeface="Times New Roman" charset="0"/>
              </a:rPr>
              <a:t>VHDN </a:t>
            </a:r>
            <a:r>
              <a:rPr lang="vi-VN" sz="2200" dirty="0">
                <a:solidFill>
                  <a:schemeClr val="bg1"/>
                </a:solidFill>
                <a:effectLst>
                  <a:outerShdw blurRad="38100" dist="38100" dir="2700000" algn="tl">
                    <a:srgbClr val="000000"/>
                  </a:outerShdw>
                </a:effectLst>
                <a:latin typeface="Times New Roman" charset="0"/>
                <a:cs typeface="Times New Roman" charset="0"/>
              </a:rPr>
              <a:t>phải có</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một sức mạnh đủ để tác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động đến nhận thức,tư duy</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và cảm nhận của các thành</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viên trong doanh</a:t>
            </a:r>
            <a:r>
              <a:rPr lang="en-US" sz="2200" dirty="0">
                <a:solidFill>
                  <a:schemeClr val="bg1"/>
                </a:solidFill>
                <a:effectLst>
                  <a:outerShdw blurRad="38100" dist="38100" dir="2700000" algn="tl">
                    <a:srgbClr val="000000"/>
                  </a:outerShdw>
                </a:effectLst>
                <a:latin typeface="Times New Roman" charset="0"/>
                <a:cs typeface="Times New Roman" charset="0"/>
              </a:rPr>
              <a:t> </a:t>
            </a:r>
            <a:r>
              <a:rPr lang="vi-VN" sz="2200" dirty="0">
                <a:solidFill>
                  <a:schemeClr val="bg1"/>
                </a:solidFill>
                <a:effectLst>
                  <a:outerShdw blurRad="38100" dist="38100" dir="2700000" algn="tl">
                    <a:srgbClr val="000000"/>
                  </a:outerShdw>
                </a:effectLst>
                <a:latin typeface="Times New Roman" charset="0"/>
                <a:cs typeface="Times New Roman" charset="0"/>
              </a:rPr>
              <a:t>nghiệp đối</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với các vấn đề và quan hệ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của doanh </a:t>
            </a:r>
            <a:r>
              <a:rPr lang="en-US" sz="2200" dirty="0" err="1">
                <a:solidFill>
                  <a:schemeClr val="bg1"/>
                </a:solidFill>
                <a:effectLst>
                  <a:outerShdw blurRad="38100" dist="38100" dir="2700000" algn="tl">
                    <a:srgbClr val="000000"/>
                  </a:outerShdw>
                </a:effectLst>
                <a:latin typeface="Times New Roman" charset="0"/>
                <a:cs typeface="Times New Roman" charset="0"/>
              </a:rPr>
              <a:t>nghiệp</a:t>
            </a:r>
            <a:r>
              <a:rPr lang="vi-VN" sz="2200" dirty="0">
                <a:solidFill>
                  <a:schemeClr val="bg1"/>
                </a:solidFill>
                <a:effectLst>
                  <a:outerShdw blurRad="38100" dist="38100" dir="2700000" algn="tl">
                    <a:srgbClr val="000000"/>
                  </a:outerShdw>
                </a:effectLst>
                <a:latin typeface="Times New Roman" charset="0"/>
                <a:cs typeface="Times New Roman" charset="0"/>
              </a:rPr>
              <a:t>. </a:t>
            </a:r>
          </a:p>
        </p:txBody>
      </p:sp>
      <p:grpSp>
        <p:nvGrpSpPr>
          <p:cNvPr id="43017" name="Group 9"/>
          <p:cNvGrpSpPr>
            <a:grpSpLocks/>
          </p:cNvGrpSpPr>
          <p:nvPr/>
        </p:nvGrpSpPr>
        <p:grpSpPr bwMode="auto">
          <a:xfrm>
            <a:off x="4673600" y="4899025"/>
            <a:ext cx="2794000" cy="2052638"/>
            <a:chOff x="2208" y="3086"/>
            <a:chExt cx="1320" cy="1293"/>
          </a:xfrm>
        </p:grpSpPr>
        <p:pic>
          <p:nvPicPr>
            <p:cNvPr id="122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3088"/>
              <a:ext cx="1268" cy="122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43025" name="Group 11"/>
            <p:cNvGrpSpPr>
              <a:grpSpLocks/>
            </p:cNvGrpSpPr>
            <p:nvPr/>
          </p:nvGrpSpPr>
          <p:grpSpPr bwMode="auto">
            <a:xfrm>
              <a:off x="2208" y="3086"/>
              <a:ext cx="1266" cy="1233"/>
              <a:chOff x="2208" y="3086"/>
              <a:chExt cx="1266" cy="1233"/>
            </a:xfrm>
          </p:grpSpPr>
          <p:pic>
            <p:nvPicPr>
              <p:cNvPr id="1230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3086"/>
                <a:ext cx="1266" cy="123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2301" name="Text Box 13"/>
              <p:cNvSpPr txBox="1">
                <a:spLocks noChangeArrowheads="1"/>
              </p:cNvSpPr>
              <p:nvPr/>
            </p:nvSpPr>
            <p:spPr bwMode="auto">
              <a:xfrm>
                <a:off x="2397" y="3268"/>
                <a:ext cx="890" cy="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12302" name="Freeform 14"/>
            <p:cNvSpPr>
              <a:spLocks noChangeArrowheads="1"/>
            </p:cNvSpPr>
            <p:nvPr/>
          </p:nvSpPr>
          <p:spPr bwMode="auto">
            <a:xfrm>
              <a:off x="2391" y="3113"/>
              <a:ext cx="990" cy="424"/>
            </a:xfrm>
            <a:custGeom>
              <a:avLst/>
              <a:gdLst>
                <a:gd name="G0" fmla="+- 1 0 0"/>
                <a:gd name="G1" fmla="+- 1 0 0"/>
                <a:gd name="G2" fmla="+- 1 0 0"/>
                <a:gd name="G3" fmla="+- 1 0 0"/>
                <a:gd name="G4" fmla="+- 1 0 0"/>
                <a:gd name="G5" fmla="*/ 1 20185 25408"/>
                <a:gd name="G6" fmla="*/ 1 15837 45376"/>
                <a:gd name="G7" fmla="+- 1 0 0"/>
                <a:gd name="G8" fmla="+- 1 0 0"/>
                <a:gd name="G9" fmla="+- 1 0 0"/>
                <a:gd name="G10" fmla="+- 1 0 0"/>
                <a:gd name="G11" fmla="+- 1 0 0"/>
                <a:gd name="G12" fmla="+- 1 0 0"/>
                <a:gd name="G13" fmla="+- 1 0 0"/>
                <a:gd name="G14" fmla="+- 4 0 0"/>
                <a:gd name="G15" fmla="+- 16 0 0"/>
                <a:gd name="G16" fmla="+- 1 0 0"/>
                <a:gd name="G17" fmla="+- 1 0 0"/>
                <a:gd name="G18" fmla="+- 384 0 0"/>
                <a:gd name="G19" fmla="+- 1 0 0"/>
                <a:gd name="G20" fmla="+- 1 0 0"/>
                <a:gd name="G21" fmla="+- 1 0 0"/>
                <a:gd name="G22" fmla="+- 1 0 0"/>
                <a:gd name="G23" fmla="+- 1 0 0"/>
                <a:gd name="G24" fmla="+- 1 0 0"/>
                <a:gd name="G25" fmla="+- 1 0 0"/>
                <a:gd name="G26" fmla="*/ 1 16385 2"/>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35987 55552"/>
                <a:gd name="G41" fmla="*/ G40 1 180"/>
                <a:gd name="G42" fmla="*/ 0 1 G41"/>
                <a:gd name="G43" fmla="+- 15 0 0"/>
                <a:gd name="G44" fmla="+- 15 0 0"/>
                <a:gd name="G45" fmla="+- 15 0 0"/>
                <a:gd name="G46" fmla="+- 14 0 0"/>
                <a:gd name="G47" fmla="+- 13 0 0"/>
                <a:gd name="G48" fmla="+- 13 0 0"/>
                <a:gd name="G49" fmla="+- 12 0 0"/>
                <a:gd name="G50" fmla="+- 12 0 0"/>
                <a:gd name="G51" fmla="+- 11 0 0"/>
                <a:gd name="G52" fmla="+- 10 0 0"/>
                <a:gd name="T0" fmla="*/ 15 w 1321"/>
                <a:gd name="T1" fmla="*/ 1 h 712"/>
                <a:gd name="T2" fmla="*/ 16 w 1321"/>
                <a:gd name="T3" fmla="*/ 1 h 712"/>
                <a:gd name="T4" fmla="*/ 16 w 1321"/>
                <a:gd name="T5" fmla="*/ 1 h 712"/>
                <a:gd name="T6" fmla="*/ 16 w 1321"/>
                <a:gd name="T7" fmla="*/ 1 h 712"/>
                <a:gd name="T8" fmla="*/ 15 w 1321"/>
                <a:gd name="T9" fmla="*/ 1 h 712"/>
                <a:gd name="T10" fmla="*/ 15 w 1321"/>
                <a:gd name="T11" fmla="*/ 2 h 712"/>
                <a:gd name="T12" fmla="*/ 15 w 1321"/>
                <a:gd name="T13" fmla="*/ 2 h 712"/>
                <a:gd name="T14" fmla="*/ 14 w 1321"/>
                <a:gd name="T15" fmla="*/ 2 h 712"/>
                <a:gd name="T16" fmla="*/ 14 w 1321"/>
                <a:gd name="T17" fmla="*/ 2 h 712"/>
                <a:gd name="T18" fmla="*/ 13 w 1321"/>
                <a:gd name="T19" fmla="*/ 2 h 712"/>
                <a:gd name="T20" fmla="*/ 12 w 1321"/>
                <a:gd name="T21" fmla="*/ 2 h 712"/>
                <a:gd name="T22" fmla="*/ 12 w 1321"/>
                <a:gd name="T23" fmla="*/ 2 h 712"/>
                <a:gd name="T24" fmla="*/ 11 w 1321"/>
                <a:gd name="T25" fmla="*/ 2 h 712"/>
                <a:gd name="T26" fmla="*/ 10 w 1321"/>
                <a:gd name="T27" fmla="*/ 2 h 712"/>
                <a:gd name="T28" fmla="*/ 10 w 1321"/>
                <a:gd name="T29" fmla="*/ 2 h 712"/>
                <a:gd name="T30" fmla="*/ 6 w 1321"/>
                <a:gd name="T31" fmla="*/ 2 h 712"/>
                <a:gd name="T32" fmla="*/ 6 w 1321"/>
                <a:gd name="T33" fmla="*/ 2 h 712"/>
                <a:gd name="T34" fmla="*/ 5 w 1321"/>
                <a:gd name="T35" fmla="*/ 2 h 712"/>
                <a:gd name="T36" fmla="*/ 4 w 1321"/>
                <a:gd name="T37" fmla="*/ 2 h 712"/>
                <a:gd name="T38" fmla="*/ 3 w 1321"/>
                <a:gd name="T39" fmla="*/ 2 h 712"/>
                <a:gd name="T40" fmla="*/ 3 w 1321"/>
                <a:gd name="T41" fmla="*/ 2 h 712"/>
                <a:gd name="T42" fmla="*/ 2 w 1321"/>
                <a:gd name="T43" fmla="*/ 2 h 712"/>
                <a:gd name="T44" fmla="*/ 2 w 1321"/>
                <a:gd name="T45" fmla="*/ 2 h 712"/>
                <a:gd name="T46" fmla="*/ 1 w 1321"/>
                <a:gd name="T47" fmla="*/ 2 h 712"/>
                <a:gd name="T48" fmla="*/ 1 w 1321"/>
                <a:gd name="T49" fmla="*/ 2 h 712"/>
                <a:gd name="T50" fmla="*/ 1 w 1321"/>
                <a:gd name="T51" fmla="*/ 2 h 712"/>
                <a:gd name="T52" fmla="*/ 1 w 1321"/>
                <a:gd name="T53" fmla="*/ 2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2 w 1321"/>
                <a:gd name="T69" fmla="*/ 0 h 712"/>
                <a:gd name="T70" fmla="*/ 3 w 1321"/>
                <a:gd name="T71" fmla="*/ 0 h 712"/>
                <a:gd name="T72" fmla="*/ 3 w 1321"/>
                <a:gd name="T73" fmla="*/ 0 h 712"/>
                <a:gd name="T74" fmla="*/ 4 w 1321"/>
                <a:gd name="T75" fmla="*/ 0 h 712"/>
                <a:gd name="T76" fmla="*/ 5 w 1321"/>
                <a:gd name="T77" fmla="*/ 0 h 712"/>
                <a:gd name="T78" fmla="*/ 6 w 1321"/>
                <a:gd name="T79" fmla="*/ 0 h 712"/>
                <a:gd name="T80" fmla="*/ 7 w 1321"/>
                <a:gd name="T81" fmla="*/ 0 h 712"/>
                <a:gd name="T82" fmla="*/ 8 w 1321"/>
                <a:gd name="T83" fmla="*/ 0 h 712"/>
                <a:gd name="T84" fmla="*/ 8 w 1321"/>
                <a:gd name="T85" fmla="*/ 0 h 712"/>
                <a:gd name="T86" fmla="*/ 9 w 1321"/>
                <a:gd name="T87" fmla="*/ 0 h 712"/>
                <a:gd name="T88" fmla="*/ 10 w 1321"/>
                <a:gd name="T89" fmla="*/ 0 h 712"/>
                <a:gd name="T90" fmla="*/ 11 w 1321"/>
                <a:gd name="T91" fmla="*/ 0 h 712"/>
                <a:gd name="T92" fmla="*/ 12 w 1321"/>
                <a:gd name="T93" fmla="*/ 0 h 712"/>
                <a:gd name="T94" fmla="*/ 13 w 1321"/>
                <a:gd name="T95" fmla="*/ 0 h 712"/>
                <a:gd name="T96" fmla="*/ 14 w 1321"/>
                <a:gd name="T97" fmla="*/ 0 h 712"/>
                <a:gd name="T98" fmla="*/ 15 w 1321"/>
                <a:gd name="T99" fmla="*/ 1 h 712"/>
                <a:gd name="T100" fmla="*/ 15 w 1321"/>
                <a:gd name="T101" fmla="*/ 1 h 712"/>
                <a:gd name="T102" fmla="*/ 15 w 1321"/>
                <a:gd name="T103" fmla="*/ 1 h 712"/>
                <a:gd name="T104" fmla="*/ 15 w 1321"/>
                <a:gd name="T105" fmla="*/ 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3027" name="Group 15"/>
            <p:cNvGrpSpPr>
              <a:grpSpLocks/>
            </p:cNvGrpSpPr>
            <p:nvPr/>
          </p:nvGrpSpPr>
          <p:grpSpPr bwMode="auto">
            <a:xfrm>
              <a:off x="2350" y="3936"/>
              <a:ext cx="1112" cy="443"/>
              <a:chOff x="2350" y="3936"/>
              <a:chExt cx="1112" cy="443"/>
            </a:xfrm>
          </p:grpSpPr>
          <p:grpSp>
            <p:nvGrpSpPr>
              <p:cNvPr id="43028" name="Group 16"/>
              <p:cNvGrpSpPr>
                <a:grpSpLocks/>
              </p:cNvGrpSpPr>
              <p:nvPr/>
            </p:nvGrpSpPr>
            <p:grpSpPr bwMode="auto">
              <a:xfrm>
                <a:off x="2544" y="3936"/>
                <a:ext cx="918" cy="414"/>
                <a:chOff x="2544" y="3936"/>
                <a:chExt cx="918" cy="414"/>
              </a:xfrm>
            </p:grpSpPr>
            <p:sp>
              <p:nvSpPr>
                <p:cNvPr id="12305" name="AutoShape 17"/>
                <p:cNvSpPr>
                  <a:spLocks noChangeArrowheads="1"/>
                </p:cNvSpPr>
                <p:nvPr/>
              </p:nvSpPr>
              <p:spPr bwMode="auto">
                <a:xfrm rot="3960000" flipH="1" flipV="1">
                  <a:off x="3048" y="3809"/>
                  <a:ext cx="156" cy="667"/>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6" name="AutoShape 18"/>
                <p:cNvSpPr>
                  <a:spLocks noChangeArrowheads="1"/>
                </p:cNvSpPr>
                <p:nvPr/>
              </p:nvSpPr>
              <p:spPr bwMode="auto">
                <a:xfrm rot="4800000" flipH="1" flipV="1">
                  <a:off x="2945" y="3853"/>
                  <a:ext cx="156" cy="662"/>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7" name="AutoShape 19"/>
                <p:cNvSpPr>
                  <a:spLocks noChangeArrowheads="1"/>
                </p:cNvSpPr>
                <p:nvPr/>
              </p:nvSpPr>
              <p:spPr bwMode="auto">
                <a:xfrm rot="5100000" flipH="1" flipV="1">
                  <a:off x="2884" y="3861"/>
                  <a:ext cx="156" cy="662"/>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8" name="AutoShape 20"/>
                <p:cNvSpPr>
                  <a:spLocks noChangeArrowheads="1"/>
                </p:cNvSpPr>
                <p:nvPr/>
              </p:nvSpPr>
              <p:spPr bwMode="auto">
                <a:xfrm rot="5580000" flipH="1" flipV="1">
                  <a:off x="2805" y="3863"/>
                  <a:ext cx="156"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3029" name="Group 21"/>
              <p:cNvGrpSpPr>
                <a:grpSpLocks/>
              </p:cNvGrpSpPr>
              <p:nvPr/>
            </p:nvGrpSpPr>
            <p:grpSpPr bwMode="auto">
              <a:xfrm>
                <a:off x="2350" y="3942"/>
                <a:ext cx="916" cy="437"/>
                <a:chOff x="2350" y="3942"/>
                <a:chExt cx="916" cy="437"/>
              </a:xfrm>
            </p:grpSpPr>
            <p:sp>
              <p:nvSpPr>
                <p:cNvPr id="12310" name="AutoShape 22"/>
                <p:cNvSpPr>
                  <a:spLocks noChangeArrowheads="1"/>
                </p:cNvSpPr>
                <p:nvPr/>
              </p:nvSpPr>
              <p:spPr bwMode="auto">
                <a:xfrm rot="5340000" flipH="1" flipV="1">
                  <a:off x="2851" y="3864"/>
                  <a:ext cx="157"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1" name="AutoShape 23"/>
                <p:cNvSpPr>
                  <a:spLocks noChangeArrowheads="1"/>
                </p:cNvSpPr>
                <p:nvPr/>
              </p:nvSpPr>
              <p:spPr bwMode="auto">
                <a:xfrm rot="6120000" flipH="1" flipV="1">
                  <a:off x="2743" y="3865"/>
                  <a:ext cx="156" cy="67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2" name="AutoShape 24"/>
                <p:cNvSpPr>
                  <a:spLocks noChangeArrowheads="1"/>
                </p:cNvSpPr>
                <p:nvPr/>
              </p:nvSpPr>
              <p:spPr bwMode="auto">
                <a:xfrm rot="6420000" flipH="1" flipV="1">
                  <a:off x="2689" y="3845"/>
                  <a:ext cx="159" cy="6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3" name="AutoShape 25"/>
                <p:cNvSpPr>
                  <a:spLocks noChangeArrowheads="1"/>
                </p:cNvSpPr>
                <p:nvPr/>
              </p:nvSpPr>
              <p:spPr bwMode="auto">
                <a:xfrm rot="6960000" flipH="1" flipV="1">
                  <a:off x="2607" y="3825"/>
                  <a:ext cx="159"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sp>
        <p:nvSpPr>
          <p:cNvPr id="12314" name="Text Box 26"/>
          <p:cNvSpPr txBox="1">
            <a:spLocks noChangeArrowheads="1"/>
          </p:cNvSpPr>
          <p:nvPr/>
        </p:nvSpPr>
        <p:spPr bwMode="auto">
          <a:xfrm>
            <a:off x="1411818" y="1584326"/>
            <a:ext cx="2448983" cy="279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a:solidFill>
                  <a:srgbClr val="FEFEFE"/>
                </a:solidFill>
                <a:effectLst>
                  <a:outerShdw blurRad="38100" dist="38100" dir="2700000" algn="tl">
                    <a:srgbClr val="DDDDDD"/>
                  </a:outerShdw>
                </a:effectLst>
              </a:rPr>
              <a:t> </a:t>
            </a:r>
          </a:p>
        </p:txBody>
      </p:sp>
      <p:sp>
        <p:nvSpPr>
          <p:cNvPr id="12315" name="Rectangle 27"/>
          <p:cNvSpPr>
            <a:spLocks noChangeArrowheads="1"/>
          </p:cNvSpPr>
          <p:nvPr/>
        </p:nvSpPr>
        <p:spPr bwMode="auto">
          <a:xfrm>
            <a:off x="1934634" y="533400"/>
            <a:ext cx="2044700" cy="36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6" name="Rectangle 28"/>
          <p:cNvSpPr>
            <a:spLocks noChangeArrowheads="1"/>
          </p:cNvSpPr>
          <p:nvPr/>
        </p:nvSpPr>
        <p:spPr bwMode="auto">
          <a:xfrm>
            <a:off x="5014384" y="2679701"/>
            <a:ext cx="2046816"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7" name="Rectangle 29"/>
          <p:cNvSpPr>
            <a:spLocks noChangeArrowheads="1"/>
          </p:cNvSpPr>
          <p:nvPr/>
        </p:nvSpPr>
        <p:spPr bwMode="auto">
          <a:xfrm>
            <a:off x="4978400" y="5029200"/>
            <a:ext cx="2226733" cy="11142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a:solidFill>
                  <a:srgbClr val="080808"/>
                </a:solidFill>
                <a:effectLst>
                  <a:outerShdw blurRad="38100" dist="38100" dir="2700000" algn="tl">
                    <a:srgbClr val="DDDDDD"/>
                  </a:outerShdw>
                </a:effectLst>
                <a:latin typeface="Times New Roman" charset="0"/>
                <a:cs typeface="Times New Roman" charset="0"/>
              </a:rPr>
              <a:t>Văn hóa doanh nghiệp</a:t>
            </a:r>
          </a:p>
        </p:txBody>
      </p:sp>
      <p:sp>
        <p:nvSpPr>
          <p:cNvPr id="12319" name="Text Box 31"/>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4B0992E-F960-3844-9FB4-9E623FD57B2C}" type="slidenum">
              <a:rPr lang="en-US" smtClean="0">
                <a:effectLst>
                  <a:outerShdw blurRad="38100" dist="38100" dir="2700000" algn="tl">
                    <a:srgbClr val="DDDDDD"/>
                  </a:outerShdw>
                </a:effectLst>
              </a:rPr>
              <a:pPr algn="ctr">
                <a:buClrTx/>
                <a:buFontTx/>
                <a:buNone/>
                <a:defRPr/>
              </a:pPr>
              <a:t>9</a:t>
            </a:fld>
            <a:endParaRPr lang="en-US">
              <a:effectLst>
                <a:outerShdw blurRad="38100" dist="38100" dir="2700000" algn="tl">
                  <a:srgbClr val="DDDDDD"/>
                </a:outerShdw>
              </a:effectLst>
            </a:endParaRPr>
          </a:p>
        </p:txBody>
      </p:sp>
      <p:sp>
        <p:nvSpPr>
          <p:cNvPr id="12320" name="Text Box 32"/>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710765800"/>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3157</Words>
  <Application>Microsoft Macintosh PowerPoint</Application>
  <PresentationFormat>Widescreen</PresentationFormat>
  <Paragraphs>243</Paragraphs>
  <Slides>41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Segoe UI</vt:lpstr>
      <vt:lpstr>Times New Roman</vt:lpstr>
      <vt:lpstr>Verdana</vt:lpstr>
      <vt:lpstr>template 2016</vt:lpstr>
      <vt:lpstr>CHƯƠNG 5 VĂN HÓA DOANH NGHIỆP </vt:lpstr>
      <vt:lpstr>MỤC TIÊU CHƯƠNG 5</vt:lpstr>
      <vt:lpstr>PowerPoint Presentation</vt:lpstr>
      <vt:lpstr>KHÁI NIỆM VĂN HÓA DOANH NGHIỆP</vt:lpstr>
      <vt:lpstr>KHÁI NIỆM VĂN HÓA DOANH NGHIỆP</vt:lpstr>
      <vt:lpstr>PowerPoint Presentation</vt:lpstr>
      <vt:lpstr>PowerPoint Presentation</vt:lpstr>
      <vt:lpstr>PowerPoint Presentation</vt:lpstr>
      <vt:lpstr>PowerPoint Presentation</vt:lpstr>
      <vt:lpstr>PowerPoint Presentation</vt:lpstr>
      <vt:lpstr>CÁC CẤP ĐỘ CỦA VĂN HÓA DOANH NGHIỆP</vt:lpstr>
      <vt:lpstr>CÁC CẤP ĐỘ CỦA VĂN HÓA DOANH NGHIỆP</vt:lpstr>
      <vt:lpstr>CÁC CẤP ĐỘ CỦA VĂN HÓA DOANH NGHIỆP</vt:lpstr>
      <vt:lpstr>CÁC CẤP ĐỘ CỦA VĂN HÓA DOANH NGHIỆP</vt:lpstr>
      <vt:lpstr>CÁC BƯỚC XÂY DỰNG  VĂN HÓA DOANH NGHIỆP</vt:lpstr>
      <vt:lpstr>PowerPoint Presentation</vt:lpstr>
      <vt:lpstr>CÁC BƯỚC XÂY DỰNG VHDN: BƯỚC 1</vt:lpstr>
      <vt:lpstr>CÁC BƯỚC XÂY DỰNG VHDN: BƯỚC 2</vt:lpstr>
      <vt:lpstr>CÁC BƯỚC XÂY DỰNG VHDN: BƯỚC 3</vt:lpstr>
      <vt:lpstr>CÁC BƯỚC XÂY DỰNG VHDN: BƯỚC 4</vt:lpstr>
      <vt:lpstr>CÁC BƯỚC XÂY DỰNG VHDN: BƯỚC 5</vt:lpstr>
      <vt:lpstr>CÁC BƯỚC XÂY DỰNG VHDN: BƯỚC 6</vt:lpstr>
      <vt:lpstr>CÁC BƯỚC XÂY DỰNG VHDN: BƯỚC 7</vt:lpstr>
      <vt:lpstr>CÁC BƯỚC XÂY DỰNG VHDN: BƯỚC 8</vt:lpstr>
      <vt:lpstr>CÁC BƯỚC XÂY DỰNG VHDN: BƯỚC 9</vt:lpstr>
      <vt:lpstr>CÁC BƯỚC XÂY DỰNG VHDN: BƯỚC 10</vt:lpstr>
      <vt:lpstr>CÁC BƯỚC XÂY DỰNG VHDN: KẾT LUẬN</vt:lpstr>
      <vt:lpstr>CÁC MÔ HÌNH XÂY DỰNG VĂN HÓA DOANH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VĂN HÓA DOANH NGHIỆP </dc:title>
  <dc:creator>Nguyen Quang Chuong</dc:creator>
  <cp:lastModifiedBy>NGUYEN VAN THANH TUNG 20190090</cp:lastModifiedBy>
  <cp:revision>19</cp:revision>
  <dcterms:created xsi:type="dcterms:W3CDTF">2021-02-04T03:24:00Z</dcterms:created>
  <dcterms:modified xsi:type="dcterms:W3CDTF">2021-12-29T21:57:02Z</dcterms:modified>
</cp:coreProperties>
</file>