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6" r:id="rId3"/>
    <p:sldId id="343" r:id="rId4"/>
    <p:sldId id="347" r:id="rId5"/>
    <p:sldId id="355" r:id="rId6"/>
    <p:sldId id="348" r:id="rId7"/>
    <p:sldId id="349" r:id="rId8"/>
    <p:sldId id="350" r:id="rId9"/>
    <p:sldId id="353" r:id="rId10"/>
    <p:sldId id="351" r:id="rId11"/>
    <p:sldId id="352" r:id="rId12"/>
    <p:sldId id="35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9E4FF"/>
    <a:srgbClr val="000099"/>
    <a:srgbClr val="00CCFF"/>
    <a:srgbClr val="3B689F"/>
    <a:srgbClr val="DDEEFF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5" autoAdjust="0"/>
  </p:normalViewPr>
  <p:slideViewPr>
    <p:cSldViewPr>
      <p:cViewPr varScale="1">
        <p:scale>
          <a:sx n="65" d="100"/>
          <a:sy n="65" d="100"/>
        </p:scale>
        <p:origin x="1323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A75AE9-C267-41A4-B117-C5AF8388B877}" type="datetimeFigureOut">
              <a:rPr lang="fr-FR"/>
              <a:pPr>
                <a:defRPr/>
              </a:pPr>
              <a:t>28/09/2021</a:t>
            </a:fld>
            <a:endParaRPr lang="fr-FR"/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0D3DC9-BE1B-4F0E-B76B-5C9AC189AD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1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1D22D0-50CA-49F9-B97C-C4C943067F28}" type="datetimeFigureOut">
              <a:rPr lang="en-US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D027D5-78EF-4CBB-B83B-959C34BF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95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0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4478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46" descr="LOGO_128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0"/>
            <a:ext cx="7620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TRUYỀN THÔNG</a:t>
            </a:r>
            <a:endParaRPr lang="en-US" sz="20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010400" cy="1143000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7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81101-023D-40BD-A2D5-1BE569FA9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36C7-64AD-493B-A2E3-FF995BB37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762000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762000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531E3-1644-4945-BBCC-C2869EBB3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B529-24CC-416D-ABBE-264FFB62B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6868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C7744-06B4-46BC-A4E7-EEEF0152F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44196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FEB6-14AD-4EFD-BE28-7E20ABDE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8756-3B26-4146-A7C7-24F682EE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5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5485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8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2C6DD7-90B1-4C98-BC9F-85B77C39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33CC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33CC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0033CC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33CC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0033CC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Linux_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vin.info/" TargetMode="External"/><Relationship Id="rId2" Type="http://schemas.openxmlformats.org/officeDocument/2006/relationships/hyperlink" Target="http://www.cs.yale.edu/homes/av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amazon.com/Herbert-Bos/e/B00IFD6FTE/ref=dp_byline_cont_book_2" TargetMode="External"/><Relationship Id="rId5" Type="http://schemas.openxmlformats.org/officeDocument/2006/relationships/hyperlink" Target="https://www.amazon.com/s/ref=dp_byline_sr_book_1?ie=UTF8&amp;field-author=Andrew+S.+Tanenbaum&amp;text=Andrew+S.+Tanenbaum&amp;sort=relevancerank&amp;search-alias=books" TargetMode="External"/><Relationship Id="rId4" Type="http://schemas.openxmlformats.org/officeDocument/2006/relationships/hyperlink" Target="http://cs.westminstercollege.edu/~greg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860425"/>
          </a:xfrm>
        </p:spPr>
        <p:txBody>
          <a:bodyPr/>
          <a:lstStyle/>
          <a:p>
            <a:r>
              <a:rPr lang="en-US" sz="4000" dirty="0"/>
              <a:t>Operating Systems</a:t>
            </a:r>
            <a:endParaRPr lang="en-US" dirty="0"/>
          </a:p>
        </p:txBody>
      </p:sp>
      <p:sp>
        <p:nvSpPr>
          <p:cNvPr id="12291" name="Rectangle 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87438" y="4365625"/>
            <a:ext cx="790416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0033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0033C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DFKai-SB" panose="03000509000000000000" pitchFamily="65" charset="-120"/>
              </a:rPr>
              <a:t>Michel Toulouse</a:t>
            </a:r>
            <a:endParaRPr lang="zh-TW" altLang="en-US" sz="2400" b="1" dirty="0">
              <a:solidFill>
                <a:srgbClr val="FF0000"/>
              </a:solidFill>
              <a:ea typeface="DFKai-SB" panose="03000509000000000000" pitchFamily="65" charset="-120"/>
            </a:endParaRPr>
          </a:p>
          <a:p>
            <a:pPr algn="r" eaLnBrk="1" hangingPunct="1">
              <a:lnSpc>
                <a:spcPct val="80000"/>
              </a:lnSpc>
              <a:buFontTx/>
              <a:buNone/>
            </a:pPr>
            <a:endParaRPr lang="en-US" altLang="zh-TW" sz="2000" b="1" dirty="0">
              <a:solidFill>
                <a:srgbClr val="FF0000"/>
              </a:solidFill>
              <a:ea typeface="DFKai-SB" panose="03000509000000000000" pitchFamily="65" charset="-120"/>
            </a:endParaRP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DFKai-SB" panose="03000509000000000000" pitchFamily="65" charset="-120"/>
              </a:rPr>
              <a:t>Information System department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DFKai-SB" panose="03000509000000000000" pitchFamily="65" charset="-120"/>
              </a:rPr>
              <a:t>School of Information and Communication technology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ea typeface="DFKai-SB" panose="03000509000000000000" pitchFamily="65" charset="-120"/>
              </a:rPr>
              <a:t>E-mail: michel.toulouse@soict.hust.edu.vn</a:t>
            </a:r>
            <a:r>
              <a:rPr lang="en-US" altLang="zh-TW" sz="2000" dirty="0">
                <a:ea typeface="DFKai-SB" panose="03000509000000000000" pitchFamily="65" charset="-120"/>
              </a:rPr>
              <a:t> 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1562100"/>
            <a:ext cx="1025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9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/>
              <a:t>Section 7: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The Critical-Section Problem</a:t>
            </a:r>
            <a:endParaRPr lang="en-US" altLang="ja-JP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Hardware Support for Synchronization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Mutex Locks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Semaphores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Monitors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Liveness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9BBE-4220-48FA-9019-5940C8F6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8: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3F19-67F3-479E-87F5-E9C14348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Deadlock Characterization</a:t>
            </a:r>
          </a:p>
          <a:p>
            <a:r>
              <a:rPr lang="en-US" altLang="en-US" sz="2000" dirty="0"/>
              <a:t>Methods for Handling Deadlocks</a:t>
            </a:r>
          </a:p>
          <a:p>
            <a:r>
              <a:rPr lang="en-US" altLang="en-US" sz="2000" dirty="0"/>
              <a:t>Deadlock Prevention</a:t>
            </a:r>
          </a:p>
          <a:p>
            <a:r>
              <a:rPr lang="en-US" altLang="en-US" sz="2000" dirty="0"/>
              <a:t>Deadlock Avoidance</a:t>
            </a:r>
          </a:p>
          <a:p>
            <a:r>
              <a:rPr lang="en-US" altLang="en-US" sz="2000" dirty="0"/>
              <a:t>Deadlock Detection </a:t>
            </a:r>
          </a:p>
          <a:p>
            <a:r>
              <a:rPr lang="en-US" altLang="en-US" sz="2000" dirty="0"/>
              <a:t>Recovery from Deadlock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DEC3-EF30-4A02-A747-34BCE035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1657-007F-4BE7-9435-350D54EA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789A-5331-4C5E-958C-5D31FF16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File Concept</a:t>
            </a:r>
          </a:p>
          <a:p>
            <a:r>
              <a:rPr lang="en-US" altLang="en-US" sz="2000" dirty="0"/>
              <a:t>Access Methods</a:t>
            </a:r>
          </a:p>
          <a:p>
            <a:r>
              <a:rPr lang="en-US" altLang="en-US" sz="2000" dirty="0"/>
              <a:t>Disk and Directory Structure</a:t>
            </a:r>
          </a:p>
          <a:p>
            <a:r>
              <a:rPr lang="en-US" altLang="en-US" sz="2000" dirty="0"/>
              <a:t>File-System Mounting</a:t>
            </a:r>
          </a:p>
          <a:p>
            <a:r>
              <a:rPr lang="en-US" altLang="en-US" sz="2000" dirty="0"/>
              <a:t>File Sharing</a:t>
            </a:r>
          </a:p>
          <a:p>
            <a:r>
              <a:rPr lang="en-US" altLang="en-US" sz="2000" dirty="0"/>
              <a:t>Protection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7DCA7-FDB0-4039-BD74-A1A0709B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Course organization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It is assumed that you know C and Linux (Ubuntu)</a:t>
            </a:r>
          </a:p>
          <a:p>
            <a:r>
              <a:rPr lang="en-US" altLang="en-US" sz="2000" dirty="0"/>
              <a:t>Code in C will be provided as examples or exercises, that run on Ubuntu, so need to install Ubuntu on your laptop</a:t>
            </a:r>
          </a:p>
          <a:p>
            <a:r>
              <a:rPr lang="en-US" altLang="en-US" sz="2000" dirty="0"/>
              <a:t>Ubuntu can be installed as a virtual OS on top of Windows using Oracle VirtualBox, see  </a:t>
            </a:r>
            <a:r>
              <a:rPr lang="en-US" altLang="en-US" sz="2000" dirty="0">
                <a:hlinkClick r:id="rId3"/>
              </a:rPr>
              <a:t>https://www.virtualbox.org/wiki/Linux_Downloads</a:t>
            </a:r>
            <a:endParaRPr lang="en-US" altLang="en-US" sz="2000" dirty="0"/>
          </a:p>
          <a:p>
            <a:r>
              <a:rPr lang="en-US" altLang="en-US" sz="2000" dirty="0"/>
              <a:t>I will be using some textbooks and ppt class notes will be provided</a:t>
            </a:r>
          </a:p>
          <a:p>
            <a:r>
              <a:rPr lang="en-US" altLang="en-US" sz="2000" dirty="0"/>
              <a:t>There will be 2 exams, a midterm (50%) and a final (50%)</a:t>
            </a:r>
          </a:p>
        </p:txBody>
      </p:sp>
    </p:spTree>
    <p:extLst>
      <p:ext uri="{BB962C8B-B14F-4D97-AF65-F5344CB8AC3E}">
        <p14:creationId xmlns:p14="http://schemas.microsoft.com/office/powerpoint/2010/main" val="35253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/>
              <a:t>Text books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686800" cy="54102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3500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1316A-DB52-4A03-B7B2-C3C7FBD2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5126"/>
            <a:ext cx="8686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Tenth Edition,</a:t>
            </a:r>
            <a:r>
              <a:rPr lang="en-US" altLang="en-US" sz="2000" dirty="0"/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Avi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Silberschatz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Peter Baer Galvin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Greg Gagne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John Wiley &amp; Sons, Inc.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978-1-118-06333-0, 2018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Operating Systems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Edition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Andrew S. Tanenbaum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Herbert Bos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ISBN-13: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978-0-13-359162-0,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i="0" u="none" strike="noStrike" baseline="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Systems Programming: Communication, Concurrency, and Threads,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Kay A. Robbins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Steven Robbins,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ISBN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0-13-042411-0, 2003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96106"/>
      </p:ext>
    </p:extLst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Overview of the course content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Introduction</a:t>
            </a:r>
          </a:p>
          <a:p>
            <a:r>
              <a:rPr lang="en-US" altLang="en-US" sz="2000" dirty="0"/>
              <a:t>Processes</a:t>
            </a:r>
          </a:p>
          <a:p>
            <a:r>
              <a:rPr lang="en-US" altLang="en-US" sz="2000" dirty="0"/>
              <a:t>Threads</a:t>
            </a:r>
          </a:p>
          <a:p>
            <a:r>
              <a:rPr lang="en-US" altLang="en-US" sz="2000" dirty="0"/>
              <a:t>CPU scheduling</a:t>
            </a:r>
          </a:p>
          <a:p>
            <a:r>
              <a:rPr lang="en-US" altLang="en-US" sz="2000" dirty="0"/>
              <a:t>Main memory &amp; virtual memory</a:t>
            </a:r>
          </a:p>
          <a:p>
            <a:r>
              <a:rPr lang="en-US" altLang="en-US" sz="2000" dirty="0"/>
              <a:t>Synchronization</a:t>
            </a:r>
          </a:p>
          <a:p>
            <a:r>
              <a:rPr lang="en-US" altLang="en-US" sz="2000" dirty="0"/>
              <a:t>Deadlocks</a:t>
            </a:r>
          </a:p>
          <a:p>
            <a:r>
              <a:rPr lang="en-US" altLang="en-US" sz="2000" dirty="0"/>
              <a:t>File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Section 2: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/>
              <a:t>Overall computer system structure</a:t>
            </a:r>
          </a:p>
          <a:p>
            <a:r>
              <a:rPr lang="en-US" altLang="en-US" sz="2000" dirty="0"/>
              <a:t>Services provided by operating systems</a:t>
            </a:r>
          </a:p>
          <a:p>
            <a:r>
              <a:rPr lang="en-US" altLang="en-US" sz="2000" dirty="0"/>
              <a:t>Computer hardware</a:t>
            </a:r>
          </a:p>
          <a:p>
            <a:r>
              <a:rPr lang="en-US" altLang="en-US" sz="2000" dirty="0"/>
              <a:t>Operating system services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134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/>
              <a:t>Section 3: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Process Concept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Process Scheduling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Operations on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9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/>
              <a:t>Section 4: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altLang="en-US" sz="2000" dirty="0"/>
              <a:t>Multithreading Models</a:t>
            </a:r>
          </a:p>
          <a:p>
            <a:r>
              <a:rPr lang="en-US" altLang="en-US" sz="2000" dirty="0"/>
              <a:t>Thread Libraries</a:t>
            </a:r>
          </a:p>
          <a:p>
            <a:r>
              <a:rPr lang="en-US" altLang="en-US" sz="2000" dirty="0"/>
              <a:t>Threading Issues</a:t>
            </a:r>
          </a:p>
          <a:p>
            <a:r>
              <a:rPr lang="en-US" altLang="en-US" sz="2000" dirty="0"/>
              <a:t>Operating System Examples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Windows XP Threads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Solaris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Linux Threads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/>
              <a:t>Section 5: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altLang="en-US" sz="2000" dirty="0"/>
              <a:t>Basic Concepts</a:t>
            </a:r>
          </a:p>
          <a:p>
            <a:r>
              <a:rPr lang="en-US" altLang="en-US" sz="2000" dirty="0"/>
              <a:t>Scheduling Criteria </a:t>
            </a:r>
          </a:p>
          <a:p>
            <a:r>
              <a:rPr lang="en-US" altLang="en-US" sz="2000" dirty="0"/>
              <a:t>Scheduling Algorithms</a:t>
            </a:r>
          </a:p>
          <a:p>
            <a:r>
              <a:rPr lang="en-US" altLang="en-US" sz="2000" dirty="0"/>
              <a:t>Thread Scheduling</a:t>
            </a:r>
          </a:p>
          <a:p>
            <a:r>
              <a:rPr lang="en-US" altLang="en-US" sz="2000" dirty="0"/>
              <a:t>Operating Systems Examples</a:t>
            </a:r>
          </a:p>
          <a:p>
            <a:r>
              <a:rPr lang="en-US" altLang="en-US" sz="2000" dirty="0"/>
              <a:t>Algorithm Evaluation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F46-1227-4494-9747-161811FF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6: Main memory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E100-5AC8-4811-B142-47A0B757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Contiguous Memory Allocation</a:t>
            </a:r>
          </a:p>
          <a:p>
            <a:r>
              <a:rPr lang="en-US" altLang="en-US" sz="2000" dirty="0"/>
              <a:t>Paging</a:t>
            </a:r>
          </a:p>
          <a:p>
            <a:r>
              <a:rPr lang="en-US" altLang="en-US" sz="2000" dirty="0"/>
              <a:t>Structure of the Page Table</a:t>
            </a:r>
          </a:p>
          <a:p>
            <a:r>
              <a:rPr lang="en-US" altLang="en-US" sz="2000" dirty="0"/>
              <a:t>Swapping</a:t>
            </a:r>
          </a:p>
          <a:p>
            <a:r>
              <a:rPr lang="en-US" altLang="en-US" sz="2000" dirty="0"/>
              <a:t>Demand Paging</a:t>
            </a:r>
          </a:p>
          <a:p>
            <a:r>
              <a:rPr lang="en-US" altLang="en-US" sz="2000" dirty="0"/>
              <a:t>Copy-on-Write</a:t>
            </a:r>
          </a:p>
          <a:p>
            <a:r>
              <a:rPr lang="en-US" altLang="en-US" sz="2000" dirty="0"/>
              <a:t>Page Replacement</a:t>
            </a:r>
          </a:p>
          <a:p>
            <a:r>
              <a:rPr lang="en-US" altLang="en-US" sz="2000" dirty="0"/>
              <a:t>Allocation of Frames </a:t>
            </a:r>
          </a:p>
          <a:p>
            <a:r>
              <a:rPr lang="en-US" altLang="en-US" sz="2000" dirty="0"/>
              <a:t>Thrashing</a:t>
            </a:r>
          </a:p>
          <a:p>
            <a:r>
              <a:rPr lang="en-US" altLang="en-US" sz="2000" dirty="0"/>
              <a:t>Memory-Mapped Files</a:t>
            </a:r>
          </a:p>
          <a:p>
            <a:r>
              <a:rPr lang="en-US" altLang="en-US" sz="2000" dirty="0"/>
              <a:t>Allocating Kernel Memory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C4B54-C3C7-4B4D-A882-51A1EA10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CD10EE81E0A449B68667D3D6C7EB1" ma:contentTypeVersion="0" ma:contentTypeDescription="Create a new document." ma:contentTypeScope="" ma:versionID="798ffdfb2da9f6207b463dddab5238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D9FA96-E723-4F06-AF07-949EB9C31BAE}"/>
</file>

<file path=customXml/itemProps2.xml><?xml version="1.0" encoding="utf-8"?>
<ds:datastoreItem xmlns:ds="http://schemas.openxmlformats.org/officeDocument/2006/customXml" ds:itemID="{F791BA81-2CE7-439B-A408-7DEB885860F8}"/>
</file>

<file path=customXml/itemProps3.xml><?xml version="1.0" encoding="utf-8"?>
<ds:datastoreItem xmlns:ds="http://schemas.openxmlformats.org/officeDocument/2006/customXml" ds:itemID="{E9F41AE4-701C-4C3F-A42B-B52BD09DF8F1}"/>
</file>

<file path=docProps/app.xml><?xml version="1.0" encoding="utf-8"?>
<Properties xmlns="http://schemas.openxmlformats.org/officeDocument/2006/extended-properties" xmlns:vt="http://schemas.openxmlformats.org/officeDocument/2006/docPropsVTypes">
  <TotalTime>20719</TotalTime>
  <Words>372</Words>
  <Application>Microsoft Office PowerPoint</Application>
  <PresentationFormat>On-screen Show (4:3)</PresentationFormat>
  <Paragraphs>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Monotype Sorts</vt:lpstr>
      <vt:lpstr>Times New Roman</vt:lpstr>
      <vt:lpstr>Verdana</vt:lpstr>
      <vt:lpstr>Office Theme</vt:lpstr>
      <vt:lpstr>Operating Systems</vt:lpstr>
      <vt:lpstr>Course organization</vt:lpstr>
      <vt:lpstr>Text books</vt:lpstr>
      <vt:lpstr>Overview of the course content</vt:lpstr>
      <vt:lpstr>Section 2: Introduction</vt:lpstr>
      <vt:lpstr>Section 3: Processes</vt:lpstr>
      <vt:lpstr>Section 4: Threads</vt:lpstr>
      <vt:lpstr>Section 5: CPU scheduling</vt:lpstr>
      <vt:lpstr>Section 6: Main memory &amp; virtual memory</vt:lpstr>
      <vt:lpstr>Section 7: Synchronization</vt:lpstr>
      <vt:lpstr>Section 8: Deadlocks</vt:lpstr>
      <vt:lpstr>Section 9: File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Khanh Phuong</dc:creator>
  <cp:lastModifiedBy>Michel Toulouse</cp:lastModifiedBy>
  <cp:revision>459</cp:revision>
  <dcterms:created xsi:type="dcterms:W3CDTF">2010-05-30T15:59:25Z</dcterms:created>
  <dcterms:modified xsi:type="dcterms:W3CDTF">2021-09-28T02:58:03Z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0x01010064ECD10EE81E0A449B68667D3D6C7EB1</vt:lpwstr>
  </property>
</Properties>
</file>