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45" r:id="rId3"/>
    <p:sldId id="2131" r:id="rId4"/>
    <p:sldId id="2129" r:id="rId5"/>
    <p:sldId id="2119" r:id="rId6"/>
    <p:sldId id="2108" r:id="rId7"/>
    <p:sldId id="2109" r:id="rId8"/>
    <p:sldId id="380" r:id="rId9"/>
    <p:sldId id="2137" r:id="rId10"/>
    <p:sldId id="2138" r:id="rId11"/>
    <p:sldId id="2139" r:id="rId12"/>
    <p:sldId id="2142" r:id="rId13"/>
    <p:sldId id="2141" r:id="rId14"/>
    <p:sldId id="2145" r:id="rId15"/>
    <p:sldId id="2143" r:id="rId16"/>
    <p:sldId id="2146" r:id="rId17"/>
    <p:sldId id="2181" r:id="rId18"/>
    <p:sldId id="2147" r:id="rId19"/>
    <p:sldId id="2148" r:id="rId20"/>
    <p:sldId id="2149" r:id="rId21"/>
    <p:sldId id="2182" r:id="rId22"/>
    <p:sldId id="2150" r:id="rId23"/>
    <p:sldId id="2154" r:id="rId24"/>
    <p:sldId id="2155" r:id="rId25"/>
    <p:sldId id="2156" r:id="rId26"/>
    <p:sldId id="2151" r:id="rId27"/>
    <p:sldId id="2157" r:id="rId28"/>
    <p:sldId id="2160" r:id="rId29"/>
    <p:sldId id="2159" r:id="rId30"/>
    <p:sldId id="2162" r:id="rId31"/>
    <p:sldId id="2161" r:id="rId32"/>
    <p:sldId id="2163" r:id="rId33"/>
    <p:sldId id="2132" r:id="rId34"/>
    <p:sldId id="2133" r:id="rId35"/>
    <p:sldId id="2134" r:id="rId36"/>
    <p:sldId id="2135" r:id="rId37"/>
    <p:sldId id="2164" r:id="rId38"/>
    <p:sldId id="2165" r:id="rId39"/>
    <p:sldId id="2166" r:id="rId40"/>
    <p:sldId id="2168" r:id="rId41"/>
    <p:sldId id="2167" r:id="rId42"/>
    <p:sldId id="2170" r:id="rId43"/>
    <p:sldId id="2171" r:id="rId44"/>
    <p:sldId id="2172" r:id="rId45"/>
    <p:sldId id="2174" r:id="rId46"/>
    <p:sldId id="2176" r:id="rId47"/>
    <p:sldId id="334" r:id="rId48"/>
    <p:sldId id="2169" r:id="rId49"/>
    <p:sldId id="2184" r:id="rId50"/>
    <p:sldId id="2185" r:id="rId51"/>
    <p:sldId id="2196" r:id="rId52"/>
    <p:sldId id="2186" r:id="rId53"/>
    <p:sldId id="2187" r:id="rId54"/>
    <p:sldId id="2193" r:id="rId55"/>
    <p:sldId id="2188" r:id="rId56"/>
    <p:sldId id="2177" r:id="rId57"/>
    <p:sldId id="2178" r:id="rId58"/>
    <p:sldId id="2179" r:id="rId59"/>
    <p:sldId id="2180" r:id="rId60"/>
    <p:sldId id="2190" r:id="rId61"/>
    <p:sldId id="2192" r:id="rId62"/>
    <p:sldId id="2183" r:id="rId63"/>
    <p:sldId id="2090" r:id="rId64"/>
    <p:sldId id="219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46431-8F18-4502-929C-7FD2F0AFDC4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D72F1-0A54-4393-9393-A8D75D5E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1D277A9-2AB6-4A32-9C1F-9BBB92CCD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86AF8C-BABD-4627-8D38-DBDA3210958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2151677-503C-4BC0-A664-B3594D64A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D0D79BE-5053-4396-8069-6945B6DE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8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1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5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0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4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8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EAEAB4E-CBE0-421B-B226-4ED23E835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269533-10DE-4191-9B6F-E1C82BE3228E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9B3CCEA-B6D9-4A2C-A893-401E217E5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4F1B6A-B38A-49F6-AA30-7675912A4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8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1794-3613-488B-AB84-9E99B579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8580-E636-498C-A719-DDFA05220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19D8-9B18-4AA4-8F14-A91547D4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F437-6883-416F-A70E-1C00297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E1AC-9B53-4B65-8E45-4AD604EA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5ACF-1278-4849-8BBC-C4A9EE3D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68CF-4D25-4D21-8744-7548434A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19ED-09FE-4FB6-B40B-6C2D3600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2F1F-3E63-4C1F-814C-DD0906A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69B5-6FA7-4222-981B-4E78771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93C7-8D52-44B2-A701-AEA73CFF8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D04F1-DEFC-48EB-92D0-27D53CF7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48BA-8956-4DC2-90C6-742F549D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1DDA-DBC0-4275-B7FC-296086A2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6291-ADB0-4810-A3DD-A7361491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1545-684F-4F22-97A8-11FB12E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B39E-E094-43E0-A662-68654B5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9447-7008-4209-AE10-88F50FB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6500-F075-4E4C-ACBE-22DDE306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3751-1793-484C-A460-9654068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49E9-4DC8-4FA0-9709-1FFA46A0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CCC5-DC00-4DF1-891F-748A278E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7757-8577-4CA0-9599-9364AA16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6BF3-F140-4845-923A-5BDDD837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6EE5-AA2F-4F64-92BD-9973A3A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D008-11F8-44DB-9974-2EB49CF3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7FC-C74E-4149-919B-EFC1AA1DB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93CE5-0FFE-42D9-8055-02904A4E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9833-63EC-4C8B-A7E8-3AB7EED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20B85-DC2C-4666-BC77-9E79A2B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B92B5-65B4-4E28-8310-D8D8901D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49E-DECF-41FB-9E4C-159C7B52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FC98-3C60-4EA5-A18F-59C247F4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C30C6-635C-4F7D-8E2C-51F061EF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CCDCC-689D-4415-BBD8-B6FE28622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C01BA-E3C8-463E-BC32-12F5C84FB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17E5-B062-41F6-B189-7179F831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4C94E-9204-46A0-B1BE-4B81290C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D7B3A-E467-4D3C-9D2A-C158D9C8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9C59-9CEA-487C-AD0C-036E6D4A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621CB-3151-4479-960A-F55FAEFA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D4393-5F32-49B4-BC68-E8B3577E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E7B8-5D8E-403D-81A3-75D9C529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0AD0E-F89E-4E87-BC67-E49FCB17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88A53-DD90-49C4-ADFC-24A78C96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4B3C6-214A-4750-BAAF-6C3A908E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7D2-0241-4653-BA62-EC92F57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E32C-5663-4848-A1AE-69DF13BD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42D5-DFFD-4808-A0B4-26C346CE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3F50-981C-479D-9484-5DEACA10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BCBE0-FA05-4D21-93DA-96BFA453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4061-8C03-4457-8231-774223BF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153D-A1E1-44C4-B9A7-7290E63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C5D9D-7179-4A7B-8418-2BE67C4E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A806E-DF09-4ABE-AE90-8AA53689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21CE8-A9F1-4D92-84C0-358AE8F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BEA7B-6C4E-4506-9997-A0A4226F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4791E-6192-4A1C-9744-406CF71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C19F7-CCA4-4A89-9F64-BC238F15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2145-7D94-4066-B6D2-5346E252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DD06-A8E8-4EC6-ADDB-C7FE3AE93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5C23-66E9-4DAC-8698-1444068B72D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7C82-FC1F-4383-867F-7442ED9E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21BC-C39E-4D09-8A46-0F97A07F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3123-3B79-49B4-AF9E-BD166175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system_permissions" TargetMode="External"/><Relationship Id="rId2" Type="http://schemas.openxmlformats.org/officeDocument/2006/relationships/hyperlink" Target="https://en.wikipedia.org/wiki/File_system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Inode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systems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Definitions of “file system”</a:t>
            </a:r>
          </a:p>
          <a:p>
            <a:r>
              <a:rPr lang="en-US" altLang="en-US" sz="2400" dirty="0"/>
              <a:t>Disk partition</a:t>
            </a:r>
          </a:p>
          <a:p>
            <a:r>
              <a:rPr lang="en-US" altLang="en-US" sz="2400" dirty="0"/>
              <a:t>Strategies for allocating disk space to files</a:t>
            </a:r>
          </a:p>
          <a:p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Windows file systems</a:t>
            </a: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FAT 12,16, 32</a:t>
            </a: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NTFS</a:t>
            </a:r>
          </a:p>
          <a:p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Linux file systems</a:t>
            </a: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Linux file structure on disk</a:t>
            </a: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ext2, ext3, ext4,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nfs</a:t>
            </a: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Virtual file system</a:t>
            </a:r>
          </a:p>
          <a:p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Boot sequence</a:t>
            </a:r>
          </a:p>
        </p:txBody>
      </p:sp>
    </p:spTree>
    <p:extLst>
      <p:ext uri="{BB962C8B-B14F-4D97-AF65-F5344CB8AC3E}">
        <p14:creationId xmlns:p14="http://schemas.microsoft.com/office/powerpoint/2010/main" val="330049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6439" y="2046759"/>
            <a:ext cx="4167271" cy="467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File Allocation Table (FAT)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FAT in main memory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directory has a pointer into the starting block entry in the FAT for each file.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FAT becomes big, use too much main memory</a:t>
            </a:r>
          </a:p>
          <a:p>
            <a:pPr lvl="2"/>
            <a:endParaRPr lang="en-US" altLang="en-US" sz="1100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EFD1746-56D8-4AFE-A029-8C4C2FCD96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26082" y="2232742"/>
            <a:ext cx="6365918" cy="3841894"/>
            <a:chOff x="2526" y="9294"/>
            <a:chExt cx="11697" cy="8018"/>
          </a:xfrm>
        </p:grpSpPr>
        <p:sp>
          <p:nvSpPr>
            <p:cNvPr id="6" name="AutoShape 44">
              <a:extLst>
                <a:ext uri="{FF2B5EF4-FFF2-40B4-BE49-F238E27FC236}">
                  <a16:creationId xmlns:a16="http://schemas.microsoft.com/office/drawing/2014/main" id="{71428C5D-D380-4CBD-AB93-02901FFDFE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6" y="9294"/>
              <a:ext cx="11697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94722740-BBEC-4C9D-B8DB-BC1778F649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9294"/>
              <a:ext cx="11697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42">
              <a:extLst>
                <a:ext uri="{FF2B5EF4-FFF2-40B4-BE49-F238E27FC236}">
                  <a16:creationId xmlns:a16="http://schemas.microsoft.com/office/drawing/2014/main" id="{434F5615-923B-4ED4-82B2-CC74687B5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12993"/>
              <a:ext cx="374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File name         start index  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CE6C2988-AA77-4381-97A5-A839B7357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2840"/>
              <a:ext cx="3875" cy="30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AA304EE2-4100-4B85-9C5E-A91E7F34F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1" y="12827"/>
              <a:ext cx="0" cy="30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43754F66-740F-49E5-A55C-E8419676B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9" y="10845"/>
              <a:ext cx="131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9058AC2B-6F55-452E-B484-2545900A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" y="11842"/>
              <a:ext cx="2550" cy="45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Line 37">
              <a:extLst>
                <a:ext uri="{FF2B5EF4-FFF2-40B4-BE49-F238E27FC236}">
                  <a16:creationId xmlns:a16="http://schemas.microsoft.com/office/drawing/2014/main" id="{A9234AA9-C810-4170-9F2B-B296F073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225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910FAEFD-6B1E-47AE-9564-C7AC62175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297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Line 35">
              <a:extLst>
                <a:ext uri="{FF2B5EF4-FFF2-40B4-BE49-F238E27FC236}">
                  <a16:creationId xmlns:a16="http://schemas.microsoft.com/office/drawing/2014/main" id="{056201FA-FFE9-4F79-A9C2-D8AE5A4F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3299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Line 34">
              <a:extLst>
                <a:ext uri="{FF2B5EF4-FFF2-40B4-BE49-F238E27FC236}">
                  <a16:creationId xmlns:a16="http://schemas.microsoft.com/office/drawing/2014/main" id="{CE9DFA5A-0848-4C48-9C76-5CCE635D0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3676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0654AE5A-7151-444E-B8EE-917FD02A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477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0D0A6902-56CA-41B7-A6C7-D6A3ED4A3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261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E8EA326D-D02C-4537-9181-6181B30DB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1" y="11842"/>
              <a:ext cx="0" cy="4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3D757552-566C-4AFE-8C44-781E90911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3780"/>
              <a:ext cx="2717" cy="41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foo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30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24C6214D-879C-402D-A87E-C16946104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14706"/>
              <a:ext cx="2640" cy="412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/bar                           50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2AC1B2FB-7BC3-4CB9-A651-37E7D7D2A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0" y="1188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470F9347-F662-4C21-BA35-D85324F5F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2210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B9EE35EB-212D-48C8-9DC0-3AEB17554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2570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F1F5285D-7804-4F38-A4E7-471439C6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2934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ED81B7D5-FF01-4F61-A950-498FC2679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323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A306B2A1-F111-47C9-9B6A-FDE1C9CCC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4336"/>
              <a:ext cx="47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010F840E-6BCB-41F5-88DF-8CEEE9E4A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3" y="1479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1">
              <a:extLst>
                <a:ext uri="{FF2B5EF4-FFF2-40B4-BE49-F238E27FC236}">
                  <a16:creationId xmlns:a16="http://schemas.microsoft.com/office/drawing/2014/main" id="{D7CA5590-A077-4640-A3C4-3A289B2AC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0" y="12913"/>
              <a:ext cx="53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31C8E147-2103-4118-BF43-40806005A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1" y="14409"/>
              <a:ext cx="61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-1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6F96E776-6D9D-4BFF-85BA-2676E9774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1" y="10845"/>
              <a:ext cx="76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FAT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CB3C938D-9E14-4147-BFA7-D10F88A66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" y="16403"/>
              <a:ext cx="276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100" b="1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Free/busy       next  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82BF0FD0-CC20-4B5B-97A1-A4840C06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0" y="12913"/>
              <a:ext cx="53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F6156600-E575-4CC0-A6D5-311BD1ACF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0" y="14323"/>
              <a:ext cx="53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9D61AAEC-3DD8-490B-9879-4E2A51B07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3457"/>
              <a:ext cx="3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1B8FE6B9-60BC-457A-8CD9-01BA3EC61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4344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06536D9C-49A9-4793-A46D-6AF5E0E74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" y="13642"/>
              <a:ext cx="37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AD89FB49-97ED-40A2-BF73-0928F1217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5167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2D4589ED-5E21-41D6-976B-AB6628E9B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" y="15013"/>
              <a:ext cx="371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84E2B63E-2316-40AC-8CC4-5B3FED03F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5682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92C452A5-7D15-416C-BF2D-06089135F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1" y="16007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3" name="Text Box 8">
              <a:extLst>
                <a:ext uri="{FF2B5EF4-FFF2-40B4-BE49-F238E27FC236}">
                  <a16:creationId xmlns:a16="http://schemas.microsoft.com/office/drawing/2014/main" id="{4B6F78DE-425D-4A3F-99E9-F903F8BA4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4" y="15632"/>
              <a:ext cx="5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9A32F72B-0936-4518-A599-1FED255C1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0" y="15639"/>
              <a:ext cx="41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504D9D0A-F919-45AF-A727-0CF08EB44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6" y="15628"/>
              <a:ext cx="4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utoShape 5">
              <a:extLst>
                <a:ext uri="{FF2B5EF4-FFF2-40B4-BE49-F238E27FC236}">
                  <a16:creationId xmlns:a16="http://schemas.microsoft.com/office/drawing/2014/main" id="{05D24D36-E1E8-4A01-9C7F-DE56DD7BD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37" y="13119"/>
              <a:ext cx="2233" cy="86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7" name="AutoShape 4">
              <a:extLst>
                <a:ext uri="{FF2B5EF4-FFF2-40B4-BE49-F238E27FC236}">
                  <a16:creationId xmlns:a16="http://schemas.microsoft.com/office/drawing/2014/main" id="{7542E609-7821-4BB7-AD5B-DA8DDB56E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9" y="14528"/>
              <a:ext cx="2170" cy="384"/>
            </a:xfrm>
            <a:prstGeom prst="bentConnector3">
              <a:avLst>
                <a:gd name="adj1" fmla="val 499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48378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169" y="2232742"/>
            <a:ext cx="4167271" cy="467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Indexed Allocation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Breaks up FAT into one data structure per file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Allocate an index disk block for each file called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-node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Directory entries now point to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-node for that file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Maintain free list as bit vector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-node is a fixed size there is a maximum file size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n-US" altLang="en-US" sz="1100" dirty="0"/>
          </a:p>
        </p:txBody>
      </p:sp>
      <p:grpSp>
        <p:nvGrpSpPr>
          <p:cNvPr id="48" name="Group 1">
            <a:extLst>
              <a:ext uri="{FF2B5EF4-FFF2-40B4-BE49-F238E27FC236}">
                <a16:creationId xmlns:a16="http://schemas.microsoft.com/office/drawing/2014/main" id="{01B3AA39-29C3-488B-B715-9CD2FADBC5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9513" y="1120436"/>
            <a:ext cx="7555318" cy="4617127"/>
            <a:chOff x="2526" y="8190"/>
            <a:chExt cx="11697" cy="8018"/>
          </a:xfrm>
        </p:grpSpPr>
        <p:sp>
          <p:nvSpPr>
            <p:cNvPr id="49" name="AutoShape 31">
              <a:extLst>
                <a:ext uri="{FF2B5EF4-FFF2-40B4-BE49-F238E27FC236}">
                  <a16:creationId xmlns:a16="http://schemas.microsoft.com/office/drawing/2014/main" id="{85995C8A-4FD0-41BD-9DFE-2C5B501C40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6" y="8190"/>
              <a:ext cx="11697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0" name="AutoShape 30">
              <a:extLst>
                <a:ext uri="{FF2B5EF4-FFF2-40B4-BE49-F238E27FC236}">
                  <a16:creationId xmlns:a16="http://schemas.microsoft.com/office/drawing/2014/main" id="{4DD8568D-FF22-4F37-9845-667C46A665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8190"/>
              <a:ext cx="11697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5F107D6E-2D3F-4697-89ED-386581618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1889"/>
              <a:ext cx="400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File name             i-node address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61C7B56-2305-4C93-9943-20399AB8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11736"/>
              <a:ext cx="3875" cy="25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F4EDE12E-4641-4F43-9DA9-6724A4BCB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" y="11723"/>
              <a:ext cx="0" cy="2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BAD637EE-3A40-4E2D-B3CB-7F5A1EB47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1044"/>
              <a:ext cx="155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 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25">
              <a:extLst>
                <a:ext uri="{FF2B5EF4-FFF2-40B4-BE49-F238E27FC236}">
                  <a16:creationId xmlns:a16="http://schemas.microsoft.com/office/drawing/2014/main" id="{7917A58E-DEB6-48E0-BE69-D6A93382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" y="12676"/>
              <a:ext cx="2775" cy="41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/foo                               30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56AB731D-FCEF-4654-898D-50469A406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13602"/>
              <a:ext cx="2640" cy="412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/bar                              50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B33D7618-153B-4B80-A9BD-E1FDEF425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12353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8" name="AutoShape 22">
              <a:extLst>
                <a:ext uri="{FF2B5EF4-FFF2-40B4-BE49-F238E27FC236}">
                  <a16:creationId xmlns:a16="http://schemas.microsoft.com/office/drawing/2014/main" id="{4232BCBC-DF81-49E2-9E44-4959D09FF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2" y="11773"/>
              <a:ext cx="2525" cy="110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9" name="AutoShape 21">
              <a:extLst>
                <a:ext uri="{FF2B5EF4-FFF2-40B4-BE49-F238E27FC236}">
                  <a16:creationId xmlns:a16="http://schemas.microsoft.com/office/drawing/2014/main" id="{3EE5D335-2585-4CE8-A03E-2DFC7A61A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5" y="13808"/>
              <a:ext cx="2591" cy="226"/>
            </a:xfrm>
            <a:prstGeom prst="bentConnector3">
              <a:avLst>
                <a:gd name="adj1" fmla="val 4996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0" name="Rectangle 20">
              <a:extLst>
                <a:ext uri="{FF2B5EF4-FFF2-40B4-BE49-F238E27FC236}">
                  <a16:creationId xmlns:a16="http://schemas.microsoft.com/office/drawing/2014/main" id="{1906AC5E-751F-422A-AB94-A5E8327F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6" y="11756"/>
              <a:ext cx="1404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19">
              <a:extLst>
                <a:ext uri="{FF2B5EF4-FFF2-40B4-BE49-F238E27FC236}">
                  <a16:creationId xmlns:a16="http://schemas.microsoft.com/office/drawing/2014/main" id="{7B28D968-FBBA-4992-9475-E59C8563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" y="12113"/>
              <a:ext cx="1417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201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8">
              <a:extLst>
                <a:ext uri="{FF2B5EF4-FFF2-40B4-BE49-F238E27FC236}">
                  <a16:creationId xmlns:a16="http://schemas.microsoft.com/office/drawing/2014/main" id="{273BC238-0C42-4C97-9430-1A975CA2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" y="12473"/>
              <a:ext cx="1416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B79A449F-D6AE-48C6-A98C-42D93564A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6" y="13949"/>
              <a:ext cx="1404" cy="37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99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id="{5295DD7E-AC57-4E88-BF57-C9CF6918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" y="14308"/>
              <a:ext cx="1419" cy="37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4E755DAE-E9A2-485A-8873-CEA649C4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" y="11393"/>
              <a:ext cx="962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36AC2BD4-1C04-4696-9BA6-88CC1C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" y="12628"/>
              <a:ext cx="962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5B8B155B-A86C-44C3-9AAD-B9A49706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" y="14513"/>
              <a:ext cx="962" cy="92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8" name="Text Box 12">
              <a:extLst>
                <a:ext uri="{FF2B5EF4-FFF2-40B4-BE49-F238E27FC236}">
                  <a16:creationId xmlns:a16="http://schemas.microsoft.com/office/drawing/2014/main" id="{B8C5A844-07DD-4845-8124-14EB06B29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7" y="11156"/>
              <a:ext cx="176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/foo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11">
              <a:extLst>
                <a:ext uri="{FF2B5EF4-FFF2-40B4-BE49-F238E27FC236}">
                  <a16:creationId xmlns:a16="http://schemas.microsoft.com/office/drawing/2014/main" id="{6D3BA4D6-9468-4ADE-818D-D454267B6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0" y="10710"/>
              <a:ext cx="15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blocks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10">
              <a:extLst>
                <a:ext uri="{FF2B5EF4-FFF2-40B4-BE49-F238E27FC236}">
                  <a16:creationId xmlns:a16="http://schemas.microsoft.com/office/drawing/2014/main" id="{6B9936EC-79CA-4E5C-9A8D-F973D5B52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" y="13425"/>
              <a:ext cx="180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/bar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1F69D156-DA72-443B-937D-62E2A24F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7" y="11567"/>
              <a:ext cx="5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8">
              <a:extLst>
                <a:ext uri="{FF2B5EF4-FFF2-40B4-BE49-F238E27FC236}">
                  <a16:creationId xmlns:a16="http://schemas.microsoft.com/office/drawing/2014/main" id="{835872D5-345A-411F-A9B8-430DB44EF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7" y="13828"/>
              <a:ext cx="5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7">
              <a:extLst>
                <a:ext uri="{FF2B5EF4-FFF2-40B4-BE49-F238E27FC236}">
                  <a16:creationId xmlns:a16="http://schemas.microsoft.com/office/drawing/2014/main" id="{C6175923-8642-4B7E-B965-FBCCF694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0" y="11272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 Box 6">
              <a:extLst>
                <a:ext uri="{FF2B5EF4-FFF2-40B4-BE49-F238E27FC236}">
                  <a16:creationId xmlns:a16="http://schemas.microsoft.com/office/drawing/2014/main" id="{EA86D555-F795-4580-AFB4-20B0ECE2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3" y="12505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5">
              <a:extLst>
                <a:ext uri="{FF2B5EF4-FFF2-40B4-BE49-F238E27FC236}">
                  <a16:creationId xmlns:a16="http://schemas.microsoft.com/office/drawing/2014/main" id="{65034EB6-4AFB-458B-9A81-705D05C0B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6" y="14408"/>
              <a:ext cx="6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99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AutoShape 4">
              <a:extLst>
                <a:ext uri="{FF2B5EF4-FFF2-40B4-BE49-F238E27FC236}">
                  <a16:creationId xmlns:a16="http://schemas.microsoft.com/office/drawing/2014/main" id="{6B2DD92D-C614-42FB-9C00-3129FBD61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0" y="11477"/>
              <a:ext cx="1140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7" name="AutoShape 3">
              <a:extLst>
                <a:ext uri="{FF2B5EF4-FFF2-40B4-BE49-F238E27FC236}">
                  <a16:creationId xmlns:a16="http://schemas.microsoft.com/office/drawing/2014/main" id="{0F54A969-D7C3-428B-8494-F2C5CF14E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8" y="12299"/>
              <a:ext cx="1175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8" name="AutoShape 2">
              <a:extLst>
                <a:ext uri="{FF2B5EF4-FFF2-40B4-BE49-F238E27FC236}">
                  <a16:creationId xmlns:a16="http://schemas.microsoft.com/office/drawing/2014/main" id="{DCFCB6F7-1E76-4F58-81B4-9BB8417F4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0" y="14136"/>
              <a:ext cx="1156" cy="4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38916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Multilevel Indexed Allocation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-node point to index blocks which point to the files (first-level indirection)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 be extended to two-level (and beyond) indirection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Problem: Accessing even a small file requires a lot of indirection</a:t>
            </a:r>
          </a:p>
          <a:p>
            <a:pPr lvl="2"/>
            <a:endParaRPr lang="en-US" alt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12F9C847-4998-4391-BB47-5569BC1173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6321" y="1110275"/>
            <a:ext cx="7271221" cy="4804561"/>
            <a:chOff x="2526" y="1458"/>
            <a:chExt cx="11800" cy="8018"/>
          </a:xfrm>
        </p:grpSpPr>
        <p:sp>
          <p:nvSpPr>
            <p:cNvPr id="8" name="AutoShape 36">
              <a:extLst>
                <a:ext uri="{FF2B5EF4-FFF2-40B4-BE49-F238E27FC236}">
                  <a16:creationId xmlns:a16="http://schemas.microsoft.com/office/drawing/2014/main" id="{1695EACD-0E23-4ED2-9F0D-8DEF342915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6" y="1458"/>
              <a:ext cx="11800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AutoShape 35">
              <a:extLst>
                <a:ext uri="{FF2B5EF4-FFF2-40B4-BE49-F238E27FC236}">
                  <a16:creationId xmlns:a16="http://schemas.microsoft.com/office/drawing/2014/main" id="{AFF86411-8AF8-471E-9692-3A764D0FF1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1458"/>
              <a:ext cx="11696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4">
              <a:extLst>
                <a:ext uri="{FF2B5EF4-FFF2-40B4-BE49-F238E27FC236}">
                  <a16:creationId xmlns:a16="http://schemas.microsoft.com/office/drawing/2014/main" id="{AB81892D-C0B5-493E-AA49-7C0051070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5157"/>
              <a:ext cx="3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File name       </a:t>
              </a: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-node address  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0C23E8ED-E94A-4CA0-92BA-C0A91A60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5004"/>
              <a:ext cx="3583" cy="25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66C45385-19E1-4F0F-AF4D-656C9BF99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4991"/>
              <a:ext cx="0" cy="2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92D3F5BA-C529-47D5-8DD8-676C918F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4312"/>
              <a:ext cx="155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 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A4627011-6C23-4811-9911-387BBEEB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5944"/>
              <a:ext cx="3571" cy="41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/</a:t>
              </a: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foo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30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BE13C561-6574-44E3-A5F0-E7CBD15FE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5621"/>
              <a:ext cx="35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351FFAC-BEB3-4850-8EE3-3E9D92C3F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" y="5110"/>
              <a:ext cx="1404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D75A9553-A6EB-48A8-A230-3F763C19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8" y="5467"/>
              <a:ext cx="1416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201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6D77C2B0-6AC8-4907-8BDE-32F489AB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" y="5827"/>
              <a:ext cx="1417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3780C2F-7095-4FEE-9C6F-4D317540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" y="7303"/>
              <a:ext cx="1404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299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9B37DBC4-3A7B-451A-91C0-816D14994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8" y="7661"/>
              <a:ext cx="1418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5760D24-1C26-48E7-80CD-DE49D274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" y="4438"/>
              <a:ext cx="963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2368DC2-51CF-424B-8AA5-9ADA39C90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" y="5673"/>
              <a:ext cx="963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76D156D7-60BE-4A99-AC16-5396CD906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" y="7559"/>
              <a:ext cx="963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5336A0DE-E07A-49F0-B25F-08270F7E1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0" y="4578"/>
              <a:ext cx="176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/foo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6AED38E0-BB0E-4F7B-AFA2-09C2B0CDD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7" y="3755"/>
              <a:ext cx="158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blocks 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543DBB76-4F65-4149-843E-42E3240B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0" y="4990"/>
              <a:ext cx="5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C44F329-493E-479E-95DF-B592CF603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4" y="7181"/>
              <a:ext cx="6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45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62DF5A78-DBD2-452B-85D7-6419ACC54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6" y="4317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5137D78-D7EB-4AA0-87D7-A52298012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9" y="5550"/>
              <a:ext cx="75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201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id="{5B389E65-93A5-4D35-89CF-510843D9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6" y="7453"/>
              <a:ext cx="82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299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4E18EFDA-27FF-44B7-AABF-67FE34CFC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26" y="4522"/>
              <a:ext cx="740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2" name="AutoShape 12">
              <a:extLst>
                <a:ext uri="{FF2B5EF4-FFF2-40B4-BE49-F238E27FC236}">
                  <a16:creationId xmlns:a16="http://schemas.microsoft.com/office/drawing/2014/main" id="{291DB88F-D5F6-41B8-893D-5699D99A0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4" y="5653"/>
              <a:ext cx="775" cy="1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D8EF0CC5-63E7-43BC-BEEB-B03552105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7" y="7489"/>
              <a:ext cx="69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5180D69D-EF62-482E-A53C-F6835D4B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7" y="5167"/>
              <a:ext cx="1440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71F3CA27-1465-4C8A-AC0B-E3F1056AC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" y="5542"/>
              <a:ext cx="1439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9E1B95D1-A99E-489D-AC8B-610E37A2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" y="5850"/>
              <a:ext cx="1440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C4EC233C-80B0-4899-8D42-242D5B98A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2" y="5015"/>
              <a:ext cx="6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40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6">
              <a:extLst>
                <a:ext uri="{FF2B5EF4-FFF2-40B4-BE49-F238E27FC236}">
                  <a16:creationId xmlns:a16="http://schemas.microsoft.com/office/drawing/2014/main" id="{60F82AD8-C3AF-4F51-8248-9888FEDC7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" y="5556"/>
              <a:ext cx="62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45  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857D4FBF-4069-4D7A-A35E-D84E2EE2F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4" y="4584"/>
              <a:ext cx="126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1" i="0" u="none" strike="noStrike" cap="none" normalizeH="0" baseline="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level  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B2614B0F-02F5-4D14-9D1F-F37A77D91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1" y="5196"/>
              <a:ext cx="879" cy="954"/>
            </a:xfrm>
            <a:prstGeom prst="bent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654614E2-4A04-4318-80BA-44EA65CAD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7" y="5221"/>
              <a:ext cx="685" cy="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2" name="AutoShape 2">
              <a:extLst>
                <a:ext uri="{FF2B5EF4-FFF2-40B4-BE49-F238E27FC236}">
                  <a16:creationId xmlns:a16="http://schemas.microsoft.com/office/drawing/2014/main" id="{9077F2A2-A617-4F5A-B92D-139BEA495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8" y="5727"/>
              <a:ext cx="666" cy="1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6814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Hybrid Indexed Allocation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Two direct pointers for small files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One single indirect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One double indirect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One triple indirect</a:t>
            </a:r>
          </a:p>
          <a:p>
            <a:pPr lvl="2"/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Object 3">
            <a:extLst>
              <a:ext uri="{FF2B5EF4-FFF2-40B4-BE49-F238E27FC236}">
                <a16:creationId xmlns:a16="http://schemas.microsoft.com/office/drawing/2014/main" id="{C7B57CC7-8A11-43D9-876B-130480F6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-156" t="-604" r="-1405" b="-1509"/>
          <a:stretch>
            <a:fillRect/>
          </a:stretch>
        </p:blipFill>
        <p:spPr bwMode="auto">
          <a:xfrm>
            <a:off x="5894589" y="807593"/>
            <a:ext cx="5041876" cy="523956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710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8931" y="2438400"/>
            <a:ext cx="270386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000" b="1" dirty="0"/>
              <a:t>Hybrid Indexed Allocation</a:t>
            </a:r>
          </a:p>
          <a:p>
            <a:pPr lvl="2"/>
            <a:r>
              <a:rPr lang="en-US" dirty="0"/>
              <a:t>Two direct pointers for small files</a:t>
            </a:r>
          </a:p>
          <a:p>
            <a:pPr lvl="2"/>
            <a:r>
              <a:rPr lang="en-US" dirty="0"/>
              <a:t>One single indirect</a:t>
            </a:r>
          </a:p>
          <a:p>
            <a:pPr lvl="2"/>
            <a:r>
              <a:rPr lang="en-US" dirty="0"/>
              <a:t>One double indirect</a:t>
            </a:r>
          </a:p>
          <a:p>
            <a:pPr lvl="2"/>
            <a:r>
              <a:rPr lang="en-US" dirty="0"/>
              <a:t>One triple indirect</a:t>
            </a:r>
          </a:p>
          <a:p>
            <a:pPr lvl="2"/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6A1F40-E063-41B2-8F0F-BAEF75936B85}"/>
              </a:ext>
            </a:extLst>
          </p:cNvPr>
          <p:cNvGrpSpPr/>
          <p:nvPr/>
        </p:nvGrpSpPr>
        <p:grpSpPr>
          <a:xfrm>
            <a:off x="3810000" y="1204912"/>
            <a:ext cx="8382000" cy="4648200"/>
            <a:chOff x="609600" y="2133600"/>
            <a:chExt cx="8382000" cy="4648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634B94D-EB34-49A5-98E5-82D452B9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133600"/>
              <a:ext cx="19812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File Attributes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ABF386F-B3F1-40D1-ACBD-48FB533E0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8194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003F03D-C356-4984-9B6B-8338FE7B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1242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E6185E3-A1BD-4DE8-BC58-49C0315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4290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2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A633607A-ABBA-4AD4-A341-B18699B5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338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3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F668E1F3-1FAA-407A-B0E1-24130EF45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0386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4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920BC613-7764-47D2-B605-BAAB43FC7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3434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5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10B79D62-646A-4497-BD49-F34FDAB10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6482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6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3E2380E7-E69E-4918-9E82-35813540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2578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8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044ADA3-3E9B-4D92-AEA9-947D316E6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9530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7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5624C38-57D3-45D9-86B2-A8230B98E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5626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9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DA8BF8AD-032C-47EA-AB95-5D0132018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8674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Single Indirect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AAB3587B-946A-42E5-9DFB-A139B011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61722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Double Indirect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3002FEC3-E2A0-4F24-AE39-63794676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6477000"/>
              <a:ext cx="19812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Triple Indirect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1D1B97F4-A805-431D-BA45-14BF0776D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438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Block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BD11019F-51BB-4C4F-8BE1-00AD656F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819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 Block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8BAEB4EC-3FF3-4DE7-8F9C-25CD1D1B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038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Direct Block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FEC7024C-F141-402A-AD29-2A3477560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3124200"/>
              <a:ext cx="247650" cy="915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.</a:t>
              </a:r>
            </a:p>
            <a:p>
              <a:pPr algn="l"/>
              <a:r>
                <a:rPr lang="en-US" altLang="en-US" sz="1800"/>
                <a:t>.</a:t>
              </a:r>
            </a:p>
            <a:p>
              <a:pPr algn="l"/>
              <a:r>
                <a:rPr lang="en-US" altLang="en-US" sz="1800"/>
                <a:t>.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46EBCC64-DD5D-497E-90BD-EADA0728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6482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Indirect Block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04A027D-5357-4660-B85B-6BBF22AB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486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303B4FE-485E-48AE-BD1A-F4C8150DA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514600"/>
              <a:ext cx="44196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ABA1A0CA-B10F-4A6A-BDA3-546994F13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895600"/>
              <a:ext cx="441960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865208EA-D7C9-4E01-BFB7-F3C112EB3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4191000"/>
              <a:ext cx="4419600" cy="1524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08D8C93-0997-4ED3-B01C-8C403B2A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257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Inode</a:t>
              </a: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669476F-C739-4BA1-BBA8-3B40B3B7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867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Inode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E1B368E0-527C-4CD5-BA48-6884A6BB3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6553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Inode</a:t>
              </a: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20DD0D1B-646A-4967-B9FC-4EC645F6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638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A06F9C47-8879-439B-9EE2-B5841FFD9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6400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26DB3EF-2954-42DF-AA1B-ECE643E91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5334000"/>
              <a:ext cx="1905000" cy="685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4CF3039E-045F-48B5-B22D-C3505EA3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029200"/>
              <a:ext cx="182880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8F7FFF72-E442-4F20-8735-4604B004A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5943600"/>
              <a:ext cx="129540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12C9B68-404F-48BB-9A20-36BF2E514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943600"/>
              <a:ext cx="609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F65F360F-6E27-4265-A68A-59E7D261A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867400"/>
              <a:ext cx="990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07D7FA6D-637C-45DD-BEB8-24417BA19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629400"/>
              <a:ext cx="5334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4BA93FBA-E5B4-4400-902C-610B689F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6629400"/>
              <a:ext cx="609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E8ED5322-C356-4131-B127-BFC62BEB9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6629400"/>
              <a:ext cx="457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4CE965-656E-4462-B00C-2324E179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724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Indirect Block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E0BCF78-C6B1-42B2-B10C-BC19B5FF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Indirect Blocks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4C2AD9-86CF-41E4-A7F6-4785A1B8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715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8645D7-36A9-4028-8B96-9785223A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791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Inodes</a:t>
              </a: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6F08B31C-775A-4D0E-9CC0-3B943CF3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5562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FF0506C8-DD31-4CCE-B56B-19156203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6388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Indirect</a:t>
              </a:r>
              <a:r>
                <a:rPr lang="en-US" altLang="en-US" sz="1800" baseline="30000"/>
                <a:t>2 </a:t>
              </a:r>
              <a:r>
                <a:rPr lang="en-US" altLang="en-US" sz="1800"/>
                <a:t>Blocks</a:t>
              </a: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D9F22640-AC21-4ACB-868A-7953E959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647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9586C31B-8E5C-4160-AD20-8FDCE98A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6553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Inodes</a:t>
              </a: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CBD81F84-BF7C-4F64-91DA-2CCD68F8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6400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3AD6F37D-6864-4866-9052-EB30B62D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647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D669A0CA-2AD5-4FEB-8A41-EBAF4227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6553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Inodes</a:t>
              </a: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FBCEBF2F-56BD-4948-B596-0B7A176AC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6629400"/>
              <a:ext cx="304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EEAC8BDA-9DFB-4D1D-AFC7-90D321D6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6248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3EAB00F9-BB90-46DF-B1B1-D3275452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6324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800"/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583D2E4-40A9-49C5-9335-F3A88AA1E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64008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Indirect</a:t>
              </a:r>
              <a:r>
                <a:rPr lang="en-US" altLang="en-US" sz="1800" baseline="30000"/>
                <a:t>3 </a:t>
              </a:r>
              <a:r>
                <a:rPr lang="en-US" altLang="en-US" sz="1800"/>
                <a:t>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11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indexed allocation for a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2CCDEEE-A2EE-4E9A-8C3B-28F0CD1D97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2648" y="1373024"/>
            <a:ext cx="6549154" cy="4984634"/>
            <a:chOff x="2526" y="11910"/>
            <a:chExt cx="11798" cy="9236"/>
          </a:xfrm>
        </p:grpSpPr>
        <p:sp>
          <p:nvSpPr>
            <p:cNvPr id="6" name="AutoShape 57">
              <a:extLst>
                <a:ext uri="{FF2B5EF4-FFF2-40B4-BE49-F238E27FC236}">
                  <a16:creationId xmlns:a16="http://schemas.microsoft.com/office/drawing/2014/main" id="{41BDE774-62DE-4836-81FE-4463EEE36F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6" y="11910"/>
              <a:ext cx="11798" cy="923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AutoShape 56">
              <a:extLst>
                <a:ext uri="{FF2B5EF4-FFF2-40B4-BE49-F238E27FC236}">
                  <a16:creationId xmlns:a16="http://schemas.microsoft.com/office/drawing/2014/main" id="{DDF8C4E9-059E-4E84-8D09-F622768B2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11910"/>
              <a:ext cx="11798" cy="9236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55">
              <a:extLst>
                <a:ext uri="{FF2B5EF4-FFF2-40B4-BE49-F238E27FC236}">
                  <a16:creationId xmlns:a16="http://schemas.microsoft.com/office/drawing/2014/main" id="{35638B96-DFE3-44FF-9F01-28D58E2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1" y="16453"/>
              <a:ext cx="1421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150     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54">
              <a:extLst>
                <a:ext uri="{FF2B5EF4-FFF2-40B4-BE49-F238E27FC236}">
                  <a16:creationId xmlns:a16="http://schemas.microsoft.com/office/drawing/2014/main" id="{FCB54D80-DE11-4E48-B78D-BFBB56F6A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3" y="16811"/>
              <a:ext cx="1417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160   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3">
              <a:extLst>
                <a:ext uri="{FF2B5EF4-FFF2-40B4-BE49-F238E27FC236}">
                  <a16:creationId xmlns:a16="http://schemas.microsoft.com/office/drawing/2014/main" id="{4A816C00-9A0A-4C36-B6EB-B61E2B748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1" y="17944"/>
              <a:ext cx="1421" cy="37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299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D534ADDA-CB08-4F4F-84BA-2A2793A9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3" y="18303"/>
              <a:ext cx="1419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399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51">
              <a:extLst>
                <a:ext uri="{FF2B5EF4-FFF2-40B4-BE49-F238E27FC236}">
                  <a16:creationId xmlns:a16="http://schemas.microsoft.com/office/drawing/2014/main" id="{1E805820-C2DF-4312-840A-A6763F7BB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" y="15783"/>
              <a:ext cx="962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92C47FCF-FCD0-4060-8AB8-4927606D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" y="17017"/>
              <a:ext cx="962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" name="Rectangle 49">
              <a:extLst>
                <a:ext uri="{FF2B5EF4-FFF2-40B4-BE49-F238E27FC236}">
                  <a16:creationId xmlns:a16="http://schemas.microsoft.com/office/drawing/2014/main" id="{5894A38C-49E5-476B-9EDE-F1933A00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" y="18200"/>
              <a:ext cx="962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B9110787-E7AB-4D91-A156-25FBA75CE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3873"/>
              <a:ext cx="206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-node for /</a:t>
              </a:r>
              <a:r>
                <a:rPr kumimoji="0" lang="en-US" sz="105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foo</a:t>
              </a: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47">
              <a:extLst>
                <a:ext uri="{FF2B5EF4-FFF2-40B4-BE49-F238E27FC236}">
                  <a16:creationId xmlns:a16="http://schemas.microsoft.com/office/drawing/2014/main" id="{5D359E36-B204-49AD-9FE6-A62A5A5A8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9" y="12424"/>
              <a:ext cx="158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blocks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89EFE68C-0BD5-4F81-9232-DF673579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14533"/>
              <a:ext cx="5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45">
              <a:extLst>
                <a:ext uri="{FF2B5EF4-FFF2-40B4-BE49-F238E27FC236}">
                  <a16:creationId xmlns:a16="http://schemas.microsoft.com/office/drawing/2014/main" id="{C87F77C2-EF39-44BD-903C-A443FFF3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9" y="17823"/>
              <a:ext cx="69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60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44">
              <a:extLst>
                <a:ext uri="{FF2B5EF4-FFF2-40B4-BE49-F238E27FC236}">
                  <a16:creationId xmlns:a16="http://schemas.microsoft.com/office/drawing/2014/main" id="{03BC113F-4C95-4597-ADE1-3C0F708CF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2" y="15660"/>
              <a:ext cx="75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150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43">
              <a:extLst>
                <a:ext uri="{FF2B5EF4-FFF2-40B4-BE49-F238E27FC236}">
                  <a16:creationId xmlns:a16="http://schemas.microsoft.com/office/drawing/2014/main" id="{BDD6C41C-B1D5-4D47-BFA8-91E235CCB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5" y="16894"/>
              <a:ext cx="75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160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5A1B2A81-ADC7-4D80-9B90-D4A501CFD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2" y="18094"/>
              <a:ext cx="82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299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41">
              <a:extLst>
                <a:ext uri="{FF2B5EF4-FFF2-40B4-BE49-F238E27FC236}">
                  <a16:creationId xmlns:a16="http://schemas.microsoft.com/office/drawing/2014/main" id="{3189638A-C255-4932-9B38-E1DF1E136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22" y="15866"/>
              <a:ext cx="740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32867D03-46BE-43ED-9B93-63762E93C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1" y="16997"/>
              <a:ext cx="775" cy="1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AutoShape 39">
              <a:extLst>
                <a:ext uri="{FF2B5EF4-FFF2-40B4-BE49-F238E27FC236}">
                  <a16:creationId xmlns:a16="http://schemas.microsoft.com/office/drawing/2014/main" id="{D3030DDA-6626-4151-9B00-4C30C5F6E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2" y="18131"/>
              <a:ext cx="69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55D23917-2BFE-41E9-9BD8-A5805DD2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4490"/>
              <a:ext cx="2508" cy="45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 (100)    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BEFEAD1A-9905-49B8-AD34-4D5B44C0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4944"/>
              <a:ext cx="2508" cy="36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 (201)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2D10A683-8B34-4A6C-80B2-AD6B9BE1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5304"/>
              <a:ext cx="2508" cy="4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09552E0D-CC44-468A-98E0-EEBC5E8F6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7" y="16359"/>
              <a:ext cx="63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40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34">
              <a:extLst>
                <a:ext uri="{FF2B5EF4-FFF2-40B4-BE49-F238E27FC236}">
                  <a16:creationId xmlns:a16="http://schemas.microsoft.com/office/drawing/2014/main" id="{CDB226BE-A700-43C6-A788-55A9FF9FD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4" y="15488"/>
              <a:ext cx="3193" cy="10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AutoShape 33">
              <a:extLst>
                <a:ext uri="{FF2B5EF4-FFF2-40B4-BE49-F238E27FC236}">
                  <a16:creationId xmlns:a16="http://schemas.microsoft.com/office/drawing/2014/main" id="{6E6AEC34-1636-4F27-A40F-E8598A82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4" y="15899"/>
              <a:ext cx="584" cy="29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D5D376BC-9ACA-4EDE-AFE0-8623360C4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5682"/>
              <a:ext cx="2508" cy="46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DA96C9C-3801-46AC-9EFD-9FD970015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15281"/>
              <a:ext cx="255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single indirect (40)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97C4A475-3C97-4CFD-AA5D-FBEB981A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6144"/>
              <a:ext cx="2508" cy="4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F3B77716-4DF8-4CE3-8418-53B5A6EFD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6138"/>
              <a:ext cx="190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triple indirect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28">
              <a:extLst>
                <a:ext uri="{FF2B5EF4-FFF2-40B4-BE49-F238E27FC236}">
                  <a16:creationId xmlns:a16="http://schemas.microsoft.com/office/drawing/2014/main" id="{0BA7F8A9-32EC-41F4-8456-F71F2D64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15693"/>
              <a:ext cx="251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double indirect (45)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AAAA2557-BA54-4204-8ADD-98F06C01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" y="12967"/>
              <a:ext cx="963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09355040-D041-4EF6-80A0-DC2AE0DBA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" y="14201"/>
              <a:ext cx="963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B75671A8-3209-4E50-B05B-AFEEF1CF3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9" y="12844"/>
              <a:ext cx="75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3BB0C8BA-2E83-45F4-A768-5CBC47973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2" y="14079"/>
              <a:ext cx="75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201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AutoShape 23">
              <a:extLst>
                <a:ext uri="{FF2B5EF4-FFF2-40B4-BE49-F238E27FC236}">
                  <a16:creationId xmlns:a16="http://schemas.microsoft.com/office/drawing/2014/main" id="{5A1AB5EF-8495-481C-820E-65F133C3F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1" y="13051"/>
              <a:ext cx="5809" cy="16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AutoShape 22">
              <a:extLst>
                <a:ext uri="{FF2B5EF4-FFF2-40B4-BE49-F238E27FC236}">
                  <a16:creationId xmlns:a16="http://schemas.microsoft.com/office/drawing/2014/main" id="{617ABBF6-C727-497E-8CCA-4BD93DF7C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3" y="14284"/>
              <a:ext cx="5839" cy="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4FD96023-15DE-4CB8-A9D5-30A7A0D1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" y="18736"/>
              <a:ext cx="1421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60  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D4BC2BC5-B37E-4231-9964-07F075AF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19093"/>
              <a:ext cx="1417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70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5C22C546-6A8F-4A64-89C2-529B938D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" y="19453"/>
              <a:ext cx="1417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Text Box 18">
              <a:extLst>
                <a:ext uri="{FF2B5EF4-FFF2-40B4-BE49-F238E27FC236}">
                  <a16:creationId xmlns:a16="http://schemas.microsoft.com/office/drawing/2014/main" id="{256844F1-4FB7-4C2D-8003-0A8E16B1F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" y="18641"/>
              <a:ext cx="6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45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2C6C9723-231D-4B1F-851D-AE41281E0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" y="19247"/>
              <a:ext cx="1421" cy="37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CE2720BA-401B-4A86-B385-0D904F16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" y="19606"/>
              <a:ext cx="1419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96E302C6-8260-4A97-93ED-6B143127A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" y="19503"/>
              <a:ext cx="963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51BD168-D147-4CDE-A2C0-6BBB46FE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7" y="19126"/>
              <a:ext cx="69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70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A7265865-874A-428A-810A-1F51F7285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2" y="19397"/>
              <a:ext cx="76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399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AutoShape 12">
              <a:extLst>
                <a:ext uri="{FF2B5EF4-FFF2-40B4-BE49-F238E27FC236}">
                  <a16:creationId xmlns:a16="http://schemas.microsoft.com/office/drawing/2014/main" id="{3BB7FE5A-8670-402F-BB25-24285728E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2" y="18488"/>
              <a:ext cx="770" cy="1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AutoShape 11">
              <a:extLst>
                <a:ext uri="{FF2B5EF4-FFF2-40B4-BE49-F238E27FC236}">
                  <a16:creationId xmlns:a16="http://schemas.microsoft.com/office/drawing/2014/main" id="{D9592F77-53D6-4995-A2B8-7EBCABC8E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" y="18028"/>
              <a:ext cx="777" cy="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AutoShape 10">
              <a:extLst>
                <a:ext uri="{FF2B5EF4-FFF2-40B4-BE49-F238E27FC236}">
                  <a16:creationId xmlns:a16="http://schemas.microsoft.com/office/drawing/2014/main" id="{B3E620EE-68DD-4603-A800-2D600F2ED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9" y="19279"/>
              <a:ext cx="798" cy="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BE284209-68F4-49A3-B0F6-3ABD82C34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356"/>
              <a:ext cx="9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File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name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D4D0D8C6-44F6-4378-BC75-04B6157D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392"/>
              <a:ext cx="2066" cy="2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6D5A2F86-934C-499C-A5CF-7F7A3F3A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17379"/>
              <a:ext cx="0" cy="2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1153A74E-A20A-4E6B-AE49-AEFBD0AB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20223"/>
              <a:ext cx="155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5">
              <a:extLst>
                <a:ext uri="{FF2B5EF4-FFF2-40B4-BE49-F238E27FC236}">
                  <a16:creationId xmlns:a16="http://schemas.microsoft.com/office/drawing/2014/main" id="{78BA340F-E3BC-4ABC-9176-C4765348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8333"/>
              <a:ext cx="1900" cy="411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/foo              30 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4">
              <a:extLst>
                <a:ext uri="{FF2B5EF4-FFF2-40B4-BE49-F238E27FC236}">
                  <a16:creationId xmlns:a16="http://schemas.microsoft.com/office/drawing/2014/main" id="{78BE06E7-F3AD-47E6-B9E5-E113E886A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5" y="18009"/>
              <a:ext cx="20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ED6D0B12-834D-453F-9407-5E972F516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7373"/>
              <a:ext cx="118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i-node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 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utoShape 2">
              <a:extLst>
                <a:ext uri="{FF2B5EF4-FFF2-40B4-BE49-F238E27FC236}">
                  <a16:creationId xmlns:a16="http://schemas.microsoft.com/office/drawing/2014/main" id="{BCAB71C5-9B71-44AD-92CB-3E4A7350F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3" y="14738"/>
              <a:ext cx="2673" cy="3801"/>
            </a:xfrm>
            <a:prstGeom prst="curvedConnector5">
              <a:avLst>
                <a:gd name="adj1" fmla="val -22074"/>
                <a:gd name="adj2" fmla="val 50023"/>
                <a:gd name="adj3" fmla="val 12207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280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file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F0C1-51BD-422A-B0E3-DD216AF56016}"/>
              </a:ext>
            </a:extLst>
          </p:cNvPr>
          <p:cNvSpPr txBox="1"/>
          <p:nvPr/>
        </p:nvSpPr>
        <p:spPr>
          <a:xfrm>
            <a:off x="990599" y="1262142"/>
            <a:ext cx="55127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FAT12, 16, 32, NTFS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FAT stands for file allocation table, which means files are allocated blocks through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Each partition hold a FAT for mapping files to physical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The number after FAT indicated the number of bits used to represent an entry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Implicitly this number defines the size of the FAT table as well as the size of the file system (partition)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FAT file systems run under the MS-DOS operating system, the ancestor of Windows</a:t>
            </a:r>
          </a:p>
          <a:p>
            <a:endParaRPr lang="en-US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F9EB080-AA6F-4AED-A66D-FBBE0F350F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3829" y="1262142"/>
            <a:ext cx="4475531" cy="51336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1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 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F0C1-51BD-422A-B0E3-DD216AF56016}"/>
              </a:ext>
            </a:extLst>
          </p:cNvPr>
          <p:cNvSpPr txBox="1"/>
          <p:nvPr/>
        </p:nvSpPr>
        <p:spPr>
          <a:xfrm>
            <a:off x="997743" y="1551562"/>
            <a:ext cx="472189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Designed for floppy disks, 1.44MB capacity, block = sector = 512bytes, 2812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Need 12 bits to address any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If FAT 12 used with larger drives, need to increase block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FAT 12 was allowed to have new block sizes of 1KB, 2KB and 4 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2^{12} = 4096 is the largest number that can be represented with 12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If block size is 4KB, 4 * 2^12 = 16MB, each partition can be 16MB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MS-DOS and Windows only supports 4 disk partitions, C:, D:, E:, F:, thus FAT 12 can address disk drives up to 64 MB</a:t>
            </a:r>
          </a:p>
          <a:p>
            <a:endParaRPr lang="en-US" altLang="ko-KR" sz="2000" dirty="0">
              <a:latin typeface="Helvetica" panose="020B0604020202020204" pitchFamily="34" charset="0"/>
              <a:ea typeface="굴림" panose="020B0503020000020004" pitchFamily="34" charset="-127"/>
              <a:cs typeface="Helvetica" panose="020B0604020202020204" pitchFamily="34" charset="0"/>
            </a:endParaRPr>
          </a:p>
          <a:p>
            <a:endParaRPr lang="en-US" altLang="en-US" sz="1800" dirty="0"/>
          </a:p>
        </p:txBody>
      </p:sp>
      <p:pic>
        <p:nvPicPr>
          <p:cNvPr id="6" name="Picture 5" descr="D:\b\b4\IBM\04-32.jpg">
            <a:extLst>
              <a:ext uri="{FF2B5EF4-FFF2-40B4-BE49-F238E27FC236}">
                <a16:creationId xmlns:a16="http://schemas.microsoft.com/office/drawing/2014/main" id="{984C93BB-2891-4443-B899-BA5712F4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62" y="1425574"/>
            <a:ext cx="555407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 16, FAT 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F0C1-51BD-422A-B0E3-DD216AF56016}"/>
              </a:ext>
            </a:extLst>
          </p:cNvPr>
          <p:cNvSpPr txBox="1"/>
          <p:nvPr/>
        </p:nvSpPr>
        <p:spPr>
          <a:xfrm>
            <a:off x="990599" y="1262142"/>
            <a:ext cx="4587241" cy="480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FAT-16 was introduced to handle larger disk drives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Was allowed block sizes 8KB, 16KB and 32KB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2^{32} = 32,768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FAT-16 uses 128KB of main memory per partition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The largest possible disk partition was 2GB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Could address hard drives of 8GB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2GB is just enough for 8 minutes of video!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ea typeface="굴림" panose="020B0503020000020004" pitchFamily="34" charset="-127"/>
                <a:cs typeface="Helvetica" panose="020B0604020202020204" pitchFamily="34" charset="0"/>
              </a:rPr>
              <a:t>Starting with Windows 95, FAT-32 file system was introduced</a:t>
            </a:r>
          </a:p>
          <a:p>
            <a:endParaRPr lang="en-US" altLang="en-US" sz="1800" dirty="0"/>
          </a:p>
        </p:txBody>
      </p:sp>
      <p:pic>
        <p:nvPicPr>
          <p:cNvPr id="17" name="Picture 16" descr="D:\b\b4\IBM\04-32.jpg">
            <a:extLst>
              <a:ext uri="{FF2B5EF4-FFF2-40B4-BE49-F238E27FC236}">
                <a16:creationId xmlns:a16="http://schemas.microsoft.com/office/drawing/2014/main" id="{030CCA90-8423-45C5-A008-488F7440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62" y="1425574"/>
            <a:ext cx="555407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67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 structure on-disk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Boot block, followed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File Allocation Table (FAT)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12, 16, and 32 bit FAT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Typically two copies of FAT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Root Directory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Fixed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32 byte </a:t>
            </a:r>
            <a:r>
              <a:rPr lang="en-US" altLang="en-US" sz="2000" u="sng" dirty="0"/>
              <a:t>Dir</a:t>
            </a:r>
            <a:r>
              <a:rPr lang="en-US" altLang="en-US" sz="2000" dirty="0"/>
              <a:t>ectory </a:t>
            </a:r>
            <a:r>
              <a:rPr lang="en-US" altLang="en-US" sz="2000" u="sng" dirty="0"/>
              <a:t>Ent</a:t>
            </a:r>
            <a:r>
              <a:rPr lang="en-US" altLang="en-US" sz="2000" dirty="0"/>
              <a:t>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Data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Once only for file data, later expanded to include subdirectories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F3B23-11FB-44FA-9F67-D5EE5155EA50}"/>
              </a:ext>
            </a:extLst>
          </p:cNvPr>
          <p:cNvGrpSpPr/>
          <p:nvPr/>
        </p:nvGrpSpPr>
        <p:grpSpPr>
          <a:xfrm>
            <a:off x="1622821" y="5450959"/>
            <a:ext cx="9336906" cy="480002"/>
            <a:chOff x="921074" y="5934794"/>
            <a:chExt cx="6934200" cy="396094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A83A1B-6F59-4373-9241-D968701E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74" y="5949888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6A084B-E012-4C8B-A03E-5EC0035D7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82508436-715C-45A3-9796-7DC82AC31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97ECC2CA-D4B5-4EE6-9AB0-05280207B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2EB5595-DA66-4C76-AEC2-9774CAE4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Boot Block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0FE99F9-E139-410E-9592-4418535D8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175" y="5952191"/>
              <a:ext cx="716441" cy="3047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  FAT-x 1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ED044C66-C045-4610-8051-9031A824A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307" y="5934794"/>
              <a:ext cx="637867" cy="3047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FAT-x 2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496DD77B-51B0-46E2-99A2-3BF6A0901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2615" y="5977297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Data Blocks</a:t>
              </a:r>
            </a:p>
          </p:txBody>
        </p:sp>
      </p:grpSp>
      <p:sp>
        <p:nvSpPr>
          <p:cNvPr id="17" name="Text Box 13">
            <a:extLst>
              <a:ext uri="{FF2B5EF4-FFF2-40B4-BE49-F238E27FC236}">
                <a16:creationId xmlns:a16="http://schemas.microsoft.com/office/drawing/2014/main" id="{3109EC2C-9CDE-4F24-A94D-66AEA07C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461" y="5523548"/>
            <a:ext cx="1553823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dirty="0"/>
              <a:t>Root directory</a:t>
            </a:r>
          </a:p>
        </p:txBody>
      </p:sp>
    </p:spTree>
    <p:extLst>
      <p:ext uri="{BB962C8B-B14F-4D97-AF65-F5344CB8AC3E}">
        <p14:creationId xmlns:p14="http://schemas.microsoft.com/office/powerpoint/2010/main" val="14933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D3B3D25-6691-4D95-8492-373CC163D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99294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File system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72EF6CF-09A5-46E0-AFF9-D97C3A50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term can be used to mean any of the following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/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specific implementation such as ext2, NTFS or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nsf</a:t>
            </a: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 (disk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altLang="en-US" sz="20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altLang="en-US" sz="2400" dirty="0"/>
              <a:t> A file system type residing at a location such as /dev/hda4 (tree)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sz="2400" dirty="0"/>
              <a:t>he methods and data structures </a:t>
            </a:r>
            <a:r>
              <a:rPr lang="en-US" altLang="en-US" dirty="0"/>
              <a:t>to</a:t>
            </a:r>
            <a:r>
              <a:rPr lang="en-US" altLang="en-US" sz="2400" dirty="0"/>
              <a:t> map files on a disk or partition (OS)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 structure on-disk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39925" y="1474551"/>
            <a:ext cx="921571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boot block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contains information about the file system, including how many copies of the FAT tables are present, how big a sector is, how many sectors in a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root directory, unlike directories in the data area, has a finite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 FAT12, 14 sectors * 16 directory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entries per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sector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= 224 entries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directories have variable </a:t>
            </a:r>
            <a:r>
              <a:rPr lang="fr-FR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length</a:t>
            </a: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but </a:t>
            </a:r>
            <a:r>
              <a:rPr lang="fr-FR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each</a:t>
            </a: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entry </a:t>
            </a:r>
            <a:r>
              <a:rPr lang="fr-FR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32 bytes long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B9DFB-2656-4DD3-93F7-26FD0714EB77}"/>
              </a:ext>
            </a:extLst>
          </p:cNvPr>
          <p:cNvGrpSpPr/>
          <p:nvPr/>
        </p:nvGrpSpPr>
        <p:grpSpPr>
          <a:xfrm>
            <a:off x="1339925" y="4708009"/>
            <a:ext cx="9336906" cy="480002"/>
            <a:chOff x="1339925" y="4708009"/>
            <a:chExt cx="9336906" cy="480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C4A70E-7D2C-4F51-917D-C24CE5172006}"/>
                </a:ext>
              </a:extLst>
            </p:cNvPr>
            <p:cNvGrpSpPr/>
            <p:nvPr/>
          </p:nvGrpSpPr>
          <p:grpSpPr>
            <a:xfrm>
              <a:off x="1339925" y="4708009"/>
              <a:ext cx="9336906" cy="480002"/>
              <a:chOff x="921074" y="5934794"/>
              <a:chExt cx="6934200" cy="396094"/>
            </a:xfrm>
            <a:solidFill>
              <a:srgbClr val="FFFF00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D0E29F-F02C-43B7-BB88-127384F8B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074" y="5949888"/>
                <a:ext cx="6934200" cy="381000"/>
              </a:xfrm>
              <a:prstGeom prst="rect">
                <a:avLst/>
              </a:prstGeom>
              <a:grpFill/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278F754F-3807-40D5-8B70-ABE2AF7F9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AB354073-F243-4D9C-AA77-5594C2519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993F8A81-3BAB-423F-8D6E-047161320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4AD5D53E-DC96-464C-8479-9CCE6B9BA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6019800"/>
                <a:ext cx="1145176" cy="2197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b="1" dirty="0"/>
                  <a:t>Boot Block</a:t>
                </a:r>
              </a:p>
            </p:txBody>
          </p:sp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6A675507-6776-462B-8B07-9B8341A2E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9175" y="5952191"/>
                <a:ext cx="716441" cy="30477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b="1" dirty="0"/>
                  <a:t>  FAT-x 1</a:t>
                </a:r>
              </a:p>
            </p:txBody>
          </p:sp>
          <p:sp>
            <p:nvSpPr>
              <p:cNvPr id="13" name="Text Box 12">
                <a:extLst>
                  <a:ext uri="{FF2B5EF4-FFF2-40B4-BE49-F238E27FC236}">
                    <a16:creationId xmlns:a16="http://schemas.microsoft.com/office/drawing/2014/main" id="{C9CE0A0E-FA7C-41BB-93B1-E833454DA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307" y="5934794"/>
                <a:ext cx="637867" cy="30477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b="1" dirty="0"/>
                  <a:t>FAT-x 2</a:t>
                </a:r>
              </a:p>
            </p:txBody>
          </p:sp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DEB79A75-FB00-42D0-BC46-5E0B9F3EB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615" y="5977297"/>
                <a:ext cx="1222633" cy="2197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b="1" dirty="0"/>
                  <a:t>Data Blocks</a:t>
                </a:r>
              </a:p>
            </p:txBody>
          </p:sp>
        </p:grp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177B0614-E6D9-4BC7-A145-9322D29D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9126" y="4759516"/>
              <a:ext cx="1553823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Root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92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directory entries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25637" y="1375762"/>
            <a:ext cx="921571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Directory entries are 32 bytes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directory entry has the format </a:t>
            </a:r>
            <a:r>
              <a:rPr lang="fr-FR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below</a:t>
            </a:r>
            <a:r>
              <a:rPr lang="fr-FR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  <a:r>
              <a:rPr lang="fr-FR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a collection of bit flags: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read</a:t>
            </a: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hidden</a:t>
            </a: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system file,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root directory,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sub</a:t>
            </a: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-directory,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file has been </a:t>
            </a: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archived</a:t>
            </a: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last 2 </a:t>
            </a:r>
            <a:r>
              <a:rPr lang="fr-FR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unused</a:t>
            </a:r>
            <a:endParaRPr lang="en-US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Picture 6" descr="D:\b\b4\IBM\04-31.jpg">
            <a:extLst>
              <a:ext uri="{FF2B5EF4-FFF2-40B4-BE49-F238E27FC236}">
                <a16:creationId xmlns:a16="http://schemas.microsoft.com/office/drawing/2014/main" id="{C2F30DCC-639D-4AF5-AC7D-986E6CED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53" y="4198618"/>
            <a:ext cx="75533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4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NTFS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25282" y="1104900"/>
            <a:ext cx="96785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NTFS is the file system currently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uses by Windows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partition is organized as a linear sequence of blocks, with the block size being fixed for each partition, ranging from 512 bytes to 64 KB, depending on the partition size.  Most NTFS disks use 4-KB blocks.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Blocks are referred to by their offset from the start of the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partition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using 64-bit numbers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this scheme, the system can calculate a physical storage offset (in bytes) by multiplying the block number by the block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 partition is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below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364" name="Picture 4" descr="NTFS File System Guide in 2020 - IP With Ease">
            <a:extLst>
              <a:ext uri="{FF2B5EF4-FFF2-40B4-BE49-F238E27FC236}">
                <a16:creationId xmlns:a16="http://schemas.microsoft.com/office/drawing/2014/main" id="{28259FCA-A390-4D0D-9696-65B7ACD4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76" y="4134684"/>
            <a:ext cx="67913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 Master file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648931" y="2141220"/>
            <a:ext cx="3505493" cy="4082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main data structure in each partition is the </a:t>
            </a:r>
            <a:r>
              <a:rPr lang="en-US" sz="19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MFT </a:t>
            </a: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Master File Table</a:t>
            </a: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), an array of fixed-size 1-KB entries.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Each MFT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entry</a:t>
            </a: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describes one file or one directory.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It contains the file’s attributes, such as its name and timestamps, and the list of disk addresses where its blocks are located.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MFT is itself a file, the file can grow as needed, up to a maximum size of 2^{48}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entries</a:t>
            </a: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u="none" strike="noStrike" baseline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DAE8-5D1D-4EA4-A191-E61C035E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445"/>
            <a:ext cx="6019331" cy="5101863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6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 Master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648931" y="1957388"/>
            <a:ext cx="3505494" cy="4266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first 16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entries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are reserved for NTFS metadata files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of these 16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describes a normal file that has attributes and data blocks, just like any other file.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of these files has a name that begins with a dollar sign to indicate that it is a metadata file.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Entry 0 describes the MFT file itself. In particular, it tells where the blocks of the MFT file are located so that the system can find the MFT file.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address of the first MTF block is in the boot block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DAE8-5D1D-4EA4-A191-E61C035E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445"/>
            <a:ext cx="6019331" cy="5101863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09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metadata Master file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endParaRPr lang="en-US" sz="3200" b="1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MTF </a:t>
            </a:r>
            <a:r>
              <a:rPr lang="en-US" sz="1600" dirty="0"/>
              <a:t>entry</a:t>
            </a:r>
            <a:r>
              <a:rPr lang="en-US" sz="1600" b="0" i="0" u="none" strike="noStrike" baseline="0" dirty="0"/>
              <a:t> 1 is a duplicate of </a:t>
            </a:r>
            <a:r>
              <a:rPr lang="en-US" sz="1600" dirty="0"/>
              <a:t>entry</a:t>
            </a:r>
            <a:r>
              <a:rPr lang="en-US" sz="1600" b="0" i="0" u="none" strike="noStrike" baseline="0" dirty="0"/>
              <a:t> 0.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MTF entry 3 </a:t>
            </a:r>
            <a:r>
              <a:rPr lang="en-US" sz="1600" b="0" i="0" u="none" strike="noStrike" baseline="0" dirty="0"/>
              <a:t>contains information about the partition, such as its size, label, and version.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MTF </a:t>
            </a:r>
            <a:r>
              <a:rPr lang="en-US" sz="1600" dirty="0"/>
              <a:t>entry</a:t>
            </a:r>
            <a:r>
              <a:rPr lang="en-US" sz="1600" b="0" i="0" u="none" strike="noStrike" baseline="0" dirty="0"/>
              <a:t> 5: the root directory, which itself is a file and can grow to arbitrary length.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Free space on the partition is kept track of with a bitmap. The bitmap is itself a file, and its attributes and disk addresses are given in MFT </a:t>
            </a:r>
            <a:r>
              <a:rPr lang="en-US" sz="1600" dirty="0"/>
              <a:t>entry</a:t>
            </a:r>
            <a:r>
              <a:rPr lang="en-US" sz="1600" b="0" i="0" u="none" strike="noStrike" baseline="0" dirty="0"/>
              <a:t> 6.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MTF </a:t>
            </a:r>
            <a:r>
              <a:rPr lang="en-US" sz="1600" dirty="0"/>
              <a:t>entry </a:t>
            </a:r>
            <a:r>
              <a:rPr lang="en-US" sz="1600" b="0" i="0" u="none" strike="noStrike" baseline="0" dirty="0"/>
              <a:t>11 is a directory containing miscellaneous files for things like disk quotas</a:t>
            </a:r>
            <a:r>
              <a:rPr lang="en-US" sz="1600" dirty="0"/>
              <a:t>.</a:t>
            </a:r>
            <a:endParaRPr lang="en-US" sz="1600" b="0" i="0" u="none" strike="noStrike" baseline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DAE8-5D1D-4EA4-A191-E61C035E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445"/>
            <a:ext cx="6019331" cy="5101863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88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master file entries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580307" y="1536174"/>
            <a:ext cx="106496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first 42 bytes store the header. The header contains 12 fields.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other 982 bytes do not have a fixed structure, and are used to keep attributes.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consists of a sequence of (attribute header, value) pairs.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attribute begins with a header telling which attribute this is and how long the value 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If the attribute value is short enough to fit in the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it is placed there.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If it is too long, it is placed elsewhere on the disk and a pointer to it is placed in the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NTFS recovery with Recover My Files software">
            <a:extLst>
              <a:ext uri="{FF2B5EF4-FFF2-40B4-BE49-F238E27FC236}">
                <a16:creationId xmlns:a16="http://schemas.microsoft.com/office/drawing/2014/main" id="{BBC68994-8207-4510-8ADA-1401A69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4053106"/>
            <a:ext cx="8171108" cy="2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7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master file entries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580307" y="1536174"/>
            <a:ext cx="10478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NTFS defines 13 attributes that can appear in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entries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 Each attribute header identifies the attribute and gives the length and location of the value field</a:t>
            </a: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7C22F-8884-447C-B0F3-4F6F6A86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7" y="2682954"/>
            <a:ext cx="6659817" cy="3863418"/>
          </a:xfrm>
          <a:prstGeom prst="rect">
            <a:avLst/>
          </a:prstGeom>
        </p:spPr>
      </p:pic>
      <p:pic>
        <p:nvPicPr>
          <p:cNvPr id="8" name="Picture 2" descr="How to extract data and timeline from Master File Table on NTFS filesystem  | Andrea Fortuna">
            <a:extLst>
              <a:ext uri="{FF2B5EF4-FFF2-40B4-BE49-F238E27FC236}">
                <a16:creationId xmlns:a16="http://schemas.microsoft.com/office/drawing/2014/main" id="{BE988699-14B7-4860-A0C1-44B223A9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96" y="2624382"/>
            <a:ext cx="5360668" cy="39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1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master file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580306" y="1536174"/>
            <a:ext cx="108568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standard information field contains the file owner, security information, the timestamps. This field is always present.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value of the file name is obviously the name of the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NTFS files have an ID associated with them that is like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number in UNIX. Files can be opened by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7C22F-8884-447C-B0F3-4F6F6A86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63" y="2962261"/>
            <a:ext cx="6715533" cy="3895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2C799-91C9-4448-9C8D-7109C7FECEE2}"/>
              </a:ext>
            </a:extLst>
          </p:cNvPr>
          <p:cNvSpPr txBox="1"/>
          <p:nvPr/>
        </p:nvSpPr>
        <p:spPr>
          <a:xfrm>
            <a:off x="651744" y="3087976"/>
            <a:ext cx="43779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An NTFS file has one or more data streams associated with it.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For each stream, the stream name, if present, goes in this attribute header. Following the header is either a list of disk addresses telling which blocks the stream contains, or for streams of only a few hundred bytes (and there are many of these), the stream itself.</a:t>
            </a:r>
          </a:p>
        </p:txBody>
      </p:sp>
    </p:spTree>
    <p:extLst>
      <p:ext uri="{BB962C8B-B14F-4D97-AF65-F5344CB8AC3E}">
        <p14:creationId xmlns:p14="http://schemas.microsoft.com/office/powerpoint/2010/main" val="1867330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master file entries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580307" y="1536174"/>
            <a:ext cx="104782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Usually, attribute values follow their attribute headers directly, but if a value is too long to fit in the MFT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entry (like data)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it may be put in separate disk blocks.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Such an attribute is said to be a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nonresident attribute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7C22F-8884-447C-B0F3-4F6F6A86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77" y="2660004"/>
            <a:ext cx="6682330" cy="387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72743-99D8-4104-B19E-78BB4AF7E659}"/>
              </a:ext>
            </a:extLst>
          </p:cNvPr>
          <p:cNvSpPr txBox="1"/>
          <p:nvPr/>
        </p:nvSpPr>
        <p:spPr>
          <a:xfrm>
            <a:off x="580307" y="2882701"/>
            <a:ext cx="40808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headers for resident attributes are 24 bytes long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headers of nonresident attributes are longer because they contain information about where to find the attribute on disk</a:t>
            </a:r>
            <a:r>
              <a:rPr lang="en-US" sz="24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D3B3D25-6691-4D95-8492-373CC163D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99294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Partitions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72EF6CF-09A5-46E0-AFF9-D97C3A50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9619" y="1253331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File system instances reside on partitions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Partitioning divides a single hard drive into many logical drives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partition is a contiguous set of blocks on a drive that are treated as an independent disk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partition table is an index that relates sections of the hard drive to partitions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63058-AF60-4A4F-80C4-6FE8397F3DC6}"/>
              </a:ext>
            </a:extLst>
          </p:cNvPr>
          <p:cNvSpPr txBox="1">
            <a:spLocks noChangeArrowheads="1"/>
          </p:cNvSpPr>
          <p:nvPr/>
        </p:nvSpPr>
        <p:spPr>
          <a:xfrm>
            <a:off x="1369218" y="16740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9182F7-8945-4F22-BACC-91A95189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8" y="3229372"/>
            <a:ext cx="8153400" cy="228600"/>
          </a:xfrm>
          <a:prstGeom prst="leftRightArrow">
            <a:avLst>
              <a:gd name="adj1" fmla="val 0"/>
              <a:gd name="adj2" fmla="val 10650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ACB18F-1BC4-4828-AF75-24DAB99C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418" y="2924572"/>
            <a:ext cx="1289050" cy="3667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800"/>
              <a:t>Entire Disk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D90EE60-6A22-4B77-878B-2E7CD078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818" y="4219972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6B040CE-2DE0-4438-B058-C1E22DC1F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94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004F29E-4330-471D-82CC-F697508E1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32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635B1C2-164A-4E48-B0E2-C9E1A92B7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56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0A8098E0-FE75-4281-93AB-F437682D0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8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DE225A9-86A3-4F98-B0D1-DC48A465A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8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01CA8D4B-D3E1-4794-AFD6-4CF8C3061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2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6FB2006-EA53-4029-9F0E-8A20EA81A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818" y="42199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EBCDC56-9065-4217-9606-D551FF83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18" y="5667772"/>
            <a:ext cx="6934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EDC8BAC-B86F-4C20-A5B1-42619D748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7418" y="4600972"/>
            <a:ext cx="411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EE9B178-200A-4E32-8E0D-1F6E8354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818" y="4600972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831264A3-2F5E-4415-9578-31583A19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743" y="3418285"/>
            <a:ext cx="1657350" cy="3667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800"/>
              <a:t>Partition Table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DCC9D22-42F1-45AC-8BEB-CEA20A5A33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9418" y="3762772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F2D3BF7-B6FF-40DC-B062-3439F344D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143" y="3418285"/>
            <a:ext cx="1644650" cy="3667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800"/>
              <a:t>Disk Partitions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7CF54B9-44CB-402E-8772-DEEB978E7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618" y="3762772"/>
            <a:ext cx="3200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58178CF-458C-46F9-9650-C8D2937D4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4018" y="3762772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6D134CCB-E726-46D4-AF44-7E0B13FB4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018" y="3762772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EA6101C6-20C0-472E-A3D5-17B9AA48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018" y="3762772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1CB3302F-0395-4347-ACCD-1D88DD70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943" y="3418285"/>
            <a:ext cx="1416050" cy="641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800" dirty="0"/>
              <a:t>Master Boot</a:t>
            </a:r>
          </a:p>
          <a:p>
            <a:r>
              <a:rPr lang="en-US" altLang="en-US" sz="1800" dirty="0"/>
              <a:t>Record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081AD7F-650E-4753-B122-9D8263B39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7418" y="39913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00804121-69C9-43B5-B1A5-E69043D8D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0418" y="5667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616EFF9-8C77-42AD-8A63-6BE2A6AB5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218" y="5667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75FFA5AA-5089-4DBD-BBA7-D61C4C574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018" y="5667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46A1EEF-4F6D-448C-AB33-9E0AAF06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818" y="5743972"/>
            <a:ext cx="989013" cy="27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200" b="1" dirty="0"/>
              <a:t>Boot Block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5DEE4EB-FD1A-4442-AE0A-CF76868C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418" y="5743972"/>
            <a:ext cx="1073150" cy="27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200" b="1"/>
              <a:t>Super Block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C9391C17-BFDE-453E-9E8E-AECEF799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818" y="5743972"/>
            <a:ext cx="906463" cy="27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200" b="1" dirty="0" err="1"/>
              <a:t>Inode</a:t>
            </a:r>
            <a:r>
              <a:rPr lang="en-US" altLang="en-US" sz="1200" b="1" dirty="0"/>
              <a:t> List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63A174C-CA63-45C3-89AE-C16061142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018" y="5743972"/>
            <a:ext cx="1054100" cy="27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en-US" sz="1200" b="1" dirty="0"/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321759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 file organization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701B0-15C7-4FB6-A724-55717DE0B8F8}"/>
              </a:ext>
            </a:extLst>
          </p:cNvPr>
          <p:cNvSpPr txBox="1"/>
          <p:nvPr/>
        </p:nvSpPr>
        <p:spPr>
          <a:xfrm>
            <a:off x="992981" y="1208098"/>
            <a:ext cx="435768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An NTFS file is not just a linear sequence of bytes, as UNIX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Instead, a file consists of multiple attributes, each represented by a stream of bytes.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Most files have a few short streams, such as the name of the file and its 64-bit object ID, plus one long (unnamed) stream with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However, a file can also have two or more (long) data streams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stream has a name consisting of the file name, a colon, and the stream name, as in </a:t>
            </a:r>
            <a:r>
              <a:rPr lang="en-US" sz="2000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foo:stream1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  <p:pic>
        <p:nvPicPr>
          <p:cNvPr id="6" name="Picture 2" descr="How to extract data and timeline from Master File Table on NTFS filesystem  | Andrea Fortuna">
            <a:extLst>
              <a:ext uri="{FF2B5EF4-FFF2-40B4-BE49-F238E27FC236}">
                <a16:creationId xmlns:a16="http://schemas.microsoft.com/office/drawing/2014/main" id="{E6D65994-BF4F-4C69-8C3D-529F24B2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46" y="1880806"/>
            <a:ext cx="5360668" cy="39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3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79" y="219850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allocation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6B13D-6B30-4DC5-81F2-FBF1BCF5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4" y="3586579"/>
            <a:ext cx="7108931" cy="3148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5C0D9-71DA-486A-9743-D9B43C3A0FCD}"/>
              </a:ext>
            </a:extLst>
          </p:cNvPr>
          <p:cNvSpPr txBox="1"/>
          <p:nvPr/>
        </p:nvSpPr>
        <p:spPr>
          <a:xfrm>
            <a:off x="1353263" y="1104900"/>
            <a:ext cx="96226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blocks in a stream are described by a sequence of records, each one describing a sequence of logically contiguous blocks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record begins with a header giving the offset of the first block within the stream. Next is the offset of the first block not in the record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record header is followed by one or more pairs, each giving a disk address and run length. The disk address is the offset of the disk block from the start of its partition; the run length is the number of blocks in the run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08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6670-9C36-4A9B-8888-26650D5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581" y="386557"/>
            <a:ext cx="5076825" cy="76358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Unix/Linux files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28FF-6FF0-4A3D-A4D0-E83F743F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Unix/Linux structure on disk</a:t>
            </a:r>
          </a:p>
          <a:p>
            <a:r>
              <a:rPr lang="en-US" dirty="0"/>
              <a:t>System calls related to files and directories</a:t>
            </a:r>
          </a:p>
          <a:p>
            <a:r>
              <a:rPr lang="en-US" dirty="0"/>
              <a:t>Linux ext2, ext3, ext4</a:t>
            </a:r>
          </a:p>
          <a:p>
            <a:r>
              <a:rPr lang="en-US" dirty="0"/>
              <a:t>The network file system (NFS)</a:t>
            </a:r>
          </a:p>
          <a:p>
            <a:r>
              <a:rPr lang="en-US" dirty="0"/>
              <a:t>Virtual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structure on disk: boot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02133" y="1435098"/>
            <a:ext cx="9215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Boot Block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Super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Inode</a:t>
            </a:r>
            <a:r>
              <a:rPr lang="en-US" altLang="en-US" sz="2000" dirty="0"/>
              <a:t>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Block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AC785-AC54-48F5-90D2-58036B1BFFF1}"/>
              </a:ext>
            </a:extLst>
          </p:cNvPr>
          <p:cNvGrpSpPr/>
          <p:nvPr/>
        </p:nvGrpSpPr>
        <p:grpSpPr>
          <a:xfrm>
            <a:off x="1921645" y="5522245"/>
            <a:ext cx="9336906" cy="461710"/>
            <a:chOff x="1143000" y="5943600"/>
            <a:chExt cx="6934200" cy="381000"/>
          </a:xfrm>
          <a:solidFill>
            <a:srgbClr val="FFFF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74688-A0C2-4E44-8635-D16BA75A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943600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0476093-EA28-4705-BDB2-0C849A6F9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E80921-B901-45F9-AACE-DFFD54EB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9701194-2590-4EF5-87D8-7F62A94F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BBC950-05A1-45A2-A272-1029C5089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Boot Block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56F5050-0196-4599-8932-8A6D24DA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6019800"/>
              <a:ext cx="1236159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Super Block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41E8C0-8C87-4810-9E73-2FE0D75D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047217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 err="1"/>
                <a:t>Inode</a:t>
              </a:r>
              <a:r>
                <a:rPr lang="en-US" altLang="en-US" b="1" dirty="0"/>
                <a:t> List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31AD8CF-48DE-4C98-936A-A6CED78F6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6019800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Data Blocks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84DE8-B333-473E-A830-89EE83A391E4}"/>
              </a:ext>
            </a:extLst>
          </p:cNvPr>
          <p:cNvSpPr txBox="1"/>
          <p:nvPr/>
        </p:nvSpPr>
        <p:spPr>
          <a:xfrm>
            <a:off x="2126852" y="2885443"/>
            <a:ext cx="6852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Like for Windows file systems, the boot block occupies the beginning of a file system, the first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May contain the bootstrap code that is read into the machine at boot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Only one boot block is required to boot the system, but every file system may contain a boot block</a:t>
            </a:r>
          </a:p>
        </p:txBody>
      </p:sp>
    </p:spTree>
    <p:extLst>
      <p:ext uri="{BB962C8B-B14F-4D97-AF65-F5344CB8AC3E}">
        <p14:creationId xmlns:p14="http://schemas.microsoft.com/office/powerpoint/2010/main" val="1292810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02133" y="1435098"/>
            <a:ext cx="9215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Boot Block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 Super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Block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AC785-AC54-48F5-90D2-58036B1BFFF1}"/>
              </a:ext>
            </a:extLst>
          </p:cNvPr>
          <p:cNvGrpSpPr/>
          <p:nvPr/>
        </p:nvGrpSpPr>
        <p:grpSpPr>
          <a:xfrm>
            <a:off x="1921645" y="5522245"/>
            <a:ext cx="9336906" cy="461710"/>
            <a:chOff x="1143000" y="5943600"/>
            <a:chExt cx="6934200" cy="381000"/>
          </a:xfrm>
          <a:solidFill>
            <a:srgbClr val="FFFF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74688-A0C2-4E44-8635-D16BA75A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943600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0476093-EA28-4705-BDB2-0C849A6F9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E80921-B901-45F9-AACE-DFFD54EB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9701194-2590-4EF5-87D8-7F62A94F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BBC950-05A1-45A2-A272-1029C5089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Boot Block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56F5050-0196-4599-8932-8A6D24DA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6019800"/>
              <a:ext cx="1236159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Super Block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41E8C0-8C87-4810-9E73-2FE0D75D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047217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 err="1"/>
                <a:t>Inode</a:t>
              </a:r>
              <a:r>
                <a:rPr lang="en-US" altLang="en-US" b="1" dirty="0"/>
                <a:t> List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31AD8CF-48DE-4C98-936A-A6CED78F6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6019800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Data Blocks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84DE8-B333-473E-A830-89EE83A391E4}"/>
              </a:ext>
            </a:extLst>
          </p:cNvPr>
          <p:cNvSpPr txBox="1"/>
          <p:nvPr/>
        </p:nvSpPr>
        <p:spPr>
          <a:xfrm>
            <a:off x="2126852" y="2885443"/>
            <a:ext cx="609719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super block describes the file system:</a:t>
            </a:r>
          </a:p>
          <a:p>
            <a:pPr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	- Number of bytes in the file system</a:t>
            </a:r>
          </a:p>
          <a:p>
            <a:pPr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	- Number of files it can store</a:t>
            </a:r>
          </a:p>
          <a:p>
            <a:pPr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	- Where to find free space in the file system</a:t>
            </a:r>
          </a:p>
          <a:p>
            <a:pPr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	- Additional data to mange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013077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02133" y="1435098"/>
            <a:ext cx="9215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Boot Block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 Super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Block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AC785-AC54-48F5-90D2-58036B1BFFF1}"/>
              </a:ext>
            </a:extLst>
          </p:cNvPr>
          <p:cNvGrpSpPr/>
          <p:nvPr/>
        </p:nvGrpSpPr>
        <p:grpSpPr>
          <a:xfrm>
            <a:off x="1921645" y="5522245"/>
            <a:ext cx="9336906" cy="461710"/>
            <a:chOff x="1143000" y="5943600"/>
            <a:chExt cx="6934200" cy="381000"/>
          </a:xfrm>
          <a:solidFill>
            <a:srgbClr val="FFFF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74688-A0C2-4E44-8635-D16BA75A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943600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0476093-EA28-4705-BDB2-0C849A6F9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E80921-B901-45F9-AACE-DFFD54EB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9701194-2590-4EF5-87D8-7F62A94F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BBC950-05A1-45A2-A272-1029C5089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Boot Block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56F5050-0196-4599-8932-8A6D24DA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6019800"/>
              <a:ext cx="1236159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Super Block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41E8C0-8C87-4810-9E73-2FE0D75D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047217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 err="1"/>
                <a:t>Inode</a:t>
              </a:r>
              <a:r>
                <a:rPr lang="en-US" altLang="en-US" b="1" dirty="0"/>
                <a:t> List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31AD8CF-48DE-4C98-936A-A6CED78F6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6019800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Data Blocks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84DE8-B333-473E-A830-89EE83A391E4}"/>
              </a:ext>
            </a:extLst>
          </p:cNvPr>
          <p:cNvSpPr txBox="1"/>
          <p:nvPr/>
        </p:nvSpPr>
        <p:spPr>
          <a:xfrm>
            <a:off x="2126852" y="2885443"/>
            <a:ext cx="60971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Inode List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-node is the internal representation of a file, i.e. the mapping of the file to disk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attributes of the </a:t>
            </a:r>
            <a:r>
              <a:rPr lang="en-US" alt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file: owner, permissions, date of creation, </a:t>
            </a:r>
            <a:r>
              <a:rPr lang="en-US" alt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endParaRPr lang="en-US" alt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-node list contains all of the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-nodes present in an instance of a file system</a:t>
            </a:r>
          </a:p>
        </p:txBody>
      </p:sp>
    </p:spTree>
    <p:extLst>
      <p:ext uri="{BB962C8B-B14F-4D97-AF65-F5344CB8AC3E}">
        <p14:creationId xmlns:p14="http://schemas.microsoft.com/office/powerpoint/2010/main" val="1913429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302133" y="1435098"/>
            <a:ext cx="9215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Boot Block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Super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Inode</a:t>
            </a:r>
            <a:r>
              <a:rPr lang="en-US" altLang="en-US" sz="2000" dirty="0"/>
              <a:t>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Block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AC785-AC54-48F5-90D2-58036B1BFFF1}"/>
              </a:ext>
            </a:extLst>
          </p:cNvPr>
          <p:cNvGrpSpPr/>
          <p:nvPr/>
        </p:nvGrpSpPr>
        <p:grpSpPr>
          <a:xfrm>
            <a:off x="1921645" y="5522245"/>
            <a:ext cx="9336906" cy="461710"/>
            <a:chOff x="1143000" y="5943600"/>
            <a:chExt cx="6934200" cy="381000"/>
          </a:xfrm>
          <a:solidFill>
            <a:srgbClr val="FFFF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74688-A0C2-4E44-8635-D16BA75A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943600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0476093-EA28-4705-BDB2-0C849A6F9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E80921-B901-45F9-AACE-DFFD54EB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9701194-2590-4EF5-87D8-7F62A94F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BBC950-05A1-45A2-A272-1029C5089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Boot Block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56F5050-0196-4599-8932-8A6D24DA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6019800"/>
              <a:ext cx="1236159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Super Block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41E8C0-8C87-4810-9E73-2FE0D75D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047217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 err="1"/>
                <a:t>Inode</a:t>
              </a:r>
              <a:r>
                <a:rPr lang="en-US" altLang="en-US" b="1" dirty="0"/>
                <a:t> List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31AD8CF-48DE-4C98-936A-A6CED78F6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6019800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/>
                <a:t>Data Blocks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84DE8-B333-473E-A830-89EE83A391E4}"/>
              </a:ext>
            </a:extLst>
          </p:cNvPr>
          <p:cNvSpPr txBox="1"/>
          <p:nvPr/>
        </p:nvSpPr>
        <p:spPr>
          <a:xfrm>
            <a:off x="2126851" y="2885443"/>
            <a:ext cx="670996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Blocks: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Contain the file data in the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Additional administrative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An allocated data block can belong to one and only one file in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851182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Times-Bold"/>
              </a:rPr>
              <a:t>System Calls </a:t>
            </a:r>
            <a:r>
              <a:rPr lang="en-US" sz="3200" b="1" dirty="0">
                <a:solidFill>
                  <a:srgbClr val="0070C0"/>
                </a:solidFill>
                <a:latin typeface="Times-Bold"/>
              </a:rPr>
              <a:t>related to files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Linux system calls relate to files and the file system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B5012-B57F-41D6-B09C-40493A59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62" y="2128838"/>
            <a:ext cx="7227122" cy="34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Times-Bold"/>
              </a:rPr>
              <a:t>System Calls </a:t>
            </a:r>
            <a:r>
              <a:rPr lang="en-US" sz="3200" b="1" dirty="0">
                <a:solidFill>
                  <a:srgbClr val="0070C0"/>
                </a:solidFill>
                <a:latin typeface="Times-Bold"/>
              </a:rPr>
              <a:t>related to directories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Link system call: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linking to a file creates a new directory entry that points to an existing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Directory entries are removed with unlink.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When the last link to a file is removed, the file is automatically deleted. For a file that has never been linked, the first unlink causes it to disappear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0464E-1746-43E3-B016-166EE03B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33" y="3408893"/>
            <a:ext cx="6136645" cy="29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2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Linux ext2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94504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Linux supports over 130 different file systems, the standard Linux file system is known as the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extended file system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with the most common versions being ext2, ext3 and ext4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ext2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divides the logical partition that it occupies into Block Groups, the file system </a:t>
            </a:r>
            <a:r>
              <a:rPr lang="en-US" sz="200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has the disk layout has shown below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Each group includes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blocks and </a:t>
            </a:r>
            <a:r>
              <a:rPr lang="en-US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inodes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stored in adjacent tracks. </a:t>
            </a:r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structure allow files stored in a single block group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to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accessed with a lower average disk seek time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E57A4-325B-40F7-9D57-52F81D96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69" y="4296785"/>
            <a:ext cx="7124954" cy="20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multiple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Partitioning allows the use of different filesystems to be installed for different kinds of files.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Separating user data from system data can prevent the system partition from becoming full and rendering the system unusable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If one file system gets corrupted, the data outside that filesystem/partition may stay intact, minimizing data loss.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runaway program that uses up all available space on a non-system filesystem does not fill up critical filesystems</a:t>
            </a:r>
            <a:endParaRPr lang="en-US" sz="2000" b="0" i="0" dirty="0">
              <a:solidFill>
                <a:srgbClr val="202122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Specific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2" tooltip="File system"/>
              </a:rPr>
              <a:t>file systems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can be mounted with different parameters, e.g.,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3" tooltip="File system permissions"/>
              </a:rPr>
              <a:t>read-only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or read-write, or executable</a:t>
            </a:r>
          </a:p>
          <a:p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14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Linux ext2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94504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Block 0 (boot block) is not used by Linux, contains code to boot the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All block groups in the filesystem have the same size and are stored sequentially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block groups have the layout as below: 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Superblock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ontains a copy of the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of the filesystem’s superblock for the partition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roup descriptor: Contains information about the location of the bitmaps, the number of free blocks and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-nodes in the group, the number of directories in the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E57A4-325B-40F7-9D57-52F81D96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43" y="4450032"/>
            <a:ext cx="7124954" cy="20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8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Linux ext2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92157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Two bitmaps are used to keep track of the free blocks and free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Block bitmap identifies the free blocks inside the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bitmap </a:t>
            </a:r>
            <a:r>
              <a:rPr lang="en-US" sz="2000" dirty="0"/>
              <a:t>identifies the free </a:t>
            </a:r>
            <a:r>
              <a:rPr lang="en-US" sz="2000" dirty="0" err="1"/>
              <a:t>i</a:t>
            </a:r>
            <a:r>
              <a:rPr lang="en-US" sz="2000" dirty="0"/>
              <a:t>-nodes inside the group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map is one block long. With a 1-KB block, this design limits a partition to 8192 blocks and 8192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i-nodes are 128 bytes long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E57A4-325B-40F7-9D57-52F81D96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23" y="4191253"/>
            <a:ext cx="7124954" cy="20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6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directory entries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file m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ust be opened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using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file’s path name. The path name is parsed to extract individual directories.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Each directory entry consists of four fixed-length fields and one variable-length field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4A1A-3091-4C21-929D-C347F2F8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88" y="2360609"/>
            <a:ext cx="6553192" cy="376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79455-111D-40F2-AC1D-2164DFAEE96B}"/>
              </a:ext>
            </a:extLst>
          </p:cNvPr>
          <p:cNvSpPr txBox="1"/>
          <p:nvPr/>
        </p:nvSpPr>
        <p:spPr>
          <a:xfrm>
            <a:off x="439933" y="2900774"/>
            <a:ext cx="51383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first field is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number, 19 for the file </a:t>
            </a:r>
            <a:r>
              <a:rPr lang="en-US" sz="2000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42 for the file </a:t>
            </a:r>
            <a:r>
              <a:rPr lang="en-US" sz="2000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voluminous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and 88 for the directory </a:t>
            </a:r>
            <a:r>
              <a:rPr lang="en-US" sz="2000" b="0" i="1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bigdir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Next comes a field rec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len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telling how big the entry is (in bytes),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Next, the type field: file, directory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ast field is the length of the actual file name in bytes, 8, 10, and 6 in this example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88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number of a file is used  as an index into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table (on disk) to locate the corresponding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and bring it into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is put in the </a:t>
            </a:r>
            <a:r>
              <a:rPr lang="en-US" sz="2000" b="1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table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a kernel data structure that holds all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-nodes for currently open files and directories. The format of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entries, must contain all the fields returned by the stat system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3CB3-E650-4535-97D7-3FAC5564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0" y="3429000"/>
            <a:ext cx="6971592" cy="3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5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Not shown in the previous table is the pointers to the blocks holding the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contains the disk addresses of the first 12 blocks of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file.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If the file position pointer falls in the first 12 blocks, the block is read and the data are copied to the user.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For files longer than 12 blocks, a field in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-node contains the disk address of a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single indirect block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This block contains the disk addresses of more disk blocks.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if a block is 1 KB and a disk address is 4 bytes, the single indirect block can hold 256 disk addresses. Thus this scheme works for files of up to 268 KB.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Beyond that, a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double indirect block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is used. It contains the addresses of 256 single indirect blocks, each of which holds the addresses of 256 data blocks. This mechanism is sufficient to handle files up to 10 + 216 blocks (67,119,104 bytes)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riple indirect block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  can handle file sizes of 16 GB for 1-KB blocks.  For 8-KB block sizes, the addressing scheme can support file sizes up to 64 TB.</a:t>
            </a:r>
          </a:p>
        </p:txBody>
      </p:sp>
    </p:spTree>
    <p:extLst>
      <p:ext uri="{BB962C8B-B14F-4D97-AF65-F5344CB8AC3E}">
        <p14:creationId xmlns:p14="http://schemas.microsoft.com/office/powerpoint/2010/main" val="3522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ext3 and ext4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012626" y="1316920"/>
            <a:ext cx="1018961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Like Windows NTFS, ext3 and ext4 are “journaling file systems”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deleting a file on a Unix file system involves three steps:</a:t>
            </a:r>
            <a:endParaRPr lang="en-US" sz="2000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1- </a:t>
            </a: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Removing its directory entry.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2- Releasing the 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2" tooltip="Inode"/>
              </a:rPr>
              <a:t>inode</a:t>
            </a: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 the pool of free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inodes</a:t>
            </a: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3- Returning all disk blocks to the pool of free disk blocks.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a crash occurs after step 1 and before step 2, there will be an orphaned </a:t>
            </a:r>
            <a:r>
              <a:rPr lang="en-US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inode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;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a crash occurs between steps 2 and 3, then the blocks previously used by the file cannot be used for new files</a:t>
            </a:r>
          </a:p>
        </p:txBody>
      </p:sp>
      <p:pic>
        <p:nvPicPr>
          <p:cNvPr id="2050" name="Picture 2" descr="Journaling FileSystem and its three types - FoxuTech">
            <a:extLst>
              <a:ext uri="{FF2B5EF4-FFF2-40B4-BE49-F238E27FC236}">
                <a16:creationId xmlns:a16="http://schemas.microsoft.com/office/drawing/2014/main" id="{A9D0958A-4E8F-49AE-A12D-41F306E0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3970809"/>
            <a:ext cx="6096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DE5AC-1EA4-409A-9606-82834356FE09}"/>
              </a:ext>
            </a:extLst>
          </p:cNvPr>
          <p:cNvSpPr txBox="1"/>
          <p:nvPr/>
        </p:nvSpPr>
        <p:spPr>
          <a:xfrm>
            <a:off x="1012626" y="3998774"/>
            <a:ext cx="43094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journaled file system allocates a special area—the journal—in which it records the changes it will make ahead of time. After a crash, recovery simply involves reading the journal from the file system and replaying changes from this journal until the file system is consistent again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80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70C0"/>
                </a:solidFill>
                <a:latin typeface="Times-Bold"/>
              </a:rPr>
              <a:t>NFS: The Network File System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s used to join the file systems on separate computers into one logical file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basic idea behind NFS is to allow an arbitrary collection of clients and servers to share a common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16627-6734-416C-B588-76011770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49" y="2315450"/>
            <a:ext cx="6471446" cy="44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00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5801E5FB-880A-4CA7-BEC2-ECFBA3820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0423" y="206990"/>
            <a:ext cx="650936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Unix/Linux hierarchical file naming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C91CC2-48D5-A84F-B48A-1DB03E8AD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771" y="1288555"/>
            <a:ext cx="2896530" cy="5270500"/>
          </a:xfrm>
        </p:spPr>
        <p:txBody>
          <a:bodyPr>
            <a:normAutofit/>
          </a:bodyPr>
          <a:lstStyle/>
          <a:p>
            <a:r>
              <a:rPr lang="en-US" sz="2000" dirty="0"/>
              <a:t>Linux hierarchical naming:</a:t>
            </a:r>
          </a:p>
          <a:p>
            <a:r>
              <a:rPr lang="en-US" sz="1800" dirty="0"/>
              <a:t>/users/faculty/</a:t>
            </a:r>
            <a:r>
              <a:rPr lang="en-US" sz="1800" dirty="0" err="1"/>
              <a:t>rama</a:t>
            </a:r>
            <a:r>
              <a:rPr lang="en-US" sz="1800" dirty="0"/>
              <a:t>/foo</a:t>
            </a:r>
          </a:p>
          <a:p>
            <a:r>
              <a:rPr lang="en-US" sz="2000" dirty="0"/>
              <a:t>Each part of the file name corresponds to an </a:t>
            </a:r>
            <a:r>
              <a:rPr lang="en-US" sz="2000" dirty="0" err="1"/>
              <a:t>i</a:t>
            </a:r>
            <a:r>
              <a:rPr lang="en-US" sz="2000" dirty="0"/>
              <a:t>-node which form part of a tree like structure where all but the leaf nodes are directory files (which are </a:t>
            </a:r>
            <a:r>
              <a:rPr lang="en-US" sz="2000" dirty="0" err="1"/>
              <a:t>i</a:t>
            </a:r>
            <a:r>
              <a:rPr lang="en-US" sz="2000" dirty="0"/>
              <a:t>-nodes)</a:t>
            </a:r>
          </a:p>
          <a:p>
            <a:r>
              <a:rPr lang="en-US" sz="2000" dirty="0"/>
              <a:t>Each directory entry contains a type which indicates if it is a directory or a data file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F03393F-6975-4113-A648-2233FDCA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-1791" r="-2037" b="-256"/>
          <a:stretch>
            <a:fillRect/>
          </a:stretch>
        </p:blipFill>
        <p:spPr bwMode="auto">
          <a:xfrm>
            <a:off x="4582980" y="1526483"/>
            <a:ext cx="7421531" cy="454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8709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E9C-238A-47FC-B52F-12D8915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95105"/>
            <a:ext cx="10415588" cy="87074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between file descriptors and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-nodes: Linux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59957-9C1B-40AD-B798-C52287A8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09" y="944596"/>
            <a:ext cx="7834313" cy="59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1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 On disk organization of file systems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Boot block: MS-DOS and Unix/Linux: Boot block; NTFS: Boot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Control block: partition details such as number of blocks in partition, size of the blocks,  number of free-blocks, pointers to free-blocks: NTFS: Master file table; Linux: Superblock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 mapping of files to blocks: NTFS: Master file table; Linux: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-nodes; FAT-x: File allocation table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812D8-AB0B-4D86-AEB1-ECD35D6D2FAC}"/>
              </a:ext>
            </a:extLst>
          </p:cNvPr>
          <p:cNvGrpSpPr/>
          <p:nvPr/>
        </p:nvGrpSpPr>
        <p:grpSpPr>
          <a:xfrm>
            <a:off x="1921645" y="5522245"/>
            <a:ext cx="9336906" cy="461710"/>
            <a:chOff x="1143000" y="5943600"/>
            <a:chExt cx="6934200" cy="381000"/>
          </a:xfrm>
          <a:solidFill>
            <a:srgbClr val="FFFF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9F3D4-D91D-4C5C-9D67-6D331DCF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943600"/>
              <a:ext cx="6934200" cy="3810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D22BA08C-DF94-474C-BC39-A86BC2E04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8879027-A74E-43D1-ACFE-CD22E9DD8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7749347-1720-4DD5-B297-01C99F059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943600"/>
              <a:ext cx="0" cy="381000"/>
            </a:xfrm>
            <a:prstGeom prst="lin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B37EA6E8-7EE4-461F-867C-DF91B1FEE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1145176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Boot Block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AB269AD-182F-4FCC-81EC-35910AAE3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6019800"/>
              <a:ext cx="1236159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 Block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00F5877-F1F9-4936-9AE9-7F503D7E8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047217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Inode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List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C14B7AB-44AB-4EFD-ADF6-02E155B26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6019800"/>
              <a:ext cx="1222633" cy="2197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Blocks</a:t>
              </a:r>
            </a:p>
          </p:txBody>
        </p:sp>
      </p:grpSp>
      <p:pic>
        <p:nvPicPr>
          <p:cNvPr id="15" name="Picture 4" descr="NTFS File System Guide in 2020 - IP With Ease">
            <a:extLst>
              <a:ext uri="{FF2B5EF4-FFF2-40B4-BE49-F238E27FC236}">
                <a16:creationId xmlns:a16="http://schemas.microsoft.com/office/drawing/2014/main" id="{B3B32066-CD66-4EF3-9C97-B189A369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04" y="3437541"/>
            <a:ext cx="4965176" cy="1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6F180-67D3-48FB-93A7-6B9D1C8FA117}"/>
              </a:ext>
            </a:extLst>
          </p:cNvPr>
          <p:cNvGrpSpPr/>
          <p:nvPr/>
        </p:nvGrpSpPr>
        <p:grpSpPr>
          <a:xfrm>
            <a:off x="1712461" y="4846969"/>
            <a:ext cx="9336906" cy="480002"/>
            <a:chOff x="1339925" y="4708009"/>
            <a:chExt cx="9336906" cy="480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F55EBDF-BD2D-4BC5-ACDA-2CDE9A12DBC0}"/>
                </a:ext>
              </a:extLst>
            </p:cNvPr>
            <p:cNvGrpSpPr/>
            <p:nvPr/>
          </p:nvGrpSpPr>
          <p:grpSpPr>
            <a:xfrm>
              <a:off x="1339925" y="4708009"/>
              <a:ext cx="9336906" cy="480002"/>
              <a:chOff x="921074" y="5934794"/>
              <a:chExt cx="6934200" cy="396094"/>
            </a:xfrm>
            <a:solidFill>
              <a:srgbClr val="FFFF00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2E8F47-E29A-4804-BBAA-F0941FFEB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074" y="5949888"/>
                <a:ext cx="6934200" cy="381000"/>
              </a:xfrm>
              <a:prstGeom prst="rect">
                <a:avLst/>
              </a:prstGeom>
              <a:grpFill/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F901C72E-939A-4550-A248-2EADA0A48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6C38A9A6-005E-4385-BBFC-37ACF7875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CCFB9C42-731C-4582-B203-61DFF770B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5943600"/>
                <a:ext cx="0" cy="381000"/>
              </a:xfrm>
              <a:prstGeom prst="line">
                <a:avLst/>
              </a:prstGeom>
              <a:grp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B5FCE450-13D9-4CED-A5E8-0ED946F36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6019800"/>
                <a:ext cx="1145176" cy="2197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Boot Block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B6D2BBAF-1201-4A0D-AB28-115277C15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9175" y="5952191"/>
                <a:ext cx="716441" cy="30477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FAT-x 1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757DC36E-140E-490E-8C7B-E19837BDB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307" y="5934794"/>
                <a:ext cx="637867" cy="30477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FAT-x 2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60E9D4BF-F770-443C-83AB-F4208160C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615" y="5977297"/>
                <a:ext cx="1222633" cy="2197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Blocks</a:t>
                </a:r>
              </a:p>
            </p:txBody>
          </p:sp>
        </p:grp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C403B50C-FDC2-452E-92A8-97CCC1837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9126" y="4759516"/>
              <a:ext cx="1553823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9BDEDD4-4DC5-425D-920D-888F692A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3197" y="57150"/>
            <a:ext cx="5228804" cy="5762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space allocation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A573FA4-6E41-4228-9672-D23AEB117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9889" y="1230474"/>
            <a:ext cx="5146617" cy="439705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Disk drives are addressed as large 1-dimensional arrays of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blocks</a:t>
            </a:r>
            <a:r>
              <a:rPr lang="en-US" altLang="en-US" sz="2000" dirty="0"/>
              <a:t>, where the logical block is the smallest unit of transfer</a:t>
            </a:r>
          </a:p>
          <a:p>
            <a:r>
              <a:rPr lang="en-US" altLang="en-US" sz="2000" dirty="0"/>
              <a:t>The smallest physical unit on disk drives is the sector </a:t>
            </a:r>
          </a:p>
          <a:p>
            <a:r>
              <a:rPr lang="en-US" altLang="en-US" sz="2000" dirty="0"/>
              <a:t>Sectors usually have space for 512 bytes, decided during low-level formatting</a:t>
            </a:r>
          </a:p>
          <a:p>
            <a:r>
              <a:rPr lang="en-US" altLang="en-US" sz="2000" dirty="0"/>
              <a:t>A block is one or a sequence of sectors. </a:t>
            </a:r>
          </a:p>
          <a:p>
            <a:r>
              <a:rPr lang="en-US" altLang="en-US" sz="2000" dirty="0"/>
              <a:t>Assumed: the first sector of a block in the sequence is the address of the block</a:t>
            </a:r>
          </a:p>
          <a:p>
            <a:r>
              <a:rPr lang="en-US" altLang="en-US" sz="2000" dirty="0"/>
              <a:t>Windows refers to blocks as clusters</a:t>
            </a:r>
          </a:p>
          <a:p>
            <a:endParaRPr lang="en-US" altLang="en-US" dirty="0"/>
          </a:p>
        </p:txBody>
      </p:sp>
      <p:pic>
        <p:nvPicPr>
          <p:cNvPr id="4" name="Picture 2" descr="_">
            <a:extLst>
              <a:ext uri="{FF2B5EF4-FFF2-40B4-BE49-F238E27FC236}">
                <a16:creationId xmlns:a16="http://schemas.microsoft.com/office/drawing/2014/main" id="{5233F1C2-49EB-45CD-9CD6-1EA8F0EF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1657" y="744979"/>
            <a:ext cx="4328798" cy="28786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1" descr="10_01.pdf">
            <a:extLst>
              <a:ext uri="{FF2B5EF4-FFF2-40B4-BE49-F238E27FC236}">
                <a16:creationId xmlns:a16="http://schemas.microsoft.com/office/drawing/2014/main" id="{A8CD14A2-7F73-4C5D-806B-439BC0BBC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78" y="3846761"/>
            <a:ext cx="3697474" cy="301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197126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380220" cy="66833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 in-memory file system data structures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Main memory keeps information about the file system for both file-system management and performance improvement via caching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 in-memory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mount table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contains information about each 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file system mounts, mount points, file system types,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system-wide open-file table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contains a pointer to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-node of each open file, as well as other information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per-process open-file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table (Linux file descriptor,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(Windows file handle) which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contains pointers to the appropriate entries in the system-wide open-file table, as well as other information, for all files the process has opened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-nodes 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which has one entry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-node of open files, it contains the information stored in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-nodes copied from the disk as well as some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83726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ED49-1F69-4B9E-9CFA-875B1BB5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67945"/>
            <a:ext cx="10515600" cy="113601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in-memory file system data structures</a:t>
            </a:r>
          </a:p>
        </p:txBody>
      </p:sp>
      <p:pic>
        <p:nvPicPr>
          <p:cNvPr id="4098" name="Picture 2" descr="Linux open file table - mode and status flags - Stack Overflow">
            <a:extLst>
              <a:ext uri="{FF2B5EF4-FFF2-40B4-BE49-F238E27FC236}">
                <a16:creationId xmlns:a16="http://schemas.microsoft.com/office/drawing/2014/main" id="{BA3A253F-782A-4141-B9A5-E60745F3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98" y="1690688"/>
            <a:ext cx="7019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17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file systems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98581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 general-purpose computer system can have multiple storage devices: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HDD (or SSD), DVD drive, floppy, USB drive, network servers,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endParaRPr lang="en-US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hose devices can be sliced up into partitions, which in turn hold file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Computer systems may also have varying numbers of file systems, and the file systems may be of varying types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36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Solaris file systems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08480" y="1949448"/>
            <a:ext cx="48098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tmpfs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—a “temporary” file system that is created in volatile main memory and has its contents erased if the system reboots or crashes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procfs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—a virtual file system that presents information on all processes as a file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ufs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zfs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—general-purpose file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72D08-6271-477F-88C7-31E6BD64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3" y="1097280"/>
            <a:ext cx="5668327" cy="55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2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file systems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98581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he question arises of how to handle these different file systems.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One solution is to put a self-contained file system on each device/partition and just keep them separate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This is what Windows does, by identifying each device/partition with a different drive letter, as in </a:t>
            </a:r>
            <a:r>
              <a:rPr lang="en-US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C: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D: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When a process opens a file, the drive letter is explicitly or implicitly present, so Windows knows which file system to pass the request to.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Unix/Linux solution is to allow one device/partition to be mounted in another device/partition’s file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user sees a single file tree, and doesn’t have to be aware of which file resides on which device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9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mounting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Whether it is Unix/Linux or Windows </a:t>
            </a:r>
            <a:r>
              <a:rPr lang="en-US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 system, 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file system must be mounted before it can be available to processes of the 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mount procedure is straightforward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operating system is given the name of the device and the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mount point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i.e.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location within the file structure where the file system is to be attached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Typically, a mount point is an empty directory. </a:t>
            </a:r>
          </a:p>
        </p:txBody>
      </p:sp>
    </p:spTree>
    <p:extLst>
      <p:ext uri="{BB962C8B-B14F-4D97-AF65-F5344CB8AC3E}">
        <p14:creationId xmlns:p14="http://schemas.microsoft.com/office/powerpoint/2010/main" val="2850398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Mounting a file system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3B2414-1CA5-471F-9D1C-8519F636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Assume we want to mount the file system on one of the disk partitions.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First a mount point must be selected, i.e. a</a:t>
            </a:r>
            <a:r>
              <a:rPr lang="en-US" sz="2000" b="0" i="0" dirty="0">
                <a:effectLst/>
              </a:rPr>
              <a:t> directory in the filesystem.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side picture describe the file systems on 3 partitions</a:t>
            </a: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44A4838-4FEE-49BB-9881-61CE651A8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098" y="807593"/>
            <a:ext cx="550085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977033" y="2474893"/>
            <a:ext cx="92157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8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Mounting a file system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3B2414-1CA5-471F-9D1C-8519F636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The file system of partition b has been mounted in the directory /home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AE07F44-F498-4C61-8C69-63BC4AD3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6184" y="765625"/>
            <a:ext cx="550085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3429719" y="2432924"/>
            <a:ext cx="92157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baseline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b="0" i="0" u="none" strike="noStrike" baseline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11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Mounting a file system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3B2414-1CA5-471F-9D1C-8519F636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Here the file system of partition c has been mounted in /home/user1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Note, the subdirectory Docs1 has disappeared, this is what happens when a file system is mounted in a directory that is not empty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BE62F66-1181-4B57-9583-2C7043BC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098" y="807593"/>
            <a:ext cx="550085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022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309255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Mounting a file system: the device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43D2A2-5A42-4BAD-8459-AF3D9039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AEA8B-74DE-4789-ABB8-5693DCB018AD}"/>
              </a:ext>
            </a:extLst>
          </p:cNvPr>
          <p:cNvSpPr txBox="1"/>
          <p:nvPr/>
        </p:nvSpPr>
        <p:spPr>
          <a:xfrm>
            <a:off x="885825" y="1238071"/>
            <a:ext cx="985075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Beside the mounting point, 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 operating system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must be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given the name of the device (partitions, USB keys,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Linux, t</a:t>
            </a:r>
            <a:r>
              <a:rPr kumimoji="0" lang="en-US" altLang="en-US" sz="20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 names of the devices are in /dev</a:t>
            </a:r>
            <a:endParaRPr lang="en-US" alt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sda</a:t>
            </a:r>
            <a:r>
              <a:rPr kumimoji="0" lang="en-US" altLang="en-US" sz="20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for the disk partitions, </a:t>
            </a: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kumimoji="0" lang="en-US" altLang="en-US" sz="20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a1, sda2 for partitions 1 or 2,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sdb</a:t>
            </a:r>
            <a:r>
              <a:rPr kumimoji="0" lang="en-US" altLang="en-US" sz="20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for USB key</a:t>
            </a:r>
            <a:endParaRPr lang="en-US" alt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cdrom</a:t>
            </a:r>
            <a:endParaRPr lang="en-US" alt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r>
              <a:rPr kumimoji="0" lang="en-US" altLang="en-US" sz="2000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en-US" altLang="en-US" sz="20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for floppy disks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1F293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 mount </a:t>
            </a:r>
            <a:r>
              <a:rPr lang="en-US" altLang="en-US" sz="2000" dirty="0">
                <a:solidFill>
                  <a:srgbClr val="1F293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USB key, the device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/dev/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the file system is combined with the mount point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/media directory </a:t>
            </a:r>
            <a:r>
              <a:rPr lang="en-US" altLang="en-US" sz="2000" dirty="0">
                <a:solidFill>
                  <a:srgbClr val="1F293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sudo mount /dev/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/media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track of free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427475" y="1967681"/>
            <a:ext cx="4230250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Prior to allocate blocks, we must know which blocks are free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Free blocks recording: many approaches exist, 2 describe here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1- use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 linked list of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disk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blocks, each block holding the address of free disk block numbers: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With a 1-KB block and a 32-bit disk block number, each block on the free list holds the numbers of 255 free blocks. (One slot is required for the pointer to the next block.)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1-TB disk requires about 4 million blocks.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47DAF-DE56-4985-8A70-CF2C62373E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30580"/>
            <a:ext cx="6019331" cy="39935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432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Windows: mounting file system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86109" y="1370804"/>
            <a:ext cx="101896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Windows–based systems mount each partition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with a separate name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denoted by a letter and a colon such as 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To record that a file system is mounted at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:, for example, the operating system places a pointer to the file system in a field of the mount table corresponding to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:.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When a process specifies the driver letter, the operating system finds the appropriate file-system pointer and traverses the directory structures on that device to find the specified file or directory.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can find all the Windows partitions by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right-click the Start button and select Disk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43434"/>
                </a:solidFill>
                <a:effectLst/>
                <a:latin typeface="myriadpro"/>
              </a:rPr>
              <a:t>2 hidden partitions that holds information about the system boot file and the disk boot sector in case of system failure. </a:t>
            </a:r>
            <a:r>
              <a:rPr lang="en-US" sz="2000" b="0" i="0">
                <a:solidFill>
                  <a:srgbClr val="343434"/>
                </a:solidFill>
                <a:effectLst/>
                <a:latin typeface="myriadpro"/>
              </a:rPr>
              <a:t>It </a:t>
            </a:r>
            <a:r>
              <a:rPr lang="en-US" sz="2000" b="0" i="0" dirty="0">
                <a:solidFill>
                  <a:srgbClr val="343434"/>
                </a:solidFill>
                <a:effectLst/>
                <a:latin typeface="myriadpro"/>
              </a:rPr>
              <a:t>is the part of the hard disk that is not displayed or used directly under normal conditions. </a:t>
            </a:r>
            <a:endParaRPr lang="en-US" sz="200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76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Unix/Linux: Mounting file system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54638" y="1104900"/>
            <a:ext cx="10189611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883921" y="1370804"/>
            <a:ext cx="37414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ile systems can be mounted at any directory.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Mounting is implemented by setting a flag in the in-memory copy of the </a:t>
            </a:r>
            <a:r>
              <a:rPr lang="en-US" sz="2000" b="0" i="0" u="none" strike="noStrike" baseline="0" dirty="0" err="1">
                <a:latin typeface="Helvetica" panose="020B0604020202020204" pitchFamily="34" charset="0"/>
                <a:cs typeface="Helvetica" panose="020B0604020202020204" pitchFamily="34" charset="0"/>
              </a:rPr>
              <a:t>inode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(v-node) for that directory.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flag indicates that the directory is a mount point.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 field then points to an entry in the mount table, indicating which device is mounted there.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mount table entry contains a pointer to the superblock of the file system on that device.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File Layer and Virtual File System Chapter Three">
            <a:extLst>
              <a:ext uri="{FF2B5EF4-FFF2-40B4-BE49-F238E27FC236}">
                <a16:creationId xmlns:a16="http://schemas.microsoft.com/office/drawing/2014/main" id="{3BBB4177-F87C-4DE5-A224-5112FBC5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11" y="1370804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19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64406" y="1104900"/>
            <a:ext cx="8914607" cy="47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CPU reads and executes a sequence of instructions from the BIOS, a program on a small memory cheap sitting on the motherboard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Among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these instructions, some request the CPU to load the first sector of the hard disk, the master boot record (MBR)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first thing the MBR program does is locate the active partition, read in its first block, which is called the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boot block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and execute it.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program in the boot block loads the operating system contained in that partition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BIOS máy tính là gì và có tác dụng như thế nào? - Fptshop.com.vn">
            <a:extLst>
              <a:ext uri="{FF2B5EF4-FFF2-40B4-BE49-F238E27FC236}">
                <a16:creationId xmlns:a16="http://schemas.microsoft.com/office/drawing/2014/main" id="{994E58A7-21B6-4C01-8CDC-311FBBB4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57" y="4010025"/>
            <a:ext cx="3048000" cy="20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28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64406" y="1104900"/>
            <a:ext cx="8914607" cy="47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end of the MBR contains the partition table. This table gives the starting and ending addresses of each partition.</a:t>
            </a:r>
            <a:r>
              <a:rPr lang="en-US" sz="18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One of the partitions in the table is marked as active</a:t>
            </a:r>
            <a:r>
              <a:rPr lang="en-US" sz="18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C385E-F18F-4106-B41A-08F2D834D0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3338195"/>
            <a:ext cx="697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49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580" y="42894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964406" y="1104900"/>
            <a:ext cx="8914607" cy="47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1278965" y="1470816"/>
            <a:ext cx="92157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first thing the MBR program does is locate the active partition, read in its first block, which is called the </a:t>
            </a:r>
            <a:r>
              <a:rPr lang="en-US" sz="2000" b="1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boot block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, and execute it.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program in the boot block loads the operating system contained in that partition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Usually, the file system of the boot partition, the one selected by the boot block, is mounted at boot time.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partitions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be automatically mounted at boot or manually mounted later</a:t>
            </a: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EFA-3BCB-428B-BE65-2D9D3236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track of free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691A-1FA2-48DA-A0B7-E9BBF54E941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2-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Use a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bitmap. A disk with </a:t>
            </a:r>
            <a:r>
              <a:rPr lang="en-US" sz="2000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blocks requires a bitmap with </a:t>
            </a:r>
            <a:r>
              <a:rPr lang="en-US" sz="2000" b="0" i="1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bits.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Free blocks are represented by 1s in the map, allocated blocks by 0s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1-TB disk, we need 1 billion  bits for the map, which requires around 130,000 1-KB blocks to store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47DAF-DE56-4985-8A70-CF2C62373E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30580"/>
            <a:ext cx="6019331" cy="39935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19904-9260-4586-ABE5-8907F66B14B7}"/>
              </a:ext>
            </a:extLst>
          </p:cNvPr>
          <p:cNvSpPr txBox="1">
            <a:spLocks noChangeArrowheads="1"/>
          </p:cNvSpPr>
          <p:nvPr/>
        </p:nvSpPr>
        <p:spPr>
          <a:xfrm>
            <a:off x="2320925" y="1104900"/>
            <a:ext cx="7558088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04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6929" y="485775"/>
            <a:ext cx="4603727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25016" y="354296"/>
            <a:ext cx="5914898" cy="2888967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1"/>
            <a:r>
              <a:rPr lang="en-US" sz="5100" b="1" dirty="0"/>
              <a:t>Contiguous Allocation</a:t>
            </a:r>
          </a:p>
          <a:p>
            <a:pPr lvl="2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At file creation time, a sequence of blocks is allocated, only remember the address of the first block</a:t>
            </a:r>
          </a:p>
          <a:p>
            <a:pPr lvl="2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File cannot grow beyond that size</a:t>
            </a:r>
          </a:p>
          <a:p>
            <a:pPr lvl="2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Fragmentation a problem</a:t>
            </a:r>
          </a:p>
          <a:p>
            <a:pPr lvl="1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Free list</a:t>
            </a:r>
          </a:p>
          <a:p>
            <a:pPr lvl="2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Allocation may be by first or best fit</a:t>
            </a:r>
          </a:p>
          <a:p>
            <a:pPr lvl="2"/>
            <a:r>
              <a:rPr lang="en-US" sz="4200" dirty="0">
                <a:latin typeface="Helvetica" panose="020B0604020202020204" pitchFamily="34" charset="0"/>
                <a:cs typeface="Helvetica" panose="020B0604020202020204" pitchFamily="34" charset="0"/>
              </a:rPr>
              <a:t>Requires periodic compaction</a:t>
            </a:r>
          </a:p>
          <a:p>
            <a:pPr lvl="1"/>
            <a:endParaRPr lang="en-US" sz="1100" dirty="0"/>
          </a:p>
          <a:p>
            <a:pPr lvl="2"/>
            <a:endParaRPr lang="en-US" altLang="en-US" sz="1100" dirty="0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2B2193B6-6D98-477B-A8A8-AFFD653D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-366" b="-366"/>
          <a:stretch>
            <a:fillRect/>
          </a:stretch>
        </p:blipFill>
        <p:spPr bwMode="auto">
          <a:xfrm>
            <a:off x="1029467" y="2421924"/>
            <a:ext cx="4784647" cy="3711146"/>
          </a:xfrm>
          <a:prstGeom prst="rect">
            <a:avLst/>
          </a:prstGeom>
          <a:noFill/>
        </p:spPr>
      </p:pic>
      <p:pic>
        <p:nvPicPr>
          <p:cNvPr id="5" name="Object 1">
            <a:extLst>
              <a:ext uri="{FF2B5EF4-FFF2-40B4-BE49-F238E27FC236}">
                <a16:creationId xmlns:a16="http://schemas.microsoft.com/office/drawing/2014/main" id="{7E2F5F86-863B-4BA1-8007-EB909F53E17F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 r="-4716" b="-197"/>
          <a:stretch>
            <a:fillRect/>
          </a:stretch>
        </p:blipFill>
        <p:spPr bwMode="auto">
          <a:xfrm>
            <a:off x="6843582" y="3297330"/>
            <a:ext cx="4637775" cy="2835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26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disk space allocation to files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9481" y="2540691"/>
            <a:ext cx="5672688" cy="335395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1"/>
            <a:r>
              <a:rPr lang="en-US" sz="2600" b="1" dirty="0">
                <a:latin typeface="Helvetica" panose="020B0604020202020204" pitchFamily="34" charset="0"/>
                <a:cs typeface="Helvetica" panose="020B0604020202020204" pitchFamily="34" charset="0"/>
              </a:rPr>
              <a:t>Linked list Allocation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Directory only need to store the address of the first block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No compaction required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Sequential access is poor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Need to use space in each block to store the address of the next block allocated to the file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The list of free blocks can be built in the same way</a:t>
            </a:r>
          </a:p>
          <a:p>
            <a:pPr lvl="2"/>
            <a:endParaRPr lang="en-US" altLang="en-US" sz="11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87BF1DAF-06D3-499C-9A41-FC4A148D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063367"/>
            <a:ext cx="6427544" cy="48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723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CD10EE81E0A449B68667D3D6C7EB1" ma:contentTypeVersion="2" ma:contentTypeDescription="Create a new document." ma:contentTypeScope="" ma:versionID="6414b97b581a54a249873cc35839951c">
  <xsd:schema xmlns:xsd="http://www.w3.org/2001/XMLSchema" xmlns:xs="http://www.w3.org/2001/XMLSchema" xmlns:p="http://schemas.microsoft.com/office/2006/metadata/properties" xmlns:ns2="357552bb-d825-4fb3-8683-b5ee512fe6e6" targetNamespace="http://schemas.microsoft.com/office/2006/metadata/properties" ma:root="true" ma:fieldsID="1006b2c1f9fb1c2022eb1eb8578c2e6a" ns2:_="">
    <xsd:import namespace="357552bb-d825-4fb3-8683-b5ee512fe6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552bb-d825-4fb3-8683-b5ee512fe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1FDFB-2B75-4DB5-AFD0-260CF7164695}"/>
</file>

<file path=customXml/itemProps2.xml><?xml version="1.0" encoding="utf-8"?>
<ds:datastoreItem xmlns:ds="http://schemas.openxmlformats.org/officeDocument/2006/customXml" ds:itemID="{79FC6E84-DD92-4DC7-9C10-E044A77EE155}"/>
</file>

<file path=customXml/itemProps3.xml><?xml version="1.0" encoding="utf-8"?>
<ds:datastoreItem xmlns:ds="http://schemas.openxmlformats.org/officeDocument/2006/customXml" ds:itemID="{C3932C51-7AF0-43C4-BADD-A4AED100E20A}"/>
</file>

<file path=docProps/app.xml><?xml version="1.0" encoding="utf-8"?>
<Properties xmlns="http://schemas.openxmlformats.org/officeDocument/2006/extended-properties" xmlns:vt="http://schemas.openxmlformats.org/officeDocument/2006/docPropsVTypes">
  <TotalTime>13324</TotalTime>
  <Words>5019</Words>
  <Application>Microsoft Office PowerPoint</Application>
  <PresentationFormat>Widescreen</PresentationFormat>
  <Paragraphs>540</Paragraphs>
  <Slides>64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</vt:lpstr>
      <vt:lpstr>Calibri</vt:lpstr>
      <vt:lpstr>Calibri Light</vt:lpstr>
      <vt:lpstr>Helvetica</vt:lpstr>
      <vt:lpstr>myriadpro</vt:lpstr>
      <vt:lpstr>Roboto</vt:lpstr>
      <vt:lpstr>Times New Roman</vt:lpstr>
      <vt:lpstr>Times-Bold</vt:lpstr>
      <vt:lpstr>Times-Roman</vt:lpstr>
      <vt:lpstr>Office Theme</vt:lpstr>
      <vt:lpstr>File systems 2</vt:lpstr>
      <vt:lpstr>                            File system</vt:lpstr>
      <vt:lpstr>                            Partitions</vt:lpstr>
      <vt:lpstr>Why multiple partitions</vt:lpstr>
      <vt:lpstr>Disk space allocation</vt:lpstr>
      <vt:lpstr>Keeping track of free blocks</vt:lpstr>
      <vt:lpstr>Keeping track of free blocks</vt:lpstr>
      <vt:lpstr>Strategies for disk space allocation to files</vt:lpstr>
      <vt:lpstr>Strategies for disk space allocation to files</vt:lpstr>
      <vt:lpstr>Strategies for disk space allocation to files</vt:lpstr>
      <vt:lpstr>Strategies for disk space allocation to files</vt:lpstr>
      <vt:lpstr>Strategies for disk space allocation to files</vt:lpstr>
      <vt:lpstr>Strategies for disk space allocation to files</vt:lpstr>
      <vt:lpstr>Strategies for disk space allocation to files</vt:lpstr>
      <vt:lpstr>Hybrid indexed allocation for a directory</vt:lpstr>
      <vt:lpstr>Windows file systems</vt:lpstr>
      <vt:lpstr>FAT 12</vt:lpstr>
      <vt:lpstr>FAT 16, FAT 32</vt:lpstr>
      <vt:lpstr>FAT structure on-disk</vt:lpstr>
      <vt:lpstr>FAT structure on-disk</vt:lpstr>
      <vt:lpstr>Structure of directory entries</vt:lpstr>
      <vt:lpstr>Windows NTFS</vt:lpstr>
      <vt:lpstr>NTFS Master file table</vt:lpstr>
      <vt:lpstr>NTFS Master file</vt:lpstr>
      <vt:lpstr>Some metadata Master file entries</vt:lpstr>
      <vt:lpstr>Structure of master file entries</vt:lpstr>
      <vt:lpstr>Structure of master file entries</vt:lpstr>
      <vt:lpstr>Structure of master file records</vt:lpstr>
      <vt:lpstr>Structure of master file entries</vt:lpstr>
      <vt:lpstr>NTFS file organization</vt:lpstr>
      <vt:lpstr>Storage allocation</vt:lpstr>
      <vt:lpstr>Unix/Linux files systems</vt:lpstr>
      <vt:lpstr>Linux structure on disk: boot block</vt:lpstr>
      <vt:lpstr>Super block</vt:lpstr>
      <vt:lpstr>i-nodes</vt:lpstr>
      <vt:lpstr>Data blocks</vt:lpstr>
      <vt:lpstr>System Calls related to files</vt:lpstr>
      <vt:lpstr>System Calls related to directories</vt:lpstr>
      <vt:lpstr>The Linux ext2 file system</vt:lpstr>
      <vt:lpstr>The Linux ext2 file system</vt:lpstr>
      <vt:lpstr>The Linux ext2 file system</vt:lpstr>
      <vt:lpstr>Structure of the directory entries</vt:lpstr>
      <vt:lpstr>Structure of i-nodes</vt:lpstr>
      <vt:lpstr>Structure of i-nodes</vt:lpstr>
      <vt:lpstr>ext3 and ext4</vt:lpstr>
      <vt:lpstr>NFS: The Network File System</vt:lpstr>
      <vt:lpstr>Unix/Linux hierarchical file naming</vt:lpstr>
      <vt:lpstr>Relation between file descriptors and i-nodes: Linux </vt:lpstr>
      <vt:lpstr>Summary: On disk organization of file systems</vt:lpstr>
      <vt:lpstr>Summary: in-memory file system data structures</vt:lpstr>
      <vt:lpstr>Some of the in-memory file system data structures</vt:lpstr>
      <vt:lpstr>General file systems</vt:lpstr>
      <vt:lpstr>Different Solaris file systems</vt:lpstr>
      <vt:lpstr>General file systems</vt:lpstr>
      <vt:lpstr>File system mounting</vt:lpstr>
      <vt:lpstr>Mounting a file system</vt:lpstr>
      <vt:lpstr>Mounting a file system</vt:lpstr>
      <vt:lpstr>Mounting a file system</vt:lpstr>
      <vt:lpstr>Mounting a file system: the device side</vt:lpstr>
      <vt:lpstr>Windows: mounting file system</vt:lpstr>
      <vt:lpstr>Unix/Linux: Mounting file system</vt:lpstr>
      <vt:lpstr>Boot sequence</vt:lpstr>
      <vt:lpstr>Boot sequence</vt:lpstr>
      <vt:lpstr>Boot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Michel Toulouse</dc:creator>
  <cp:lastModifiedBy>Michel Toulouse</cp:lastModifiedBy>
  <cp:revision>240</cp:revision>
  <dcterms:created xsi:type="dcterms:W3CDTF">2021-12-31T10:22:24Z</dcterms:created>
  <dcterms:modified xsi:type="dcterms:W3CDTF">2022-01-18T05:50:07Z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0x01010064ECD10EE81E0A449B68667D3D6C7EB1</vt:lpwstr>
  </property>
</Properties>
</file>