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85" r:id="rId3"/>
    <p:sldId id="290" r:id="rId4"/>
    <p:sldId id="401" r:id="rId5"/>
    <p:sldId id="320" r:id="rId6"/>
    <p:sldId id="383" r:id="rId7"/>
    <p:sldId id="402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9FA2C8DC-C5EE-4A09-BCF9-B33ECFDDD378}">
          <p14:sldIdLst>
            <p14:sldId id="256"/>
            <p14:sldId id="385"/>
            <p14:sldId id="290"/>
            <p14:sldId id="320"/>
            <p14:sldId id="383"/>
            <p14:sldId id="382"/>
            <p14:sldId id="322"/>
          </p14:sldIdLst>
        </p14:section>
        <p14:section name="1. Các khái niệm cơ bản" id="{A80A56F4-9638-44CE-9717-FD460C5F7631}">
          <p14:sldIdLst>
            <p14:sldId id="323"/>
            <p14:sldId id="324"/>
            <p14:sldId id="386"/>
            <p14:sldId id="326"/>
            <p14:sldId id="327"/>
            <p14:sldId id="328"/>
            <p14:sldId id="329"/>
            <p14:sldId id="387"/>
            <p14:sldId id="388"/>
            <p14:sldId id="389"/>
          </p14:sldIdLst>
        </p14:section>
        <p14:section name="2. Hệ thống thông tin" id="{90C76344-BD1F-4D50-8647-7E9DACB509CD}">
          <p14:sldIdLst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25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CC0000"/>
    <a:srgbClr val="EFA511"/>
    <a:srgbClr val="96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26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Nhập môn CNTT&amp;TT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752D2C8-BDAA-C846-93DE-8024D750DF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852914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Nhập môn CNTT&amp;TT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2016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FEAD6D3-E3A6-4306-A906-2CB27FEAA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670075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Nhập môn CNTT&amp;TT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5333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Nhập môn CNTT&amp;TT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2201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Nhập môn CNTT&amp;TT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3141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Nhập môn CNTT&amp;TT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3141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SoICT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SoICT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SoICT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458200" cy="6096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4983163"/>
          </a:xfrm>
        </p:spPr>
        <p:txBody>
          <a:bodyPr/>
          <a:lstStyle>
            <a:lvl1pPr marL="342900" indent="-342900">
              <a:buClr>
                <a:srgbClr val="3366FF"/>
              </a:buClr>
              <a:buSzPct val="100000"/>
              <a:buFont typeface="Wingdings" charset="2"/>
              <a:buChar char="§"/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rgbClr val="FF0000"/>
              </a:buClr>
              <a:buFont typeface="Wingdings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0000FF"/>
              </a:buClr>
              <a:buFont typeface="Arial"/>
              <a:buChar char="•"/>
              <a:defRPr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492875"/>
            <a:ext cx="2133600" cy="365125"/>
          </a:xfrm>
        </p:spPr>
        <p:txBody>
          <a:bodyPr/>
          <a:lstStyle/>
          <a:p>
            <a:r>
              <a:rPr lang="en-US" smtClean="0"/>
              <a:t>© SoICT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SoICT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SoICT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SoICT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SoICT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SoICT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7" y="-19050"/>
            <a:ext cx="2855913" cy="781050"/>
          </a:xfrm>
        </p:spPr>
        <p:txBody>
          <a:bodyPr anchor="b"/>
          <a:lstStyle>
            <a:lvl1pPr algn="l"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2250" y="1143000"/>
            <a:ext cx="4883150" cy="50149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SoICT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SoICT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SoICT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Nhập môn CNTT&amp;TT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pp3.jpg"/>
          <p:cNvPicPr>
            <a:picLocks noChangeAspect="1"/>
          </p:cNvPicPr>
          <p:nvPr userDrawn="1"/>
        </p:nvPicPr>
        <p:blipFill>
          <a:blip r:embed="rId13"/>
          <a:srcRect t="3852" b="13333"/>
          <a:stretch>
            <a:fillRect/>
          </a:stretch>
        </p:blipFill>
        <p:spPr>
          <a:xfrm>
            <a:off x="1792" y="0"/>
            <a:ext cx="9142208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dissolve/>
  </p:transition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hieuvv@soict.hust.edu.v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1.jpg"/>
          <p:cNvPicPr>
            <a:picLocks noChangeAspect="1"/>
          </p:cNvPicPr>
          <p:nvPr/>
        </p:nvPicPr>
        <p:blipFill>
          <a:blip r:embed="rId3"/>
          <a:srcRect t="45556"/>
          <a:stretch>
            <a:fillRect/>
          </a:stretch>
        </p:blipFill>
        <p:spPr>
          <a:xfrm>
            <a:off x="896" y="4114800"/>
            <a:ext cx="9142208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24512"/>
            <a:ext cx="9144000" cy="196168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b="1" dirty="0" smtClean="0">
                <a:solidFill>
                  <a:srgbClr val="C00000"/>
                </a:solidFill>
              </a:rPr>
              <a:t>Introduction to </a:t>
            </a:r>
            <a:r>
              <a:rPr lang="en-US" sz="2800" b="1" dirty="0" smtClean="0">
                <a:solidFill>
                  <a:srgbClr val="C00000"/>
                </a:solidFill>
              </a:rPr>
              <a:t>the course</a:t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800" b="1" dirty="0" smtClean="0">
                <a:solidFill>
                  <a:srgbClr val="C00000"/>
                </a:solidFill>
              </a:rPr>
              <a:t/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000090"/>
                </a:solidFill>
              </a:rPr>
              <a:t>Technical Writing and Presentation</a:t>
            </a:r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8513618" cy="1066800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chemeClr val="bg2"/>
                </a:solidFill>
              </a:rPr>
              <a:t>SOICT</a:t>
            </a:r>
            <a:r>
              <a:rPr lang="en-US" sz="2000" dirty="0" smtClean="0">
                <a:solidFill>
                  <a:schemeClr val="bg2"/>
                </a:solidFill>
              </a:rPr>
              <a:t> - 2020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896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z="14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5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105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" y="327984"/>
            <a:ext cx="990600" cy="9710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3600" b="1" dirty="0" smtClean="0">
                <a:solidFill>
                  <a:srgbClr val="C00000"/>
                </a:solidFill>
                <a:latin typeface="Arial" charset="0"/>
              </a:rPr>
              <a:t>Dr. Vu Van </a:t>
            </a:r>
            <a:r>
              <a:rPr lang="en-US" sz="3600" b="1" dirty="0" err="1" smtClean="0">
                <a:solidFill>
                  <a:srgbClr val="C00000"/>
                </a:solidFill>
                <a:latin typeface="Arial" charset="0"/>
              </a:rPr>
              <a:t>Thieu</a:t>
            </a:r>
            <a:endParaRPr lang="en-US" sz="3600" b="1" dirty="0" smtClean="0">
              <a:solidFill>
                <a:srgbClr val="C00000"/>
              </a:solidFill>
              <a:latin typeface="Arial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CC0000"/>
                </a:solidFill>
                <a:latin typeface="Arial" charset="0"/>
              </a:rPr>
              <a:t>School of Information and Communication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0070C0"/>
                </a:solidFill>
                <a:latin typeface="Arial" charset="0"/>
              </a:rPr>
              <a:t>Office	: P902-B1 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0070C0"/>
                </a:solidFill>
                <a:latin typeface="Arial" charset="0"/>
              </a:rPr>
              <a:t>Mobile	: 0982928307</a:t>
            </a:r>
            <a:endParaRPr lang="en-US" dirty="0">
              <a:solidFill>
                <a:srgbClr val="0070C0"/>
              </a:solidFill>
              <a:latin typeface="Arial" charset="0"/>
            </a:endParaRP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0070C0"/>
                </a:solidFill>
                <a:latin typeface="Arial" charset="0"/>
              </a:rPr>
              <a:t>e-mail	: </a:t>
            </a:r>
            <a:r>
              <a:rPr lang="en-US" u="sng" dirty="0" err="1" smtClean="0">
                <a:solidFill>
                  <a:srgbClr val="0070C0"/>
                </a:solidFill>
                <a:latin typeface="Arial" charset="0"/>
                <a:hlinkClick r:id="rId3"/>
              </a:rPr>
              <a:t>thieuvv@soict.hust.edu.vn</a:t>
            </a:r>
            <a:endParaRPr lang="en-US" u="sng" dirty="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SoICT</a:t>
            </a:r>
            <a:r>
              <a:rPr lang="en-US" dirty="0" smtClean="0"/>
              <a:t>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Technical Writing and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4840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dirty="0" err="1" smtClean="0"/>
              <a:t>IT2030</a:t>
            </a:r>
            <a:r>
              <a:rPr lang="en-US" b="0" dirty="0" smtClean="0"/>
              <a:t> 3(2-2-0-6</a:t>
            </a:r>
            <a:r>
              <a:rPr lang="en-US" b="0" dirty="0"/>
              <a:t>)</a:t>
            </a:r>
          </a:p>
          <a:p>
            <a:r>
              <a:rPr lang="en-US" b="0" dirty="0" smtClean="0"/>
              <a:t>Theory: 30 hr, 2 hr/week</a:t>
            </a:r>
          </a:p>
          <a:p>
            <a:r>
              <a:rPr lang="en-US" dirty="0" smtClean="0"/>
              <a:t>Exercises in class: 30 hr, 2 hr/week</a:t>
            </a:r>
            <a:endParaRPr lang="en-US" b="0" dirty="0"/>
          </a:p>
          <a:p>
            <a:r>
              <a:rPr lang="en-US" b="0" dirty="0" smtClean="0"/>
              <a:t>Evaluation:</a:t>
            </a:r>
          </a:p>
          <a:p>
            <a:pPr lvl="1"/>
            <a:r>
              <a:rPr lang="en-US" dirty="0" smtClean="0"/>
              <a:t>Progress: 50%</a:t>
            </a:r>
          </a:p>
          <a:p>
            <a:pPr lvl="2"/>
            <a:r>
              <a:rPr lang="en-US" dirty="0" smtClean="0"/>
              <a:t>Home work		: 10%</a:t>
            </a:r>
          </a:p>
          <a:p>
            <a:pPr lvl="2"/>
            <a:r>
              <a:rPr lang="en-US" dirty="0" smtClean="0"/>
              <a:t>Group presentation	: 20%</a:t>
            </a:r>
          </a:p>
          <a:p>
            <a:pPr lvl="2"/>
            <a:r>
              <a:rPr lang="en-US" dirty="0" smtClean="0"/>
              <a:t>Report writing	: 20%</a:t>
            </a:r>
          </a:p>
          <a:p>
            <a:pPr lvl="1"/>
            <a:r>
              <a:rPr lang="en-US" b="0" dirty="0" smtClean="0"/>
              <a:t>Final exam: 50%</a:t>
            </a:r>
          </a:p>
          <a:p>
            <a:pPr lvl="2"/>
            <a:r>
              <a:rPr lang="en-US" dirty="0" smtClean="0"/>
              <a:t>Multi choice + writing topic</a:t>
            </a:r>
            <a:endParaRPr lang="en-US" b="0" dirty="0"/>
          </a:p>
          <a:p>
            <a:pPr>
              <a:buNone/>
            </a:pPr>
            <a:r>
              <a:rPr lang="en-US" altLang="ja-JP" dirty="0" smtClean="0">
                <a:solidFill>
                  <a:srgbClr val="0000FF"/>
                </a:solidFill>
                <a:latin typeface="Arial" charset="0"/>
              </a:rPr>
              <a:t> 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SoICT</a:t>
            </a:r>
            <a:r>
              <a:rPr lang="en-US" dirty="0" smtClean="0"/>
              <a:t>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Technical Writing and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0597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Studying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Slides</a:t>
            </a:r>
          </a:p>
          <a:p>
            <a:r>
              <a:rPr lang="en-US" b="0" dirty="0" smtClean="0"/>
              <a:t>Books:</a:t>
            </a:r>
          </a:p>
          <a:p>
            <a:pPr lvl="1">
              <a:buNone/>
            </a:pPr>
            <a:r>
              <a:rPr lang="en-US" dirty="0" smtClean="0"/>
              <a:t>[1]	Justin </a:t>
            </a:r>
            <a:r>
              <a:rPr lang="en-US" dirty="0" err="1" smtClean="0"/>
              <a:t>Zobel</a:t>
            </a:r>
            <a:r>
              <a:rPr lang="en-US" dirty="0" smtClean="0"/>
              <a:t> (2014)</a:t>
            </a:r>
            <a:r>
              <a:rPr lang="en-US" i="1" dirty="0" smtClean="0"/>
              <a:t>, Writing for Computer Science</a:t>
            </a:r>
            <a:r>
              <a:rPr lang="en-US" dirty="0" smtClean="0"/>
              <a:t>, Springer.</a:t>
            </a:r>
          </a:p>
          <a:p>
            <a:pPr lvl="1">
              <a:buNone/>
            </a:pPr>
            <a:r>
              <a:rPr lang="en-US" dirty="0" smtClean="0"/>
              <a:t>[2]	Lucinda Becker and Joan Van Emden (2016), </a:t>
            </a:r>
            <a:r>
              <a:rPr lang="en-US" i="1" dirty="0" smtClean="0"/>
              <a:t>Presentation skills for students</a:t>
            </a:r>
            <a:r>
              <a:rPr lang="en-US" dirty="0" smtClean="0"/>
              <a:t>, Palgrave</a:t>
            </a:r>
            <a:endParaRPr lang="en-US" b="0" dirty="0"/>
          </a:p>
          <a:p>
            <a:r>
              <a:rPr lang="en-US" b="0" dirty="0" smtClean="0"/>
              <a:t>Handouts</a:t>
            </a:r>
          </a:p>
          <a:p>
            <a:r>
              <a:rPr lang="en-US" dirty="0" smtClean="0"/>
              <a:t>Exercises/Assignments</a:t>
            </a:r>
            <a:endParaRPr lang="en-US" b="0" dirty="0" smtClean="0"/>
          </a:p>
          <a:p>
            <a:pPr>
              <a:buNone/>
            </a:pPr>
            <a:endParaRPr lang="en-US" b="0" dirty="0" smtClean="0"/>
          </a:p>
          <a:p>
            <a:endParaRPr lang="en-US" altLang="ja-JP" dirty="0" smtClean="0">
              <a:solidFill>
                <a:srgbClr val="0000FF"/>
              </a:solidFill>
              <a:latin typeface="Arial" charset="0"/>
            </a:endParaRP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SoICT</a:t>
            </a:r>
            <a:r>
              <a:rPr lang="en-US" dirty="0" smtClean="0"/>
              <a:t>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Technical Writing and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0597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SoICT</a:t>
            </a:r>
            <a:r>
              <a:rPr lang="en-US" dirty="0" smtClean="0"/>
              <a:t>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Technical Writing and Presentation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914400"/>
          <a:ext cx="8534400" cy="552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7239000"/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Week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Topics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Introduction to the course; Introduction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to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Presentation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Visual Aid for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resentation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Paper presentation (individual)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Preparation slides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for given topic (Group working)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Group presentation evaluation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Group presentation evaluation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Introduction to research writing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Research ethics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Reading and reviewing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Basic writing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Writing a report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Organization of a report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Report evaluation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Report evaluation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Rehearsal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75132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199"/>
          </a:xfrm>
        </p:spPr>
        <p:txBody>
          <a:bodyPr>
            <a:normAutofit fontScale="25000" lnSpcReduction="20000"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9400" dirty="0" smtClean="0"/>
              <a:t>Provide to students principles and skills of writing scientific and technical documents and making effective presentations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9400" dirty="0" smtClean="0"/>
              <a:t>Understanding writing process including planning, drafting, evaluation, and editing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9400" dirty="0" smtClean="0"/>
              <a:t>Can write technical reports, theses, abstracts, proposals, CVs, etc. in a correct and professional way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9400" dirty="0" smtClean="0"/>
              <a:t>Ability to analyze the objectives of the text, organize information, use graphical support tools are also introduced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9400" dirty="0" smtClean="0"/>
              <a:t>Efficiently use of voices, changes of tone, body languages in presentation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9400" dirty="0" smtClean="0"/>
              <a:t>Accumulating teamwork skills, positive working attitudes.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SoICT</a:t>
            </a:r>
            <a:r>
              <a:rPr lang="en-US" dirty="0" smtClean="0"/>
              <a:t>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Technical Writing and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8644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1"/>
            <a:ext cx="8534400" cy="5334000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sz="2500" dirty="0" smtClean="0"/>
              <a:t>Actively participate as well as being able to form a group appropriate to the job</a:t>
            </a:r>
          </a:p>
          <a:p>
            <a:pPr>
              <a:spcAft>
                <a:spcPts val="600"/>
              </a:spcAft>
            </a:pPr>
            <a:r>
              <a:rPr lang="en-US" sz="2500" dirty="0" smtClean="0"/>
              <a:t>Ability to cooperate, coordinate with other members of the group to solve problems</a:t>
            </a:r>
          </a:p>
          <a:p>
            <a:pPr lvl="0">
              <a:spcAft>
                <a:spcPts val="600"/>
              </a:spcAft>
            </a:pPr>
            <a:r>
              <a:rPr lang="en-US" sz="2500" dirty="0" smtClean="0"/>
              <a:t>Ability to listen, speak, write and present effectively in English</a:t>
            </a:r>
          </a:p>
          <a:p>
            <a:pPr>
              <a:spcAft>
                <a:spcPts val="600"/>
              </a:spcAft>
            </a:pPr>
            <a:r>
              <a:rPr lang="en-US" sz="2500" dirty="0" smtClean="0"/>
              <a:t>Ability to present and effectively use electronic / multimedia communication equipments</a:t>
            </a:r>
          </a:p>
          <a:p>
            <a:pPr lvl="0">
              <a:spcAft>
                <a:spcPts val="600"/>
              </a:spcAft>
            </a:pPr>
            <a:r>
              <a:rPr lang="en-US" sz="2500" dirty="0" smtClean="0"/>
              <a:t>Ability to use English in communication and work</a:t>
            </a:r>
          </a:p>
          <a:p>
            <a:pPr>
              <a:spcAft>
                <a:spcPts val="600"/>
              </a:spcAft>
            </a:pPr>
            <a:r>
              <a:rPr lang="en-US" sz="2500" dirty="0" smtClean="0"/>
              <a:t>Ability to use specialized English in </a:t>
            </a:r>
            <a:r>
              <a:rPr lang="en-US" sz="2500" dirty="0" err="1" smtClean="0"/>
              <a:t>ICT</a:t>
            </a:r>
            <a:r>
              <a:rPr lang="en-US" sz="2500" dirty="0" smtClean="0"/>
              <a:t> area in both writing and presentation</a:t>
            </a:r>
            <a:endParaRPr lang="en-US" sz="25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SoICT</a:t>
            </a:r>
            <a:r>
              <a:rPr lang="en-US" dirty="0" smtClean="0"/>
              <a:t>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Technical Writing and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8644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171988FF51DB46BD1245E275074FEA" ma:contentTypeVersion="0" ma:contentTypeDescription="Create a new document." ma:contentTypeScope="" ma:versionID="572a40f8f99e2c77454a77ffc464682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1F75EA-41EB-477C-9109-6D36964D1214}"/>
</file>

<file path=customXml/itemProps2.xml><?xml version="1.0" encoding="utf-8"?>
<ds:datastoreItem xmlns:ds="http://schemas.openxmlformats.org/officeDocument/2006/customXml" ds:itemID="{29EC31C7-0C2F-4A9C-8F7C-1DA1F258F39F}"/>
</file>

<file path=customXml/itemProps3.xml><?xml version="1.0" encoding="utf-8"?>
<ds:datastoreItem xmlns:ds="http://schemas.openxmlformats.org/officeDocument/2006/customXml" ds:itemID="{0BFAFA2F-D6A9-480A-9BDF-458623B73F51}"/>
</file>

<file path=docProps/app.xml><?xml version="1.0" encoding="utf-8"?>
<Properties xmlns="http://schemas.openxmlformats.org/officeDocument/2006/extended-properties" xmlns:vt="http://schemas.openxmlformats.org/officeDocument/2006/docPropsVTypes">
  <TotalTime>2431</TotalTime>
  <Words>366</Words>
  <Application>Microsoft Office PowerPoint</Application>
  <PresentationFormat>On-screen Show (4:3)</PresentationFormat>
  <Paragraphs>107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Introduction to the course  Technical Writing and Presentation</vt:lpstr>
      <vt:lpstr>Lecturer Information</vt:lpstr>
      <vt:lpstr>Syllabus</vt:lpstr>
      <vt:lpstr>Studying documents</vt:lpstr>
      <vt:lpstr>Teaching Schedule</vt:lpstr>
      <vt:lpstr>Objectives of the course</vt:lpstr>
      <vt:lpstr>Expected Outcomes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Bich hang</dc:creator>
  <cp:lastModifiedBy>VuVanThieu</cp:lastModifiedBy>
  <cp:revision>255</cp:revision>
  <cp:lastPrinted>2016-09-06T10:19:58Z</cp:lastPrinted>
  <dcterms:created xsi:type="dcterms:W3CDTF">2013-02-19T03:52:16Z</dcterms:created>
  <dcterms:modified xsi:type="dcterms:W3CDTF">2020-01-09T08:26:02Z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0x0101008B171988FF51DB46BD1245E275074FEA</vt:lpwstr>
  </property>
</Properties>
</file>