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6" r:id="rId2"/>
    <p:sldId id="390" r:id="rId3"/>
    <p:sldId id="391" r:id="rId4"/>
    <p:sldId id="392" r:id="rId5"/>
    <p:sldId id="394" r:id="rId6"/>
    <p:sldId id="395"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2" r:id="rId22"/>
    <p:sldId id="413" r:id="rId23"/>
    <p:sldId id="414" r:id="rId24"/>
    <p:sldId id="415" r:id="rId25"/>
    <p:sldId id="416" r:id="rId26"/>
    <p:sldId id="417" r:id="rId27"/>
    <p:sldId id="433" r:id="rId28"/>
    <p:sldId id="475" r:id="rId29"/>
    <p:sldId id="434" r:id="rId30"/>
    <p:sldId id="456" r:id="rId31"/>
    <p:sldId id="437" r:id="rId32"/>
    <p:sldId id="438" r:id="rId33"/>
    <p:sldId id="457" r:id="rId34"/>
    <p:sldId id="458" r:id="rId35"/>
    <p:sldId id="460" r:id="rId36"/>
    <p:sldId id="462" r:id="rId37"/>
    <p:sldId id="464" r:id="rId38"/>
    <p:sldId id="466" r:id="rId39"/>
    <p:sldId id="468" r:id="rId40"/>
    <p:sldId id="470" r:id="rId41"/>
    <p:sldId id="472" r:id="rId42"/>
    <p:sldId id="474"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A2C8DC-C5EE-4A09-BCF9-B33ECFDDD378}">
          <p14:sldIdLst>
            <p14:sldId id="256"/>
          </p14:sldIdLst>
        </p14:section>
        <p14:section name="1. Các khái niệm cơ bản" id="{A80A56F4-9638-44CE-9717-FD460C5F7631}">
          <p14:sldIdLst/>
        </p14:section>
        <p14:section name="2. Hệ thống thông tin" id="{90C76344-BD1F-4D50-8647-7E9DACB509CD}">
          <p14:sldIdLst>
            <p14:sldId id="390"/>
            <p14:sldId id="391"/>
            <p14:sldId id="392"/>
            <p14:sldId id="394"/>
            <p14:sldId id="395"/>
            <p14:sldId id="397"/>
            <p14:sldId id="398"/>
            <p14:sldId id="399"/>
            <p14:sldId id="400"/>
            <p14:sldId id="401"/>
            <p14:sldId id="402"/>
            <p14:sldId id="403"/>
            <p14:sldId id="404"/>
            <p14:sldId id="405"/>
            <p14:sldId id="406"/>
            <p14:sldId id="407"/>
            <p14:sldId id="408"/>
            <p14:sldId id="409"/>
            <p14:sldId id="410"/>
            <p14:sldId id="412"/>
            <p14:sldId id="413"/>
            <p14:sldId id="414"/>
            <p14:sldId id="415"/>
            <p14:sldId id="416"/>
            <p14:sldId id="417"/>
            <p14:sldId id="433"/>
            <p14:sldId id="475"/>
            <p14:sldId id="434"/>
            <p14:sldId id="456"/>
            <p14:sldId id="437"/>
            <p14:sldId id="438"/>
            <p14:sldId id="457"/>
            <p14:sldId id="458"/>
            <p14:sldId id="460"/>
            <p14:sldId id="462"/>
            <p14:sldId id="464"/>
            <p14:sldId id="466"/>
            <p14:sldId id="468"/>
            <p14:sldId id="470"/>
            <p14:sldId id="472"/>
            <p14:sldId id="4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EFA511"/>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94624" autoAdjust="0"/>
  </p:normalViewPr>
  <p:slideViewPr>
    <p:cSldViewPr>
      <p:cViewPr varScale="1">
        <p:scale>
          <a:sx n="76" d="100"/>
          <a:sy n="76" d="100"/>
        </p:scale>
        <p:origin x="100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Nhập môn CNTT&amp;TT</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a:t>2016</a:t>
            </a: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752D2C8-BDAA-C846-93DE-8024D750DFE1}" type="slidenum">
              <a:rPr lang="en-US" smtClean="0"/>
              <a:pPr/>
              <a:t>‹#›</a:t>
            </a:fld>
            <a:endParaRPr lang="en-US"/>
          </a:p>
        </p:txBody>
      </p:sp>
    </p:spTree>
    <p:extLst>
      <p:ext uri="{BB962C8B-B14F-4D97-AF65-F5344CB8AC3E}">
        <p14:creationId xmlns:p14="http://schemas.microsoft.com/office/powerpoint/2010/main" val="82852914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Nhập môn CNTT&amp;TT</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a:t>2016</a:t>
            </a:r>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EAD6D3-E3A6-4306-A906-2CB27FEAA95E}" type="slidenum">
              <a:rPr lang="en-US" smtClean="0"/>
              <a:pPr/>
              <a:t>‹#›</a:t>
            </a:fld>
            <a:endParaRPr lang="en-US"/>
          </a:p>
        </p:txBody>
      </p:sp>
    </p:spTree>
    <p:extLst>
      <p:ext uri="{BB962C8B-B14F-4D97-AF65-F5344CB8AC3E}">
        <p14:creationId xmlns:p14="http://schemas.microsoft.com/office/powerpoint/2010/main" val="315670075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232533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a:rPr>
              <a:t>Intentional: </a:t>
            </a:r>
            <a:r>
              <a:rPr lang="en-US" sz="1200" dirty="0" err="1">
                <a:latin typeface="Times New Roman"/>
              </a:rPr>
              <a:t>Chủ</a:t>
            </a:r>
            <a:r>
              <a:rPr lang="en-US" sz="1200" dirty="0">
                <a:latin typeface="Times New Roman"/>
              </a:rPr>
              <a:t> ý</a:t>
            </a:r>
            <a:endParaRPr lang="en-US"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7</a:t>
            </a:fld>
            <a:endParaRPr lang="en-US"/>
          </a:p>
        </p:txBody>
      </p:sp>
    </p:spTree>
    <p:extLst>
      <p:ext uri="{BB962C8B-B14F-4D97-AF65-F5344CB8AC3E}">
        <p14:creationId xmlns:p14="http://schemas.microsoft.com/office/powerpoint/2010/main" val="2671295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a:rPr>
              <a:t>Shyness: </a:t>
            </a:r>
            <a:r>
              <a:rPr lang="en-US" sz="1200" b="1" dirty="0" err="1">
                <a:latin typeface="Arial"/>
              </a:rPr>
              <a:t>nhút</a:t>
            </a:r>
            <a:r>
              <a:rPr lang="en-US" sz="1200" b="1" dirty="0">
                <a:latin typeface="Arial"/>
              </a:rPr>
              <a:t> </a:t>
            </a:r>
            <a:r>
              <a:rPr lang="en-US" sz="1200" b="1" dirty="0" err="1">
                <a:latin typeface="Arial"/>
              </a:rPr>
              <a:t>nhát</a:t>
            </a:r>
            <a:endParaRPr lang="en-US"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11</a:t>
            </a:fld>
            <a:endParaRPr lang="en-US"/>
          </a:p>
        </p:txBody>
      </p:sp>
    </p:spTree>
    <p:extLst>
      <p:ext uri="{BB962C8B-B14F-4D97-AF65-F5344CB8AC3E}">
        <p14:creationId xmlns:p14="http://schemas.microsoft.com/office/powerpoint/2010/main" val="403545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a:rPr>
              <a:t>Gesture: </a:t>
            </a:r>
            <a:r>
              <a:rPr lang="en-US" sz="1200" b="1" dirty="0" err="1">
                <a:latin typeface="Times New Roman"/>
              </a:rPr>
              <a:t>Cử</a:t>
            </a:r>
            <a:r>
              <a:rPr lang="en-US" sz="1200" b="1" dirty="0">
                <a:latin typeface="Times New Roman"/>
              </a:rPr>
              <a:t> </a:t>
            </a:r>
            <a:r>
              <a:rPr lang="en-US" sz="1200" b="1" dirty="0" err="1">
                <a:latin typeface="Times New Roman"/>
              </a:rPr>
              <a:t>chỉ</a:t>
            </a:r>
            <a:endParaRPr lang="en-US"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13</a:t>
            </a:fld>
            <a:endParaRPr lang="en-US"/>
          </a:p>
        </p:txBody>
      </p:sp>
    </p:spTree>
    <p:extLst>
      <p:ext uri="{BB962C8B-B14F-4D97-AF65-F5344CB8AC3E}">
        <p14:creationId xmlns:p14="http://schemas.microsoft.com/office/powerpoint/2010/main" val="338081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15" dirty="0">
                <a:latin typeface="Arial"/>
                <a:cs typeface="Arial"/>
              </a:rPr>
              <a:t>Intuition: </a:t>
            </a:r>
            <a:r>
              <a:rPr lang="en-US" sz="1200" spc="15" dirty="0" err="1">
                <a:latin typeface="Arial"/>
                <a:cs typeface="Arial"/>
              </a:rPr>
              <a:t>trực</a:t>
            </a:r>
            <a:r>
              <a:rPr lang="en-US" sz="1200" spc="15" dirty="0">
                <a:latin typeface="Arial"/>
                <a:cs typeface="Arial"/>
              </a:rPr>
              <a:t> </a:t>
            </a:r>
            <a:r>
              <a:rPr lang="en-US" sz="1200" spc="15" dirty="0" err="1">
                <a:latin typeface="Arial"/>
                <a:cs typeface="Arial"/>
              </a:rPr>
              <a:t>giác</a:t>
            </a:r>
            <a:endParaRPr lang="en-US" dirty="0"/>
          </a:p>
        </p:txBody>
      </p:sp>
      <p:sp>
        <p:nvSpPr>
          <p:cNvPr id="4" name="Header Placeholder 3"/>
          <p:cNvSpPr>
            <a:spLocks noGrp="1"/>
          </p:cNvSpPr>
          <p:nvPr>
            <p:ph type="hdr" sz="quarter"/>
          </p:nvPr>
        </p:nvSpPr>
        <p:spPr/>
        <p:txBody>
          <a:bodyPr/>
          <a:lstStyle/>
          <a:p>
            <a:r>
              <a:rPr lang="en-US"/>
              <a:t>Nhập môn CNTT&amp;TT</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31</a:t>
            </a:fld>
            <a:endParaRPr lang="en-US"/>
          </a:p>
        </p:txBody>
      </p:sp>
    </p:spTree>
    <p:extLst>
      <p:ext uri="{BB962C8B-B14F-4D97-AF65-F5344CB8AC3E}">
        <p14:creationId xmlns:p14="http://schemas.microsoft.com/office/powerpoint/2010/main" val="2223917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Giữ</a:t>
            </a:r>
            <a:r>
              <a:rPr lang="vi-VN" dirty="0"/>
              <a:t> hai </a:t>
            </a:r>
            <a:r>
              <a:rPr lang="vi-VN" dirty="0" err="1"/>
              <a:t>bàn</a:t>
            </a:r>
            <a:r>
              <a:rPr lang="vi-VN" dirty="0"/>
              <a:t> tay </a:t>
            </a:r>
            <a:r>
              <a:rPr lang="vi-VN" dirty="0" err="1"/>
              <a:t>cách</a:t>
            </a:r>
            <a:r>
              <a:rPr lang="vi-VN" dirty="0"/>
              <a:t> xa </a:t>
            </a:r>
            <a:r>
              <a:rPr lang="vi-VN" dirty="0" err="1"/>
              <a:t>và</a:t>
            </a:r>
            <a:r>
              <a:rPr lang="vi-VN" dirty="0"/>
              <a:t> </a:t>
            </a:r>
            <a:r>
              <a:rPr lang="vi-VN" dirty="0" err="1"/>
              <a:t>lòng</a:t>
            </a:r>
            <a:r>
              <a:rPr lang="vi-VN" dirty="0"/>
              <a:t> </a:t>
            </a:r>
            <a:r>
              <a:rPr lang="vi-VN" dirty="0" err="1"/>
              <a:t>bàn</a:t>
            </a:r>
            <a:r>
              <a:rPr lang="vi-VN" dirty="0"/>
              <a:t> tay </a:t>
            </a:r>
            <a:r>
              <a:rPr lang="vi-VN" dirty="0" err="1"/>
              <a:t>hướng</a:t>
            </a:r>
            <a:r>
              <a:rPr lang="vi-VN" dirty="0"/>
              <a:t> lên, </a:t>
            </a:r>
            <a:r>
              <a:rPr lang="vi-VN" dirty="0" err="1"/>
              <a:t>hướng</a:t>
            </a:r>
            <a:r>
              <a:rPr lang="vi-VN" dirty="0"/>
              <a:t> lên </a:t>
            </a:r>
            <a:r>
              <a:rPr lang="vi-VN" dirty="0" err="1"/>
              <a:t>trần</a:t>
            </a:r>
            <a:r>
              <a:rPr lang="vi-VN" dirty="0"/>
              <a:t> </a:t>
            </a:r>
            <a:r>
              <a:rPr lang="vi-VN" dirty="0" err="1"/>
              <a:t>nhà</a:t>
            </a:r>
            <a:r>
              <a:rPr lang="vi-VN" dirty="0"/>
              <a:t>. </a:t>
            </a:r>
            <a:r>
              <a:rPr lang="vi-VN" dirty="0" err="1"/>
              <a:t>Xóa</a:t>
            </a:r>
            <a:r>
              <a:rPr lang="vi-VN" dirty="0"/>
              <a:t> </a:t>
            </a:r>
            <a:r>
              <a:rPr lang="vi-VN" dirty="0" err="1"/>
              <a:t>bỏ</a:t>
            </a:r>
            <a:r>
              <a:rPr lang="vi-VN" dirty="0"/>
              <a:t> </a:t>
            </a:r>
            <a:r>
              <a:rPr lang="vi-VN" dirty="0" err="1"/>
              <a:t>rào</a:t>
            </a:r>
            <a:r>
              <a:rPr lang="vi-VN" dirty="0"/>
              <a:t> </a:t>
            </a:r>
            <a:r>
              <a:rPr lang="vi-VN" dirty="0" err="1"/>
              <a:t>cản</a:t>
            </a:r>
            <a:r>
              <a:rPr lang="vi-VN" dirty="0"/>
              <a:t> </a:t>
            </a:r>
            <a:r>
              <a:rPr lang="vi-VN" dirty="0" err="1"/>
              <a:t>vật</a:t>
            </a:r>
            <a:r>
              <a:rPr lang="vi-VN" dirty="0"/>
              <a:t> </a:t>
            </a:r>
            <a:r>
              <a:rPr lang="vi-VN" dirty="0" err="1"/>
              <a:t>lý</a:t>
            </a:r>
            <a:r>
              <a:rPr lang="vi-VN" dirty="0"/>
              <a:t> </a:t>
            </a:r>
            <a:r>
              <a:rPr lang="vi-VN" dirty="0" err="1"/>
              <a:t>giữa</a:t>
            </a:r>
            <a:r>
              <a:rPr lang="vi-VN" dirty="0"/>
              <a:t> </a:t>
            </a:r>
            <a:r>
              <a:rPr lang="vi-VN" dirty="0" err="1"/>
              <a:t>bạn</a:t>
            </a:r>
            <a:r>
              <a:rPr lang="vi-VN" dirty="0"/>
              <a:t> </a:t>
            </a:r>
            <a:r>
              <a:rPr lang="vi-VN" dirty="0" err="1"/>
              <a:t>và</a:t>
            </a:r>
            <a:r>
              <a:rPr lang="vi-VN" dirty="0"/>
              <a:t> </a:t>
            </a:r>
            <a:r>
              <a:rPr lang="vi-VN" dirty="0" err="1"/>
              <a:t>người</a:t>
            </a:r>
            <a:r>
              <a:rPr lang="vi-VN" dirty="0"/>
              <a:t> nghe.</a:t>
            </a: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37</a:t>
            </a:fld>
            <a:endParaRPr lang="en-US"/>
          </a:p>
        </p:txBody>
      </p:sp>
    </p:spTree>
    <p:extLst>
      <p:ext uri="{BB962C8B-B14F-4D97-AF65-F5344CB8AC3E}">
        <p14:creationId xmlns:p14="http://schemas.microsoft.com/office/powerpoint/2010/main" val="365483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Giữ</a:t>
            </a:r>
            <a:r>
              <a:rPr lang="en-US" dirty="0"/>
              <a:t> </a:t>
            </a:r>
            <a:r>
              <a:rPr lang="en-US" dirty="0" err="1"/>
              <a:t>tay</a:t>
            </a:r>
            <a:r>
              <a:rPr lang="en-US" dirty="0"/>
              <a:t> </a:t>
            </a:r>
            <a:r>
              <a:rPr lang="en-US" dirty="0" err="1"/>
              <a:t>trong</a:t>
            </a:r>
            <a:r>
              <a:rPr lang="en-US" dirty="0"/>
              <a:t> </a:t>
            </a:r>
            <a:r>
              <a:rPr lang="en-US" dirty="0" err="1"/>
              <a:t>túi</a:t>
            </a:r>
            <a:r>
              <a:rPr lang="en-US" dirty="0"/>
              <a:t> </a:t>
            </a:r>
            <a:r>
              <a:rPr lang="en-US" dirty="0" err="1"/>
              <a:t>quần</a:t>
            </a:r>
            <a:r>
              <a:rPr lang="en-US" dirty="0"/>
              <a:t> </a:t>
            </a:r>
            <a:r>
              <a:rPr lang="en-US" dirty="0" err="1"/>
              <a:t>hoặc</a:t>
            </a:r>
            <a:r>
              <a:rPr lang="en-US" dirty="0"/>
              <a:t> </a:t>
            </a:r>
            <a:r>
              <a:rPr lang="en-US" dirty="0" err="1"/>
              <a:t>siết</a:t>
            </a:r>
            <a:r>
              <a:rPr lang="en-US" dirty="0"/>
              <a:t> </a:t>
            </a:r>
            <a:r>
              <a:rPr lang="en-US" dirty="0" err="1"/>
              <a:t>chặt</a:t>
            </a:r>
            <a:r>
              <a:rPr lang="en-US" dirty="0"/>
              <a:t> </a:t>
            </a:r>
            <a:r>
              <a:rPr lang="en-US" dirty="0" err="1"/>
              <a:t>với</a:t>
            </a:r>
            <a:r>
              <a:rPr lang="en-US" dirty="0"/>
              <a:t> </a:t>
            </a:r>
            <a:r>
              <a:rPr lang="en-US" dirty="0" err="1"/>
              <a:t>nhau</a:t>
            </a:r>
            <a:r>
              <a:rPr lang="en-US" dirty="0"/>
              <a:t> </a:t>
            </a:r>
            <a:r>
              <a:rPr lang="en-US" dirty="0" err="1"/>
              <a:t>khiến</a:t>
            </a:r>
            <a:r>
              <a:rPr lang="en-US" dirty="0"/>
              <a:t> </a:t>
            </a:r>
            <a:r>
              <a:rPr lang="en-US" dirty="0" err="1"/>
              <a:t>bạn</a:t>
            </a:r>
            <a:r>
              <a:rPr lang="en-US" dirty="0"/>
              <a:t> </a:t>
            </a:r>
            <a:r>
              <a:rPr lang="en-US" dirty="0" err="1"/>
              <a:t>có</a:t>
            </a:r>
            <a:r>
              <a:rPr lang="en-US" dirty="0"/>
              <a:t> </a:t>
            </a:r>
            <a:r>
              <a:rPr lang="en-US" dirty="0" err="1"/>
              <a:t>vẻ</a:t>
            </a:r>
            <a:r>
              <a:rPr lang="en-US" dirty="0"/>
              <a:t> </a:t>
            </a:r>
            <a:r>
              <a:rPr lang="en-US" dirty="0" err="1"/>
              <a:t>cứng</a:t>
            </a:r>
            <a:r>
              <a:rPr lang="en-US" dirty="0"/>
              <a:t> </a:t>
            </a:r>
            <a:r>
              <a:rPr lang="en-US" dirty="0" err="1"/>
              <a:t>nhắc</a:t>
            </a:r>
            <a:r>
              <a:rPr lang="en-US" dirty="0"/>
              <a:t>, </a:t>
            </a:r>
            <a:r>
              <a:rPr lang="en-US" dirty="0" err="1"/>
              <a:t>cứng</a:t>
            </a:r>
            <a:r>
              <a:rPr lang="en-US" dirty="0"/>
              <a:t> </a:t>
            </a:r>
            <a:r>
              <a:rPr lang="en-US" dirty="0" err="1"/>
              <a:t>nhắc</a:t>
            </a:r>
            <a:r>
              <a:rPr lang="en-US" dirty="0"/>
              <a:t> </a:t>
            </a:r>
            <a:r>
              <a:rPr lang="en-US" dirty="0" err="1"/>
              <a:t>và</a:t>
            </a:r>
            <a:r>
              <a:rPr lang="en-US" dirty="0"/>
              <a:t> </a:t>
            </a:r>
            <a:r>
              <a:rPr lang="en-US" dirty="0" err="1"/>
              <a:t>trang</a:t>
            </a:r>
            <a:r>
              <a:rPr lang="en-US" dirty="0"/>
              <a:t> </a:t>
            </a:r>
            <a:r>
              <a:rPr lang="en-US" dirty="0" err="1"/>
              <a:t>trọng</a:t>
            </a:r>
            <a:r>
              <a:rPr lang="en-US" dirty="0"/>
              <a:t>. </a:t>
            </a:r>
            <a:r>
              <a:rPr lang="en-US" dirty="0" err="1"/>
              <a:t>Nó</a:t>
            </a:r>
            <a:r>
              <a:rPr lang="en-US" dirty="0"/>
              <a:t> </a:t>
            </a:r>
            <a:r>
              <a:rPr lang="en-US" dirty="0" err="1"/>
              <a:t>truyền</a:t>
            </a:r>
            <a:r>
              <a:rPr lang="en-US" dirty="0"/>
              <a:t> </a:t>
            </a:r>
            <a:r>
              <a:rPr lang="en-US" dirty="0" err="1"/>
              <a:t>đạt</a:t>
            </a:r>
            <a:r>
              <a:rPr lang="en-US" dirty="0"/>
              <a:t> </a:t>
            </a:r>
            <a:r>
              <a:rPr lang="en-US" dirty="0" err="1"/>
              <a:t>sự</a:t>
            </a:r>
            <a:r>
              <a:rPr lang="en-US" dirty="0"/>
              <a:t> </a:t>
            </a:r>
            <a:r>
              <a:rPr lang="en-US" dirty="0" err="1"/>
              <a:t>bất</a:t>
            </a:r>
            <a:r>
              <a:rPr lang="en-US" dirty="0"/>
              <a:t> an, </a:t>
            </a:r>
            <a:r>
              <a:rPr lang="en-US" dirty="0" err="1"/>
              <a:t>cho</a:t>
            </a:r>
            <a:r>
              <a:rPr lang="en-US" dirty="0"/>
              <a:t> </a:t>
            </a:r>
            <a:r>
              <a:rPr lang="en-US" dirty="0" err="1"/>
              <a:t>dù</a:t>
            </a:r>
            <a:r>
              <a:rPr lang="en-US" dirty="0"/>
              <a:t> </a:t>
            </a:r>
            <a:r>
              <a:rPr lang="en-US" dirty="0" err="1"/>
              <a:t>bạn</a:t>
            </a:r>
            <a:r>
              <a:rPr lang="en-US" dirty="0"/>
              <a:t> </a:t>
            </a:r>
            <a:r>
              <a:rPr lang="en-US" dirty="0" err="1"/>
              <a:t>có</a:t>
            </a:r>
            <a:r>
              <a:rPr lang="en-US" dirty="0"/>
              <a:t> </a:t>
            </a:r>
            <a:r>
              <a:rPr lang="en-US" dirty="0" err="1"/>
              <a:t>bất</a:t>
            </a:r>
            <a:r>
              <a:rPr lang="en-US" dirty="0"/>
              <a:t> an hay </a:t>
            </a:r>
            <a:r>
              <a:rPr lang="en-US" dirty="0" err="1"/>
              <a:t>không</a:t>
            </a:r>
            <a:r>
              <a:rPr lang="en-US" dirty="0"/>
              <a:t>.</a:t>
            </a:r>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38</a:t>
            </a:fld>
            <a:endParaRPr lang="en-US"/>
          </a:p>
        </p:txBody>
      </p:sp>
    </p:spTree>
    <p:extLst>
      <p:ext uri="{BB962C8B-B14F-4D97-AF65-F5344CB8AC3E}">
        <p14:creationId xmlns:p14="http://schemas.microsoft.com/office/powerpoint/2010/main" val="409377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like Cisco Chief Executive John Chambers, who often walks into the audience as he speaks.</a:t>
            </a:r>
          </a:p>
          <a:p>
            <a:r>
              <a:rPr lang="en-US" sz="1200" dirty="0" err="1">
                <a:latin typeface="Arial" panose="020B0604020202020204" pitchFamily="34" charset="0"/>
                <a:cs typeface="Arial" panose="020B0604020202020204" pitchFamily="34" charset="0"/>
              </a:rPr>
              <a:t>Hòa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nhập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với</a:t>
            </a:r>
            <a:r>
              <a:rPr lang="en-US" sz="1200" dirty="0">
                <a:latin typeface="Arial" panose="020B0604020202020204" pitchFamily="34" charset="0"/>
                <a:cs typeface="Arial" panose="020B0604020202020204" pitchFamily="34" charset="0"/>
              </a:rPr>
              <a:t> khan </a:t>
            </a:r>
            <a:r>
              <a:rPr lang="en-US" sz="1200" dirty="0" err="1">
                <a:latin typeface="Arial" panose="020B0604020202020204" pitchFamily="34" charset="0"/>
                <a:cs typeface="Arial" panose="020B0604020202020204" pitchFamily="34" charset="0"/>
              </a:rPr>
              <a:t>giả</a:t>
            </a: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41</a:t>
            </a:fld>
            <a:endParaRPr lang="en-US"/>
          </a:p>
        </p:txBody>
      </p:sp>
    </p:spTree>
    <p:extLst>
      <p:ext uri="{BB962C8B-B14F-4D97-AF65-F5344CB8AC3E}">
        <p14:creationId xmlns:p14="http://schemas.microsoft.com/office/powerpoint/2010/main" val="382963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 SoICT 2017</a:t>
            </a:r>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SoICT 2017</a:t>
            </a:r>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SoICT 2017</a:t>
            </a:r>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609600"/>
          </a:xfrm>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533400" y="1143000"/>
            <a:ext cx="8153400" cy="4983163"/>
          </a:xfrm>
        </p:spPr>
        <p:txBody>
          <a:bodyPr/>
          <a:lstStyle>
            <a:lvl1pPr marL="342900" indent="-342900">
              <a:buClr>
                <a:srgbClr val="3366FF"/>
              </a:buClr>
              <a:buSzPct val="100000"/>
              <a:buFont typeface="Wingdings" charset="2"/>
              <a:buChar char="§"/>
              <a:defRPr b="0">
                <a:latin typeface="Arial" panose="020B0604020202020204" pitchFamily="34" charset="0"/>
                <a:cs typeface="Arial" panose="020B0604020202020204" pitchFamily="34" charset="0"/>
              </a:defRPr>
            </a:lvl1pPr>
            <a:lvl2pPr marL="742950" indent="-285750">
              <a:buClr>
                <a:srgbClr val="FF0000"/>
              </a:buClr>
              <a:buFont typeface="Wingdings" charset="2"/>
              <a:buChar char="§"/>
              <a:defRPr b="0" i="0">
                <a:latin typeface="Arial" panose="020B0604020202020204" pitchFamily="34" charset="0"/>
                <a:cs typeface="Arial" panose="020B0604020202020204" pitchFamily="34" charset="0"/>
              </a:defRPr>
            </a:lvl2pPr>
            <a:lvl3pPr marL="1143000" indent="-228600">
              <a:buClr>
                <a:srgbClr val="0000FF"/>
              </a:buClr>
              <a:buFont typeface="Arial"/>
              <a:buChar char="•"/>
              <a:defRPr i="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28600" y="6492875"/>
            <a:ext cx="2133600" cy="365125"/>
          </a:xfrm>
        </p:spPr>
        <p:txBody>
          <a:bodyPr/>
          <a:lstStyle/>
          <a:p>
            <a:r>
              <a:rPr lang="en-US"/>
              <a:t>© SoICT 2017</a:t>
            </a:r>
          </a:p>
        </p:txBody>
      </p:sp>
      <p:sp>
        <p:nvSpPr>
          <p:cNvPr id="5" name="Footer Placeholder 4"/>
          <p:cNvSpPr>
            <a:spLocks noGrp="1"/>
          </p:cNvSpPr>
          <p:nvPr>
            <p:ph type="ftr" sz="quarter" idx="11"/>
          </p:nvPr>
        </p:nvSpPr>
        <p:spPr>
          <a:xfrm>
            <a:off x="3124200" y="6492875"/>
            <a:ext cx="2895600" cy="365125"/>
          </a:xfrm>
        </p:spPr>
        <p:txBody>
          <a:bodyPr/>
          <a:lstStyle/>
          <a:p>
            <a:r>
              <a:rPr lang="en-US"/>
              <a:t>Nhập môn CNTT&amp;TT</a:t>
            </a:r>
          </a:p>
        </p:txBody>
      </p:sp>
      <p:sp>
        <p:nvSpPr>
          <p:cNvPr id="6" name="Slide Number Placeholder 5"/>
          <p:cNvSpPr>
            <a:spLocks noGrp="1"/>
          </p:cNvSpPr>
          <p:nvPr>
            <p:ph type="sldNum" sz="quarter" idx="12"/>
          </p:nvPr>
        </p:nvSpPr>
        <p:spPr>
          <a:xfrm>
            <a:off x="6781800" y="6492875"/>
            <a:ext cx="2133600" cy="365125"/>
          </a:xfrm>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 SoICT 2017</a:t>
            </a:r>
          </a:p>
        </p:txBody>
      </p:sp>
      <p:sp>
        <p:nvSpPr>
          <p:cNvPr id="5" name="Footer Placeholder 4"/>
          <p:cNvSpPr>
            <a:spLocks noGrp="1"/>
          </p:cNvSpPr>
          <p:nvPr>
            <p:ph type="ftr" sz="quarter" idx="11"/>
          </p:nvPr>
        </p:nvSpPr>
        <p:spPr/>
        <p:txBody>
          <a:bodyPr/>
          <a:lstStyle/>
          <a:p>
            <a:r>
              <a:rPr lang="en-US"/>
              <a:t>Nhập môn CNTT&amp;TT</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 SoICT 2017</a:t>
            </a:r>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 SoICT 2017</a:t>
            </a:r>
          </a:p>
        </p:txBody>
      </p:sp>
      <p:sp>
        <p:nvSpPr>
          <p:cNvPr id="8" name="Footer Placeholder 7"/>
          <p:cNvSpPr>
            <a:spLocks noGrp="1"/>
          </p:cNvSpPr>
          <p:nvPr>
            <p:ph type="ftr" sz="quarter" idx="11"/>
          </p:nvPr>
        </p:nvSpPr>
        <p:spPr/>
        <p:txBody>
          <a:bodyPr/>
          <a:lstStyle/>
          <a:p>
            <a:r>
              <a:rPr lang="en-US"/>
              <a:t>Nhập môn CNTT&amp;TT</a:t>
            </a:r>
          </a:p>
        </p:txBody>
      </p:sp>
      <p:sp>
        <p:nvSpPr>
          <p:cNvPr id="9" name="Slide Number Placeholder 8"/>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 SoICT 2017</a:t>
            </a:r>
          </a:p>
        </p:txBody>
      </p:sp>
      <p:sp>
        <p:nvSpPr>
          <p:cNvPr id="4" name="Footer Placeholder 3"/>
          <p:cNvSpPr>
            <a:spLocks noGrp="1"/>
          </p:cNvSpPr>
          <p:nvPr>
            <p:ph type="ftr" sz="quarter" idx="11"/>
          </p:nvPr>
        </p:nvSpPr>
        <p:spPr/>
        <p:txBody>
          <a:bodyPr/>
          <a:lstStyle/>
          <a:p>
            <a:r>
              <a:rPr lang="en-US"/>
              <a:t>Nhập môn CNTT&amp;TT</a:t>
            </a:r>
          </a:p>
        </p:txBody>
      </p:sp>
      <p:sp>
        <p:nvSpPr>
          <p:cNvPr id="5" name="Slide Number Placeholder 4"/>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SoICT 2017</a:t>
            </a:r>
          </a:p>
        </p:txBody>
      </p:sp>
      <p:sp>
        <p:nvSpPr>
          <p:cNvPr id="3" name="Footer Placeholder 2"/>
          <p:cNvSpPr>
            <a:spLocks noGrp="1"/>
          </p:cNvSpPr>
          <p:nvPr>
            <p:ph type="ftr" sz="quarter" idx="11"/>
          </p:nvPr>
        </p:nvSpPr>
        <p:spPr/>
        <p:txBody>
          <a:bodyPr/>
          <a:lstStyle/>
          <a:p>
            <a:r>
              <a:rPr lang="en-US"/>
              <a:t>Nhập môn CNTT&amp;TT</a:t>
            </a:r>
          </a:p>
        </p:txBody>
      </p:sp>
      <p:sp>
        <p:nvSpPr>
          <p:cNvPr id="4" name="Slide Number Placeholder 3"/>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7" y="-19050"/>
            <a:ext cx="2855913" cy="781050"/>
          </a:xfrm>
        </p:spPr>
        <p:txBody>
          <a:bodyPr anchor="b"/>
          <a:lstStyle>
            <a:lvl1pPr algn="l">
              <a:defRPr sz="2000" b="1">
                <a:solidFill>
                  <a:srgbClr val="FFFFFF"/>
                </a:solidFill>
              </a:defRPr>
            </a:lvl1pPr>
          </a:lstStyle>
          <a:p>
            <a:r>
              <a:rPr lang="en-US"/>
              <a:t>Click to edit Master title style</a:t>
            </a:r>
          </a:p>
        </p:txBody>
      </p:sp>
      <p:sp>
        <p:nvSpPr>
          <p:cNvPr id="3" name="Content Placeholder 2"/>
          <p:cNvSpPr>
            <a:spLocks noGrp="1"/>
          </p:cNvSpPr>
          <p:nvPr>
            <p:ph idx="1"/>
          </p:nvPr>
        </p:nvSpPr>
        <p:spPr>
          <a:xfrm>
            <a:off x="4032250" y="1143000"/>
            <a:ext cx="4883150" cy="5014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SoICT 2017</a:t>
            </a:r>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SoICT 2017</a:t>
            </a:r>
          </a:p>
        </p:txBody>
      </p:sp>
      <p:sp>
        <p:nvSpPr>
          <p:cNvPr id="6" name="Footer Placeholder 5"/>
          <p:cNvSpPr>
            <a:spLocks noGrp="1"/>
          </p:cNvSpPr>
          <p:nvPr>
            <p:ph type="ftr" sz="quarter" idx="11"/>
          </p:nvPr>
        </p:nvSpPr>
        <p:spPr/>
        <p:txBody>
          <a:bodyPr/>
          <a:lstStyle/>
          <a:p>
            <a:r>
              <a:rPr lang="en-US"/>
              <a:t>Nhập môn CNTT&amp;TT</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SoICT 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Nhập môn CNTT&amp;TT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379D-D487-4446-85FC-E9ED5B8B80F6}" type="slidenum">
              <a:rPr lang="en-US" smtClean="0"/>
              <a:pPr/>
              <a:t>‹#›</a:t>
            </a:fld>
            <a:endParaRPr lang="en-US"/>
          </a:p>
        </p:txBody>
      </p:sp>
      <p:pic>
        <p:nvPicPr>
          <p:cNvPr id="8" name="Picture 7" descr="pp3.jpg"/>
          <p:cNvPicPr>
            <a:picLocks noChangeAspect="1"/>
          </p:cNvPicPr>
          <p:nvPr userDrawn="1"/>
        </p:nvPicPr>
        <p:blipFill>
          <a:blip r:embed="rId14"/>
          <a:srcRect t="3852" b="13333"/>
          <a:stretch>
            <a:fillRect/>
          </a:stretch>
        </p:blipFill>
        <p:spPr>
          <a:xfrm>
            <a:off x="1792" y="0"/>
            <a:ext cx="914220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dissolve/>
  </p:transition>
  <p:hf hdr="0"/>
  <p:txStyles>
    <p:titleStyle>
      <a:lvl1pPr algn="ctr" defTabSz="914400" rtl="0" eaLnBrk="1" latinLnBrk="0" hangingPunct="1">
        <a:spcBef>
          <a:spcPct val="0"/>
        </a:spcBef>
        <a:buNone/>
        <a:defRPr sz="4400" kern="1200">
          <a:solidFill>
            <a:schemeClr val="tx1"/>
          </a:solidFill>
          <a:latin typeface="Myriad Pro"/>
          <a:ea typeface="+mj-ea"/>
          <a:cs typeface="Myriad Pro"/>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yriad Pro"/>
          <a:ea typeface="+mn-ea"/>
          <a:cs typeface="Myriad Pro"/>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a:ea typeface="+mn-ea"/>
          <a:cs typeface="Myriad Pro"/>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a:ea typeface="+mn-ea"/>
          <a:cs typeface="Myriad Pro"/>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896" y="4114800"/>
            <a:ext cx="9142208" cy="2743200"/>
          </a:xfrm>
          <a:prstGeom prst="rect">
            <a:avLst/>
          </a:prstGeom>
        </p:spPr>
      </p:pic>
      <p:sp>
        <p:nvSpPr>
          <p:cNvPr id="2" name="Title 1"/>
          <p:cNvSpPr>
            <a:spLocks noGrp="1"/>
          </p:cNvSpPr>
          <p:nvPr>
            <p:ph type="ctrTitle"/>
          </p:nvPr>
        </p:nvSpPr>
        <p:spPr>
          <a:xfrm>
            <a:off x="0" y="1924512"/>
            <a:ext cx="9144000" cy="1961688"/>
          </a:xfrm>
        </p:spPr>
        <p:txBody>
          <a:bodyPr>
            <a:noAutofit/>
          </a:bodyPr>
          <a:lstStyle/>
          <a:p>
            <a:pPr>
              <a:spcBef>
                <a:spcPts val="600"/>
              </a:spcBef>
            </a:pPr>
            <a:r>
              <a:rPr lang="en-US" sz="3200" b="1" dirty="0">
                <a:solidFill>
                  <a:srgbClr val="C00000"/>
                </a:solidFill>
              </a:rPr>
              <a:t>Nonverbal Communication</a:t>
            </a:r>
            <a:br>
              <a:rPr lang="en-US" sz="3200" b="1" dirty="0">
                <a:solidFill>
                  <a:srgbClr val="C00000"/>
                </a:solidFill>
              </a:rPr>
            </a:br>
            <a:br>
              <a:rPr lang="en-US" sz="2800" dirty="0">
                <a:solidFill>
                  <a:srgbClr val="000090"/>
                </a:solidFill>
              </a:rPr>
            </a:br>
            <a:r>
              <a:rPr lang="en-US" sz="2800" dirty="0">
                <a:solidFill>
                  <a:srgbClr val="000090"/>
                </a:solidFill>
              </a:rPr>
              <a:t>(Ref: </a:t>
            </a:r>
            <a:r>
              <a:rPr lang="en-US" sz="2800" b="1" dirty="0" err="1">
                <a:latin typeface="Arial"/>
              </a:rPr>
              <a:t>Waqas</a:t>
            </a:r>
            <a:r>
              <a:rPr lang="en-US" sz="2800" b="1" dirty="0">
                <a:latin typeface="Arial"/>
              </a:rPr>
              <a:t> Khan</a:t>
            </a:r>
            <a:r>
              <a:rPr lang="en-US" sz="2800" dirty="0">
                <a:solidFill>
                  <a:srgbClr val="000090"/>
                </a:solidFill>
              </a:rPr>
              <a:t>)</a:t>
            </a:r>
          </a:p>
        </p:txBody>
      </p:sp>
      <p:sp>
        <p:nvSpPr>
          <p:cNvPr id="3" name="Subtitle 2"/>
          <p:cNvSpPr>
            <a:spLocks noGrp="1"/>
          </p:cNvSpPr>
          <p:nvPr>
            <p:ph type="subTitle" idx="1"/>
          </p:nvPr>
        </p:nvSpPr>
        <p:spPr>
          <a:xfrm>
            <a:off x="381000" y="5029200"/>
            <a:ext cx="8513618" cy="990600"/>
          </a:xfrm>
        </p:spPr>
        <p:txBody>
          <a:bodyPr>
            <a:normAutofit/>
          </a:bodyPr>
          <a:lstStyle/>
          <a:p>
            <a:r>
              <a:rPr lang="en-US" sz="2000" dirty="0" err="1">
                <a:solidFill>
                  <a:schemeClr val="bg2"/>
                </a:solidFill>
              </a:rPr>
              <a:t>SoICT</a:t>
            </a:r>
            <a:r>
              <a:rPr lang="en-US" sz="2000" dirty="0">
                <a:solidFill>
                  <a:schemeClr val="bg2"/>
                </a:solidFill>
              </a:rPr>
              <a:t> - 2020</a:t>
            </a: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896"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stretch>
            <a:fillRect/>
          </a:stretch>
        </p:blipFill>
        <p:spPr>
          <a:xfrm>
            <a:off x="304800" y="327984"/>
            <a:ext cx="990600" cy="9710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4800" y="1371600"/>
            <a:ext cx="4864608" cy="5486400"/>
          </a:xfrm>
          <a:prstGeom prst="rect">
            <a:avLst/>
          </a:prstGeom>
        </p:spPr>
      </p:pic>
      <p:sp>
        <p:nvSpPr>
          <p:cNvPr id="3" name="Rectangle 2"/>
          <p:cNvSpPr/>
          <p:nvPr/>
        </p:nvSpPr>
        <p:spPr>
          <a:xfrm>
            <a:off x="2819400" y="228600"/>
            <a:ext cx="3410712" cy="405384"/>
          </a:xfrm>
          <a:prstGeom prst="rect">
            <a:avLst/>
          </a:prstGeom>
        </p:spPr>
        <p:txBody>
          <a:bodyPr wrap="none" lIns="0" tIns="0" rIns="0" bIns="0">
            <a:noAutofit/>
          </a:bodyPr>
          <a:lstStyle/>
          <a:p>
            <a:pPr indent="0" algn="ctr">
              <a:spcAft>
                <a:spcPts val="6930"/>
              </a:spcAft>
            </a:pPr>
            <a:r>
              <a:rPr lang="en-US" sz="2800" b="1" dirty="0">
                <a:solidFill>
                  <a:schemeClr val="bg1"/>
                </a:solidFill>
                <a:latin typeface="Arial"/>
              </a:rPr>
              <a:t>Facial Expressions</a:t>
            </a:r>
          </a:p>
        </p:txBody>
      </p:sp>
      <p:sp>
        <p:nvSpPr>
          <p:cNvPr id="4" name="Rectangle 3"/>
          <p:cNvSpPr/>
          <p:nvPr/>
        </p:nvSpPr>
        <p:spPr>
          <a:xfrm>
            <a:off x="301752" y="2426208"/>
            <a:ext cx="3587496" cy="2148840"/>
          </a:xfrm>
          <a:prstGeom prst="rect">
            <a:avLst/>
          </a:prstGeom>
        </p:spPr>
        <p:txBody>
          <a:bodyPr lIns="0" tIns="0" rIns="0" bIns="0">
            <a:noAutofit/>
          </a:bodyPr>
          <a:lstStyle/>
          <a:p>
            <a:pPr indent="0">
              <a:lnSpc>
                <a:spcPts val="2856"/>
              </a:lnSpc>
              <a:spcBef>
                <a:spcPts val="6930"/>
              </a:spcBef>
            </a:pPr>
            <a:r>
              <a:rPr lang="en-US" sz="2400" dirty="0">
                <a:latin typeface="Arial"/>
              </a:rPr>
              <a:t>Facial expressions are the key characteristics of nonverbal communication. Your facial expression can communicate happiness, sadness, anger or fear.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114800" y="1371600"/>
            <a:ext cx="4788408" cy="4785360"/>
          </a:xfrm>
          <a:prstGeom prst="rect">
            <a:avLst/>
          </a:prstGeom>
        </p:spPr>
      </p:pic>
      <p:sp>
        <p:nvSpPr>
          <p:cNvPr id="3" name="Rectangle 2"/>
          <p:cNvSpPr/>
          <p:nvPr/>
        </p:nvSpPr>
        <p:spPr>
          <a:xfrm>
            <a:off x="3581400" y="152400"/>
            <a:ext cx="1752600" cy="381000"/>
          </a:xfrm>
          <a:prstGeom prst="rect">
            <a:avLst/>
          </a:prstGeom>
        </p:spPr>
        <p:txBody>
          <a:bodyPr wrap="none" lIns="0" tIns="0" rIns="0" bIns="0">
            <a:noAutofit/>
          </a:bodyPr>
          <a:lstStyle/>
          <a:p>
            <a:pPr indent="0">
              <a:spcAft>
                <a:spcPts val="1260"/>
              </a:spcAft>
            </a:pPr>
            <a:r>
              <a:rPr lang="en-US" sz="2800" b="1" dirty="0">
                <a:solidFill>
                  <a:schemeClr val="bg1"/>
                </a:solidFill>
                <a:latin typeface="Arial"/>
              </a:rPr>
              <a:t>Posture</a:t>
            </a:r>
          </a:p>
        </p:txBody>
      </p:sp>
      <p:sp>
        <p:nvSpPr>
          <p:cNvPr id="4" name="Rectangle 3"/>
          <p:cNvSpPr/>
          <p:nvPr/>
        </p:nvSpPr>
        <p:spPr>
          <a:xfrm>
            <a:off x="381000" y="1143000"/>
            <a:ext cx="3733800" cy="5334000"/>
          </a:xfrm>
          <a:prstGeom prst="rect">
            <a:avLst/>
          </a:prstGeom>
        </p:spPr>
        <p:txBody>
          <a:bodyPr lIns="0" tIns="0" rIns="0" bIns="0">
            <a:noAutofit/>
          </a:bodyPr>
          <a:lstStyle/>
          <a:p>
            <a:pPr indent="0">
              <a:lnSpc>
                <a:spcPts val="2400"/>
              </a:lnSpc>
              <a:spcBef>
                <a:spcPts val="1260"/>
              </a:spcBef>
              <a:spcAft>
                <a:spcPts val="420"/>
              </a:spcAft>
            </a:pPr>
            <a:r>
              <a:rPr lang="en-US" sz="2800" dirty="0">
                <a:latin typeface="Arial"/>
              </a:rPr>
              <a:t>Posture and how you carry your self tells a lot about you. How you walk, sit, stand or hold your head not only indicates your current mood, but also your personality in general.</a:t>
            </a:r>
          </a:p>
          <a:p>
            <a:pPr indent="0">
              <a:lnSpc>
                <a:spcPts val="2400"/>
              </a:lnSpc>
              <a:spcBef>
                <a:spcPts val="1260"/>
              </a:spcBef>
              <a:spcAft>
                <a:spcPts val="420"/>
              </a:spcAft>
            </a:pPr>
            <a:endParaRPr lang="en-US" sz="2800" dirty="0">
              <a:latin typeface="Arial"/>
            </a:endParaRPr>
          </a:p>
          <a:p>
            <a:pPr indent="0">
              <a:lnSpc>
                <a:spcPts val="2136"/>
              </a:lnSpc>
            </a:pPr>
            <a:r>
              <a:rPr lang="en-US" sz="2000" b="1" dirty="0">
                <a:latin typeface="Arial"/>
              </a:rPr>
              <a:t>For example, if you cross your arms while standing, you indicate that you may be closed off and defensive. Meanwhile, walking with your head down and avoiding eye contact with others may indicate shyness.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67200" y="1121434"/>
            <a:ext cx="4053840" cy="5584166"/>
          </a:xfrm>
          <a:prstGeom prst="rect">
            <a:avLst/>
          </a:prstGeom>
        </p:spPr>
      </p:pic>
      <p:sp>
        <p:nvSpPr>
          <p:cNvPr id="3" name="Rectangle 2"/>
          <p:cNvSpPr/>
          <p:nvPr/>
        </p:nvSpPr>
        <p:spPr>
          <a:xfrm>
            <a:off x="149352" y="1484376"/>
            <a:ext cx="3813048" cy="4383024"/>
          </a:xfrm>
          <a:prstGeom prst="rect">
            <a:avLst/>
          </a:prstGeom>
        </p:spPr>
        <p:txBody>
          <a:bodyPr lIns="0" tIns="0" rIns="0" bIns="0">
            <a:noAutofit/>
          </a:bodyPr>
          <a:lstStyle/>
          <a:p>
            <a:pPr indent="0">
              <a:lnSpc>
                <a:spcPts val="2400"/>
              </a:lnSpc>
              <a:spcAft>
                <a:spcPts val="420"/>
              </a:spcAft>
            </a:pPr>
            <a:r>
              <a:rPr lang="en-US" sz="2800" dirty="0" err="1">
                <a:latin typeface="Arial"/>
              </a:rPr>
              <a:t>Haptic</a:t>
            </a:r>
            <a:r>
              <a:rPr lang="en-US" sz="2800" dirty="0">
                <a:latin typeface="Arial"/>
              </a:rPr>
              <a:t> communication is communicating by touch. Touch or </a:t>
            </a:r>
            <a:r>
              <a:rPr lang="en-US" sz="2800" dirty="0" err="1">
                <a:latin typeface="Arial"/>
              </a:rPr>
              <a:t>Haptic</a:t>
            </a:r>
            <a:r>
              <a:rPr lang="en-US" sz="2800" dirty="0">
                <a:latin typeface="Arial"/>
              </a:rPr>
              <a:t> is the characteristic of nonverbal communication and used when we come into physical contact with other people.</a:t>
            </a:r>
          </a:p>
          <a:p>
            <a:pPr indent="0">
              <a:lnSpc>
                <a:spcPts val="2400"/>
              </a:lnSpc>
              <a:spcAft>
                <a:spcPts val="420"/>
              </a:spcAft>
            </a:pPr>
            <a:endParaRPr lang="en-US" sz="2800" dirty="0">
              <a:latin typeface="Arial"/>
            </a:endParaRPr>
          </a:p>
          <a:p>
            <a:pPr indent="0">
              <a:lnSpc>
                <a:spcPts val="2136"/>
              </a:lnSpc>
            </a:pPr>
            <a:r>
              <a:rPr lang="en-US" sz="2000" b="1" dirty="0">
                <a:latin typeface="Arial"/>
              </a:rPr>
              <a:t>For example: We use handshakes to gain trust and introduce ourselves.</a:t>
            </a:r>
          </a:p>
        </p:txBody>
      </p:sp>
      <p:sp>
        <p:nvSpPr>
          <p:cNvPr id="4" name="Rectangle 3"/>
          <p:cNvSpPr/>
          <p:nvPr/>
        </p:nvSpPr>
        <p:spPr>
          <a:xfrm>
            <a:off x="3581400" y="152400"/>
            <a:ext cx="2667000" cy="381000"/>
          </a:xfrm>
          <a:prstGeom prst="rect">
            <a:avLst/>
          </a:prstGeom>
        </p:spPr>
        <p:txBody>
          <a:bodyPr wrap="none" lIns="0" tIns="0" rIns="0" bIns="0">
            <a:noAutofit/>
          </a:bodyPr>
          <a:lstStyle/>
          <a:p>
            <a:pPr indent="0">
              <a:spcAft>
                <a:spcPts val="1050"/>
              </a:spcAft>
            </a:pPr>
            <a:r>
              <a:rPr lang="en-US" sz="2800" b="1" dirty="0" err="1">
                <a:solidFill>
                  <a:schemeClr val="bg1"/>
                </a:solidFill>
                <a:latin typeface="Arial"/>
              </a:rPr>
              <a:t>Haptic</a:t>
            </a:r>
            <a:r>
              <a:rPr lang="en-US" sz="2800" b="1" dirty="0">
                <a:solidFill>
                  <a:schemeClr val="bg1"/>
                </a:solidFill>
                <a:latin typeface="Arial"/>
              </a:rPr>
              <a:t> or Touch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09544" y="990600"/>
            <a:ext cx="5705430" cy="5163312"/>
          </a:xfrm>
          <a:prstGeom prst="rect">
            <a:avLst/>
          </a:prstGeom>
        </p:spPr>
      </p:pic>
      <p:sp>
        <p:nvSpPr>
          <p:cNvPr id="3" name="Rectangle 2"/>
          <p:cNvSpPr/>
          <p:nvPr/>
        </p:nvSpPr>
        <p:spPr>
          <a:xfrm>
            <a:off x="149352" y="1469136"/>
            <a:ext cx="3127248" cy="4626864"/>
          </a:xfrm>
          <a:prstGeom prst="rect">
            <a:avLst/>
          </a:prstGeom>
        </p:spPr>
        <p:txBody>
          <a:bodyPr lIns="0" tIns="0" rIns="0" bIns="0">
            <a:noAutofit/>
          </a:bodyPr>
          <a:lstStyle/>
          <a:p>
            <a:pPr indent="0">
              <a:spcAft>
                <a:spcPts val="840"/>
              </a:spcAft>
            </a:pPr>
            <a:endParaRPr lang="en-US" sz="3200" dirty="0">
              <a:latin typeface="Arial"/>
            </a:endParaRPr>
          </a:p>
          <a:p>
            <a:pPr indent="0">
              <a:lnSpc>
                <a:spcPts val="2400"/>
              </a:lnSpc>
              <a:spcAft>
                <a:spcPts val="420"/>
              </a:spcAft>
            </a:pPr>
            <a:r>
              <a:rPr lang="en-US" sz="2400" dirty="0">
                <a:latin typeface="Times New Roman"/>
              </a:rPr>
              <a:t>A </a:t>
            </a:r>
            <a:r>
              <a:rPr lang="en-US" sz="2400" b="1" dirty="0">
                <a:latin typeface="Times New Roman"/>
              </a:rPr>
              <a:t>gesture </a:t>
            </a:r>
            <a:r>
              <a:rPr lang="en-US" sz="2400" dirty="0">
                <a:latin typeface="Times New Roman"/>
              </a:rPr>
              <a:t>is a characteristic of nonverbal communication in which visible body actions communicate particular message.</a:t>
            </a:r>
          </a:p>
          <a:p>
            <a:pPr indent="0">
              <a:lnSpc>
                <a:spcPts val="2400"/>
              </a:lnSpc>
            </a:pPr>
            <a:r>
              <a:rPr lang="en-US" sz="2400" dirty="0">
                <a:latin typeface="Times New Roman"/>
              </a:rPr>
              <a:t>Gestures include movement of the hands, face, or other parts of the body.</a:t>
            </a:r>
          </a:p>
        </p:txBody>
      </p:sp>
      <p:sp>
        <p:nvSpPr>
          <p:cNvPr id="4" name="Rectangle 3"/>
          <p:cNvSpPr/>
          <p:nvPr/>
        </p:nvSpPr>
        <p:spPr>
          <a:xfrm>
            <a:off x="3581400" y="152400"/>
            <a:ext cx="1981200" cy="381000"/>
          </a:xfrm>
          <a:prstGeom prst="rect">
            <a:avLst/>
          </a:prstGeom>
        </p:spPr>
        <p:txBody>
          <a:bodyPr wrap="none" lIns="0" tIns="0" rIns="0" bIns="0">
            <a:noAutofit/>
          </a:bodyPr>
          <a:lstStyle/>
          <a:p>
            <a:pPr indent="0">
              <a:spcAft>
                <a:spcPts val="1050"/>
              </a:spcAft>
            </a:pPr>
            <a:r>
              <a:rPr lang="en-US" sz="2800" b="1" dirty="0">
                <a:solidFill>
                  <a:schemeClr val="bg1"/>
                </a:solidFill>
                <a:latin typeface="Arial"/>
              </a:rPr>
              <a:t>Gestures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016" y="3084576"/>
            <a:ext cx="8159496" cy="463296"/>
          </a:xfrm>
          <a:prstGeom prst="rect">
            <a:avLst/>
          </a:prstGeom>
        </p:spPr>
        <p:txBody>
          <a:bodyPr wrap="none" lIns="0" tIns="0" rIns="0" bIns="0">
            <a:noAutofit/>
          </a:bodyPr>
          <a:lstStyle/>
          <a:p>
            <a:pPr indent="0"/>
            <a:r>
              <a:rPr lang="en-US" sz="3500" b="1">
                <a:latin typeface="Arial"/>
              </a:rPr>
              <a:t>Let see some most common gestures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
            <a:ext cx="9144000" cy="685800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7816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4535424" cy="6839712"/>
          </a:xfrm>
          <a:prstGeom prst="rect">
            <a:avLst/>
          </a:prstGeom>
        </p:spPr>
      </p:pic>
      <p:pic>
        <p:nvPicPr>
          <p:cNvPr id="3" name="Picture 2"/>
          <p:cNvPicPr>
            <a:picLocks noChangeAspect="1"/>
          </p:cNvPicPr>
          <p:nvPr/>
        </p:nvPicPr>
        <p:blipFill>
          <a:blip r:embed="rId3"/>
          <a:stretch>
            <a:fillRect/>
          </a:stretch>
        </p:blipFill>
        <p:spPr>
          <a:xfrm>
            <a:off x="4748784" y="0"/>
            <a:ext cx="4395216"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72334" y="0"/>
            <a:ext cx="3799332"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0"/>
            <a:ext cx="4949952" cy="490728"/>
          </a:xfrm>
          <a:prstGeom prst="rect">
            <a:avLst/>
          </a:prstGeom>
        </p:spPr>
        <p:txBody>
          <a:bodyPr wrap="none" lIns="0" tIns="0" rIns="0" bIns="0">
            <a:noAutofit/>
          </a:bodyPr>
          <a:lstStyle/>
          <a:p>
            <a:pPr indent="0" algn="ctr">
              <a:spcAft>
                <a:spcPts val="3780"/>
              </a:spcAft>
            </a:pPr>
            <a:r>
              <a:rPr lang="en-US" sz="2800" b="1" dirty="0">
                <a:solidFill>
                  <a:schemeClr val="bg1"/>
                </a:solidFill>
                <a:latin typeface="Arial"/>
              </a:rPr>
              <a:t>Content</a:t>
            </a:r>
            <a:endParaRPr lang="en-US" sz="3600" b="1" dirty="0">
              <a:solidFill>
                <a:schemeClr val="bg1"/>
              </a:solidFill>
              <a:latin typeface="Arial"/>
            </a:endParaRPr>
          </a:p>
        </p:txBody>
      </p:sp>
      <p:sp>
        <p:nvSpPr>
          <p:cNvPr id="3" name="Rectangle 2"/>
          <p:cNvSpPr/>
          <p:nvPr/>
        </p:nvSpPr>
        <p:spPr>
          <a:xfrm>
            <a:off x="701040" y="1652016"/>
            <a:ext cx="7909560" cy="3681984"/>
          </a:xfrm>
          <a:prstGeom prst="rect">
            <a:avLst/>
          </a:prstGeom>
        </p:spPr>
        <p:txBody>
          <a:bodyPr lIns="0" tIns="0" rIns="0" bIns="0">
            <a:noAutofit/>
          </a:bodyPr>
          <a:lstStyle/>
          <a:p>
            <a:pPr marL="457200" indent="-457200" algn="just">
              <a:lnSpc>
                <a:spcPts val="3264"/>
              </a:lnSpc>
              <a:spcBef>
                <a:spcPts val="3780"/>
              </a:spcBef>
              <a:buFont typeface="+mj-lt"/>
              <a:buAutoNum type="arabicPeriod"/>
            </a:pPr>
            <a:r>
              <a:rPr lang="en-US" sz="2400" dirty="0">
                <a:latin typeface="Arial"/>
              </a:rPr>
              <a:t>What is nonverbal communication?</a:t>
            </a:r>
          </a:p>
          <a:p>
            <a:pPr marL="457200" indent="-457200" algn="just">
              <a:lnSpc>
                <a:spcPts val="3264"/>
              </a:lnSpc>
              <a:buFont typeface="+mj-lt"/>
              <a:buAutoNum type="arabicPeriod"/>
            </a:pPr>
            <a:r>
              <a:rPr lang="en-US" sz="2400" dirty="0">
                <a:latin typeface="Arial"/>
              </a:rPr>
              <a:t>Difference between verbal &amp; nonverbal communication.</a:t>
            </a:r>
          </a:p>
          <a:p>
            <a:pPr marL="457200" indent="-457200" algn="just">
              <a:lnSpc>
                <a:spcPts val="3264"/>
              </a:lnSpc>
              <a:buFont typeface="+mj-lt"/>
              <a:buAutoNum type="arabicPeriod"/>
            </a:pPr>
            <a:r>
              <a:rPr lang="en-US" sz="2400" dirty="0">
                <a:latin typeface="Arial"/>
              </a:rPr>
              <a:t>Importance &amp; Power of nonverbal communication.</a:t>
            </a:r>
          </a:p>
          <a:p>
            <a:pPr marL="457200" indent="-457200" algn="just">
              <a:lnSpc>
                <a:spcPts val="3264"/>
              </a:lnSpc>
              <a:buFont typeface="+mj-lt"/>
              <a:buAutoNum type="arabicPeriod"/>
            </a:pPr>
            <a:r>
              <a:rPr lang="en-US" sz="2400" dirty="0">
                <a:latin typeface="Arial"/>
              </a:rPr>
              <a:t>Types of nonverbal communication.</a:t>
            </a:r>
          </a:p>
          <a:p>
            <a:pPr marL="457200" indent="-457200" algn="just">
              <a:lnSpc>
                <a:spcPts val="3264"/>
              </a:lnSpc>
              <a:buFont typeface="+mj-lt"/>
              <a:buAutoNum type="arabicPeriod"/>
            </a:pPr>
            <a:r>
              <a:rPr lang="en-US" sz="2400" dirty="0">
                <a:latin typeface="Arial"/>
              </a:rPr>
              <a:t>Forms of nonverbal communication.</a:t>
            </a:r>
          </a:p>
          <a:p>
            <a:pPr marL="457200" indent="-457200" algn="just">
              <a:lnSpc>
                <a:spcPts val="3264"/>
              </a:lnSpc>
              <a:buFont typeface="+mj-lt"/>
              <a:buAutoNum type="arabicPeriod"/>
            </a:pPr>
            <a:r>
              <a:rPr lang="en-US" sz="2400" dirty="0">
                <a:latin typeface="Arial"/>
              </a:rPr>
              <a:t>Nonverbal Communication Around the World.</a:t>
            </a:r>
          </a:p>
          <a:p>
            <a:pPr marL="457200" indent="-457200" algn="just">
              <a:lnSpc>
                <a:spcPts val="3264"/>
              </a:lnSpc>
              <a:buFont typeface="+mj-lt"/>
              <a:buAutoNum type="arabicPeriod"/>
            </a:pPr>
            <a:r>
              <a:rPr lang="en-US" sz="2400" dirty="0">
                <a:latin typeface="Arial"/>
              </a:rPr>
              <a:t>Nonverbal communication must be </a:t>
            </a:r>
            <a:r>
              <a:rPr lang="en-US" sz="2400" dirty="0">
                <a:solidFill>
                  <a:srgbClr val="FF0000"/>
                </a:solidFill>
                <a:latin typeface="Arial"/>
              </a:rPr>
              <a:t>understandable.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608" y="1438656"/>
            <a:ext cx="3374136" cy="3413760"/>
          </a:xfrm>
          <a:prstGeom prst="rect">
            <a:avLst/>
          </a:prstGeom>
        </p:spPr>
        <p:txBody>
          <a:bodyPr lIns="0" tIns="0" rIns="0" bIns="0">
            <a:noAutofit/>
          </a:bodyPr>
          <a:lstStyle/>
          <a:p>
            <a:pPr indent="0">
              <a:lnSpc>
                <a:spcPts val="2880"/>
              </a:lnSpc>
            </a:pPr>
            <a:r>
              <a:rPr lang="en-US" sz="2400" dirty="0">
                <a:latin typeface="Arial"/>
              </a:rPr>
              <a:t>Personal space is your "bubble" - the space you place between yourself and others. This invisible boundary becomes apparent only when someone bumps or tries to enter your bubble.</a:t>
            </a:r>
          </a:p>
        </p:txBody>
      </p:sp>
      <p:pic>
        <p:nvPicPr>
          <p:cNvPr id="3074" name="Picture 2"/>
          <p:cNvPicPr>
            <a:picLocks noChangeAspect="1" noChangeArrowheads="1"/>
          </p:cNvPicPr>
          <p:nvPr/>
        </p:nvPicPr>
        <p:blipFill>
          <a:blip r:embed="rId2"/>
          <a:srcRect/>
          <a:stretch>
            <a:fillRect/>
          </a:stretch>
        </p:blipFill>
        <p:spPr bwMode="auto">
          <a:xfrm>
            <a:off x="4343400" y="1295400"/>
            <a:ext cx="3786188" cy="5199914"/>
          </a:xfrm>
          <a:prstGeom prst="rect">
            <a:avLst/>
          </a:prstGeom>
          <a:noFill/>
          <a:ln w="9525">
            <a:noFill/>
            <a:miter lim="800000"/>
            <a:headEnd/>
            <a:tailEnd/>
          </a:ln>
          <a:effectLst/>
        </p:spPr>
      </p:pic>
      <p:sp>
        <p:nvSpPr>
          <p:cNvPr id="4" name="Rectangle 3"/>
          <p:cNvSpPr/>
          <p:nvPr/>
        </p:nvSpPr>
        <p:spPr>
          <a:xfrm>
            <a:off x="3581400" y="152400"/>
            <a:ext cx="2971800" cy="381000"/>
          </a:xfrm>
          <a:prstGeom prst="rect">
            <a:avLst/>
          </a:prstGeom>
        </p:spPr>
        <p:txBody>
          <a:bodyPr wrap="none" lIns="0" tIns="0" rIns="0" bIns="0">
            <a:noAutofit/>
          </a:bodyPr>
          <a:lstStyle/>
          <a:p>
            <a:pPr indent="0">
              <a:spcAft>
                <a:spcPts val="1050"/>
              </a:spcAft>
            </a:pPr>
            <a:r>
              <a:rPr lang="en-US" sz="2800" b="1" dirty="0">
                <a:solidFill>
                  <a:schemeClr val="bg1"/>
                </a:solidFill>
                <a:latin typeface="Arial"/>
              </a:rPr>
              <a:t>Personal space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4160" y="1066800"/>
            <a:ext cx="6263640" cy="5577840"/>
          </a:xfrm>
          <a:prstGeom prst="rect">
            <a:avLst/>
          </a:prstGeom>
        </p:spPr>
      </p:pic>
      <p:sp>
        <p:nvSpPr>
          <p:cNvPr id="3" name="Rectangle 2"/>
          <p:cNvSpPr/>
          <p:nvPr/>
        </p:nvSpPr>
        <p:spPr>
          <a:xfrm>
            <a:off x="685800" y="228600"/>
            <a:ext cx="8058912" cy="332232"/>
          </a:xfrm>
          <a:prstGeom prst="rect">
            <a:avLst/>
          </a:prstGeom>
        </p:spPr>
        <p:txBody>
          <a:bodyPr wrap="none" lIns="0" tIns="0" rIns="0" bIns="0">
            <a:noAutofit/>
          </a:bodyPr>
          <a:lstStyle/>
          <a:p>
            <a:pPr indent="0"/>
            <a:r>
              <a:rPr lang="en-US" sz="2800" b="1" dirty="0">
                <a:solidFill>
                  <a:schemeClr val="bg1"/>
                </a:solidFill>
                <a:latin typeface="Arial"/>
              </a:rPr>
              <a:t>Nonverbal Communication Around the World</a:t>
            </a:r>
          </a:p>
        </p:txBody>
      </p:sp>
      <p:sp>
        <p:nvSpPr>
          <p:cNvPr id="4" name="Rectangle 3"/>
          <p:cNvSpPr/>
          <p:nvPr/>
        </p:nvSpPr>
        <p:spPr>
          <a:xfrm>
            <a:off x="152400" y="1371600"/>
            <a:ext cx="2663952" cy="3313176"/>
          </a:xfrm>
          <a:prstGeom prst="rect">
            <a:avLst/>
          </a:prstGeom>
        </p:spPr>
        <p:txBody>
          <a:bodyPr lIns="0" tIns="0" rIns="0" bIns="0">
            <a:noAutofit/>
          </a:bodyPr>
          <a:lstStyle/>
          <a:p>
            <a:pPr indent="0" algn="ctr">
              <a:lnSpc>
                <a:spcPts val="2904"/>
              </a:lnSpc>
              <a:spcAft>
                <a:spcPts val="420"/>
              </a:spcAft>
            </a:pPr>
            <a:r>
              <a:rPr lang="en-US" sz="2400" b="1" dirty="0">
                <a:latin typeface="Arial"/>
              </a:rPr>
              <a:t>Nonverbal Communication in</a:t>
            </a:r>
          </a:p>
          <a:p>
            <a:pPr marL="609600" indent="0">
              <a:spcAft>
                <a:spcPts val="2730"/>
              </a:spcAft>
            </a:pPr>
            <a:r>
              <a:rPr lang="en-US" sz="3200" b="1" dirty="0">
                <a:solidFill>
                  <a:srgbClr val="009C6E"/>
                </a:solidFill>
                <a:latin typeface="Arial"/>
              </a:rPr>
              <a:t>Pakistan</a:t>
            </a:r>
          </a:p>
          <a:p>
            <a:pPr marL="609600" indent="0">
              <a:spcAft>
                <a:spcPts val="2730"/>
              </a:spcAft>
            </a:pPr>
            <a:r>
              <a:rPr lang="en-US" sz="2400" dirty="0">
                <a:latin typeface="Arial"/>
              </a:rPr>
              <a:t>Expressing happiness, respect and love for others.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89704" y="908304"/>
            <a:ext cx="4654296" cy="5940552"/>
          </a:xfrm>
          <a:prstGeom prst="rect">
            <a:avLst/>
          </a:prstGeom>
        </p:spPr>
      </p:pic>
      <p:sp>
        <p:nvSpPr>
          <p:cNvPr id="3" name="Rectangle 2"/>
          <p:cNvSpPr/>
          <p:nvPr/>
        </p:nvSpPr>
        <p:spPr>
          <a:xfrm>
            <a:off x="609600" y="304800"/>
            <a:ext cx="8058912" cy="332232"/>
          </a:xfrm>
          <a:prstGeom prst="rect">
            <a:avLst/>
          </a:prstGeom>
        </p:spPr>
        <p:txBody>
          <a:bodyPr wrap="none" lIns="0" tIns="0" rIns="0" bIns="0">
            <a:noAutofit/>
          </a:bodyPr>
          <a:lstStyle/>
          <a:p>
            <a:pPr indent="0" algn="ctr"/>
            <a:r>
              <a:rPr lang="en-US" sz="2800" b="1" dirty="0">
                <a:solidFill>
                  <a:schemeClr val="bg1"/>
                </a:solidFill>
                <a:latin typeface="Arial"/>
              </a:rPr>
              <a:t>Nonverbal Communication Around the World</a:t>
            </a:r>
          </a:p>
        </p:txBody>
      </p:sp>
      <p:sp>
        <p:nvSpPr>
          <p:cNvPr id="4" name="Rectangle 3"/>
          <p:cNvSpPr/>
          <p:nvPr/>
        </p:nvSpPr>
        <p:spPr>
          <a:xfrm>
            <a:off x="356616" y="1911096"/>
            <a:ext cx="3931920" cy="2258568"/>
          </a:xfrm>
          <a:prstGeom prst="rect">
            <a:avLst/>
          </a:prstGeom>
        </p:spPr>
        <p:txBody>
          <a:bodyPr lIns="0" tIns="0" rIns="0" bIns="0">
            <a:noAutofit/>
          </a:bodyPr>
          <a:lstStyle/>
          <a:p>
            <a:pPr indent="0">
              <a:spcAft>
                <a:spcPts val="840"/>
              </a:spcAft>
            </a:pPr>
            <a:r>
              <a:rPr lang="en-US" sz="2400" b="1">
                <a:latin typeface="Times New Roman"/>
              </a:rPr>
              <a:t>Nonverbal Communication in</a:t>
            </a:r>
          </a:p>
          <a:p>
            <a:pPr indent="0" algn="ctr">
              <a:spcAft>
                <a:spcPts val="2730"/>
              </a:spcAft>
            </a:pPr>
            <a:r>
              <a:rPr lang="en-US" sz="2900" b="1">
                <a:solidFill>
                  <a:srgbClr val="32946A"/>
                </a:solidFill>
                <a:latin typeface="Arial"/>
              </a:rPr>
              <a:t>China</a:t>
            </a:r>
          </a:p>
          <a:p>
            <a:pPr indent="0">
              <a:lnSpc>
                <a:spcPts val="2880"/>
              </a:lnSpc>
            </a:pPr>
            <a:r>
              <a:rPr lang="en-US" sz="2400">
                <a:latin typeface="Times New Roman"/>
              </a:rPr>
              <a:t>The Chinese don't like being touched by strangers. Therefore don’t make any body contact.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96384" y="905256"/>
            <a:ext cx="4547616" cy="5952744"/>
          </a:xfrm>
          <a:prstGeom prst="rect">
            <a:avLst/>
          </a:prstGeom>
        </p:spPr>
      </p:pic>
      <p:sp>
        <p:nvSpPr>
          <p:cNvPr id="3" name="Rectangle 2"/>
          <p:cNvSpPr/>
          <p:nvPr/>
        </p:nvSpPr>
        <p:spPr>
          <a:xfrm>
            <a:off x="609600" y="228600"/>
            <a:ext cx="8058912" cy="332232"/>
          </a:xfrm>
          <a:prstGeom prst="rect">
            <a:avLst/>
          </a:prstGeom>
        </p:spPr>
        <p:txBody>
          <a:bodyPr wrap="none" lIns="0" tIns="0" rIns="0" bIns="0">
            <a:noAutofit/>
          </a:bodyPr>
          <a:lstStyle/>
          <a:p>
            <a:pPr indent="0"/>
            <a:r>
              <a:rPr lang="en-US" sz="2800" b="1" dirty="0">
                <a:solidFill>
                  <a:schemeClr val="bg1"/>
                </a:solidFill>
                <a:latin typeface="Arial"/>
              </a:rPr>
              <a:t>Nonverbal Communication Around the World</a:t>
            </a:r>
          </a:p>
        </p:txBody>
      </p:sp>
      <p:sp>
        <p:nvSpPr>
          <p:cNvPr id="4" name="Rectangle 3"/>
          <p:cNvSpPr/>
          <p:nvPr/>
        </p:nvSpPr>
        <p:spPr>
          <a:xfrm>
            <a:off x="399288" y="2090928"/>
            <a:ext cx="3928872" cy="1770888"/>
          </a:xfrm>
          <a:prstGeom prst="rect">
            <a:avLst/>
          </a:prstGeom>
        </p:spPr>
        <p:txBody>
          <a:bodyPr lIns="0" tIns="0" rIns="0" bIns="0">
            <a:noAutofit/>
          </a:bodyPr>
          <a:lstStyle/>
          <a:p>
            <a:pPr indent="0" algn="ctr">
              <a:lnSpc>
                <a:spcPts val="2856"/>
              </a:lnSpc>
              <a:spcAft>
                <a:spcPts val="1890"/>
              </a:spcAft>
            </a:pPr>
            <a:r>
              <a:rPr lang="en-US" sz="2400" b="1">
                <a:latin typeface="Times New Roman"/>
              </a:rPr>
              <a:t>Nonverbal Communication in </a:t>
            </a:r>
            <a:r>
              <a:rPr lang="en-US" sz="2400" b="1">
                <a:solidFill>
                  <a:srgbClr val="FF0000"/>
                </a:solidFill>
                <a:latin typeface="Times New Roman"/>
              </a:rPr>
              <a:t>Argentina</a:t>
            </a:r>
          </a:p>
          <a:p>
            <a:pPr indent="0">
              <a:lnSpc>
                <a:spcPts val="2880"/>
              </a:lnSpc>
            </a:pPr>
            <a:r>
              <a:rPr lang="en-US" sz="2400">
                <a:latin typeface="Times New Roman"/>
              </a:rPr>
              <a:t>A handshake and nod show respect when greeting someone.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00600" y="1042416"/>
            <a:ext cx="4343400" cy="5815584"/>
          </a:xfrm>
          <a:prstGeom prst="rect">
            <a:avLst/>
          </a:prstGeom>
        </p:spPr>
      </p:pic>
      <p:sp>
        <p:nvSpPr>
          <p:cNvPr id="3" name="Rectangle 2"/>
          <p:cNvSpPr/>
          <p:nvPr/>
        </p:nvSpPr>
        <p:spPr>
          <a:xfrm>
            <a:off x="685800" y="304800"/>
            <a:ext cx="8058912" cy="332232"/>
          </a:xfrm>
          <a:prstGeom prst="rect">
            <a:avLst/>
          </a:prstGeom>
        </p:spPr>
        <p:txBody>
          <a:bodyPr wrap="none" lIns="0" tIns="0" rIns="0" bIns="0">
            <a:noAutofit/>
          </a:bodyPr>
          <a:lstStyle/>
          <a:p>
            <a:pPr indent="0"/>
            <a:r>
              <a:rPr lang="en-US" sz="2800" b="1" dirty="0">
                <a:solidFill>
                  <a:schemeClr val="bg1"/>
                </a:solidFill>
                <a:latin typeface="Arial"/>
              </a:rPr>
              <a:t>Nonverbal Communication Around the World</a:t>
            </a:r>
          </a:p>
        </p:txBody>
      </p:sp>
      <p:sp>
        <p:nvSpPr>
          <p:cNvPr id="4" name="Rectangle 3"/>
          <p:cNvSpPr/>
          <p:nvPr/>
        </p:nvSpPr>
        <p:spPr>
          <a:xfrm>
            <a:off x="368808" y="2121408"/>
            <a:ext cx="4227576" cy="734568"/>
          </a:xfrm>
          <a:prstGeom prst="rect">
            <a:avLst/>
          </a:prstGeom>
        </p:spPr>
        <p:txBody>
          <a:bodyPr lIns="0" tIns="0" rIns="0" bIns="0">
            <a:noAutofit/>
          </a:bodyPr>
          <a:lstStyle/>
          <a:p>
            <a:pPr>
              <a:spcAft>
                <a:spcPts val="840"/>
              </a:spcAft>
            </a:pPr>
            <a:r>
              <a:rPr lang="en-US" sz="2400" b="1" dirty="0">
                <a:latin typeface="Arial"/>
              </a:rPr>
              <a:t>Nonverbal Communication in </a:t>
            </a:r>
            <a:r>
              <a:rPr lang="en-US" sz="2400" b="1" dirty="0">
                <a:solidFill>
                  <a:srgbClr val="C00000"/>
                </a:solidFill>
                <a:latin typeface="Arial"/>
              </a:rPr>
              <a:t>India</a:t>
            </a:r>
          </a:p>
          <a:p>
            <a:pPr indent="0">
              <a:spcAft>
                <a:spcPts val="840"/>
              </a:spcAft>
            </a:pPr>
            <a:endParaRPr lang="en-US" sz="2400" b="1" dirty="0">
              <a:latin typeface="Arial"/>
            </a:endParaRPr>
          </a:p>
        </p:txBody>
      </p:sp>
      <p:sp>
        <p:nvSpPr>
          <p:cNvPr id="5" name="Rectangle 4"/>
          <p:cNvSpPr/>
          <p:nvPr/>
        </p:nvSpPr>
        <p:spPr>
          <a:xfrm>
            <a:off x="323088" y="3340608"/>
            <a:ext cx="3794760" cy="2148840"/>
          </a:xfrm>
          <a:prstGeom prst="rect">
            <a:avLst/>
          </a:prstGeom>
        </p:spPr>
        <p:txBody>
          <a:bodyPr lIns="0" tIns="0" rIns="0" bIns="0">
            <a:noAutofit/>
          </a:bodyPr>
          <a:lstStyle/>
          <a:p>
            <a:pPr indent="0">
              <a:lnSpc>
                <a:spcPts val="2856"/>
              </a:lnSpc>
              <a:spcBef>
                <a:spcPts val="2730"/>
              </a:spcBef>
            </a:pPr>
            <a:r>
              <a:rPr lang="en-US" sz="2400" dirty="0">
                <a:latin typeface="Arial"/>
              </a:rPr>
              <a:t>Greeting with '</a:t>
            </a:r>
            <a:r>
              <a:rPr lang="en-US" sz="2400" dirty="0" err="1">
                <a:latin typeface="Arial"/>
              </a:rPr>
              <a:t>namaste</a:t>
            </a:r>
            <a:r>
              <a:rPr lang="en-US" sz="2400" dirty="0">
                <a:latin typeface="Arial"/>
              </a:rPr>
              <a:t>' -placing both hands together with a slight bow is a very common nonverbal communication and shows respect.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62984" y="1530096"/>
            <a:ext cx="5081016" cy="4572000"/>
          </a:xfrm>
          <a:prstGeom prst="rect">
            <a:avLst/>
          </a:prstGeom>
        </p:spPr>
      </p:pic>
      <p:sp>
        <p:nvSpPr>
          <p:cNvPr id="3" name="Rectangle 2"/>
          <p:cNvSpPr/>
          <p:nvPr/>
        </p:nvSpPr>
        <p:spPr>
          <a:xfrm>
            <a:off x="762000" y="228600"/>
            <a:ext cx="8058912" cy="332232"/>
          </a:xfrm>
          <a:prstGeom prst="rect">
            <a:avLst/>
          </a:prstGeom>
        </p:spPr>
        <p:txBody>
          <a:bodyPr wrap="none" lIns="0" tIns="0" rIns="0" bIns="0">
            <a:noAutofit/>
          </a:bodyPr>
          <a:lstStyle/>
          <a:p>
            <a:pPr indent="0" algn="ctr"/>
            <a:r>
              <a:rPr lang="en-US" sz="2800" b="1" dirty="0">
                <a:solidFill>
                  <a:schemeClr val="bg1"/>
                </a:solidFill>
                <a:latin typeface="Arial"/>
              </a:rPr>
              <a:t>Nonverbal Communication Around the World</a:t>
            </a:r>
          </a:p>
        </p:txBody>
      </p:sp>
      <p:sp>
        <p:nvSpPr>
          <p:cNvPr id="4" name="Rectangle 3"/>
          <p:cNvSpPr/>
          <p:nvPr/>
        </p:nvSpPr>
        <p:spPr>
          <a:xfrm>
            <a:off x="399288" y="1734312"/>
            <a:ext cx="3230880" cy="2926080"/>
          </a:xfrm>
          <a:prstGeom prst="rect">
            <a:avLst/>
          </a:prstGeom>
        </p:spPr>
        <p:txBody>
          <a:bodyPr lIns="0" tIns="0" rIns="0" bIns="0">
            <a:noAutofit/>
          </a:bodyPr>
          <a:lstStyle/>
          <a:p>
            <a:pPr indent="0" algn="ctr">
              <a:spcAft>
                <a:spcPts val="840"/>
              </a:spcAft>
            </a:pPr>
            <a:r>
              <a:rPr lang="en-US" sz="2400" b="1" dirty="0">
                <a:latin typeface="Times New Roman"/>
              </a:rPr>
              <a:t>Nonverbal</a:t>
            </a:r>
          </a:p>
          <a:p>
            <a:pPr marL="241300" indent="0">
              <a:spcAft>
                <a:spcPts val="840"/>
              </a:spcAft>
            </a:pPr>
            <a:r>
              <a:rPr lang="en-US" sz="2400" b="1" dirty="0">
                <a:latin typeface="Times New Roman"/>
              </a:rPr>
              <a:t>Communication in the</a:t>
            </a:r>
          </a:p>
          <a:p>
            <a:pPr indent="0" algn="ctr">
              <a:spcAft>
                <a:spcPts val="2730"/>
              </a:spcAft>
            </a:pPr>
            <a:r>
              <a:rPr lang="en-US" sz="2900" b="1" dirty="0" err="1">
                <a:solidFill>
                  <a:srgbClr val="C00000"/>
                </a:solidFill>
                <a:latin typeface="Arial"/>
              </a:rPr>
              <a:t>U.S.A</a:t>
            </a:r>
            <a:endParaRPr lang="en-US" sz="2900" b="1" dirty="0">
              <a:solidFill>
                <a:srgbClr val="C00000"/>
              </a:solidFill>
              <a:latin typeface="Arial"/>
            </a:endParaRPr>
          </a:p>
          <a:p>
            <a:pPr indent="0">
              <a:lnSpc>
                <a:spcPts val="2880"/>
              </a:lnSpc>
            </a:pPr>
            <a:r>
              <a:rPr lang="en-US" sz="2400" dirty="0">
                <a:latin typeface="Times New Roman"/>
              </a:rPr>
              <a:t>Quite Informal way of nonverbal communication - A handshake, a smile, and 'hello'.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61616" y="2578608"/>
            <a:ext cx="377952" cy="377952"/>
          </a:xfrm>
          <a:prstGeom prst="rect">
            <a:avLst/>
          </a:prstGeom>
        </p:spPr>
      </p:pic>
      <p:pic>
        <p:nvPicPr>
          <p:cNvPr id="3" name="Picture 2"/>
          <p:cNvPicPr>
            <a:picLocks noChangeAspect="1"/>
          </p:cNvPicPr>
          <p:nvPr/>
        </p:nvPicPr>
        <p:blipFill>
          <a:blip r:embed="rId3"/>
          <a:stretch>
            <a:fillRect/>
          </a:stretch>
        </p:blipFill>
        <p:spPr>
          <a:xfrm>
            <a:off x="3200400" y="1636776"/>
            <a:ext cx="5943600" cy="4992624"/>
          </a:xfrm>
          <a:prstGeom prst="rect">
            <a:avLst/>
          </a:prstGeom>
        </p:spPr>
      </p:pic>
      <p:sp>
        <p:nvSpPr>
          <p:cNvPr id="4" name="Rectangle 3"/>
          <p:cNvSpPr/>
          <p:nvPr/>
        </p:nvSpPr>
        <p:spPr>
          <a:xfrm>
            <a:off x="457200" y="304800"/>
            <a:ext cx="7994904" cy="283464"/>
          </a:xfrm>
          <a:prstGeom prst="rect">
            <a:avLst/>
          </a:prstGeom>
        </p:spPr>
        <p:txBody>
          <a:bodyPr wrap="none" lIns="0" tIns="0" rIns="0" bIns="0">
            <a:noAutofit/>
          </a:bodyPr>
          <a:lstStyle/>
          <a:p>
            <a:pPr indent="0" algn="just">
              <a:spcAft>
                <a:spcPts val="2100"/>
              </a:spcAft>
            </a:pPr>
            <a:r>
              <a:rPr lang="en-US" sz="2800" b="1" dirty="0">
                <a:solidFill>
                  <a:schemeClr val="bg1"/>
                </a:solidFill>
                <a:latin typeface="Times New Roman"/>
              </a:rPr>
              <a:t>Nonverbal Communication must be understandable</a:t>
            </a:r>
          </a:p>
        </p:txBody>
      </p:sp>
      <p:sp>
        <p:nvSpPr>
          <p:cNvPr id="5" name="Rectangle 4"/>
          <p:cNvSpPr/>
          <p:nvPr/>
        </p:nvSpPr>
        <p:spPr>
          <a:xfrm>
            <a:off x="292608" y="1234440"/>
            <a:ext cx="3361944" cy="246888"/>
          </a:xfrm>
          <a:prstGeom prst="rect">
            <a:avLst/>
          </a:prstGeom>
        </p:spPr>
        <p:txBody>
          <a:bodyPr wrap="none" lIns="0" tIns="0" rIns="0" bIns="0">
            <a:noAutofit/>
          </a:bodyPr>
          <a:lstStyle/>
          <a:p>
            <a:pPr indent="0" algn="just">
              <a:spcBef>
                <a:spcPts val="2100"/>
              </a:spcBef>
              <a:spcAft>
                <a:spcPts val="7140"/>
              </a:spcAft>
            </a:pPr>
            <a:r>
              <a:rPr lang="en-US" sz="2400" b="1" dirty="0">
                <a:latin typeface="Times New Roman"/>
              </a:rPr>
              <a:t>But what the........is this?</a:t>
            </a:r>
          </a:p>
        </p:txBody>
      </p:sp>
      <p:sp>
        <p:nvSpPr>
          <p:cNvPr id="6" name="Rectangle 5"/>
          <p:cNvSpPr/>
          <p:nvPr/>
        </p:nvSpPr>
        <p:spPr>
          <a:xfrm>
            <a:off x="304800" y="2667000"/>
            <a:ext cx="1499616" cy="195072"/>
          </a:xfrm>
          <a:prstGeom prst="rect">
            <a:avLst/>
          </a:prstGeom>
        </p:spPr>
        <p:txBody>
          <a:bodyPr wrap="none" lIns="0" tIns="0" rIns="0" bIns="0">
            <a:noAutofit/>
          </a:bodyPr>
          <a:lstStyle/>
          <a:p>
            <a:pPr indent="0">
              <a:spcBef>
                <a:spcPts val="7140"/>
              </a:spcBef>
              <a:spcAft>
                <a:spcPts val="2100"/>
              </a:spcAft>
            </a:pPr>
            <a:r>
              <a:rPr lang="en-US" sz="1800" b="1" dirty="0">
                <a:solidFill>
                  <a:srgbClr val="32946A"/>
                </a:solidFill>
                <a:latin typeface="Times New Roman"/>
              </a:rPr>
              <a:t>Chicken Dance</a:t>
            </a:r>
          </a:p>
        </p:txBody>
      </p:sp>
      <p:sp>
        <p:nvSpPr>
          <p:cNvPr id="7" name="Rectangle 6"/>
          <p:cNvSpPr/>
          <p:nvPr/>
        </p:nvSpPr>
        <p:spPr>
          <a:xfrm>
            <a:off x="94488" y="3307080"/>
            <a:ext cx="2877312" cy="1926336"/>
          </a:xfrm>
          <a:prstGeom prst="rect">
            <a:avLst/>
          </a:prstGeom>
        </p:spPr>
        <p:txBody>
          <a:bodyPr lIns="0" tIns="0" rIns="0" bIns="0">
            <a:noAutofit/>
          </a:bodyPr>
          <a:lstStyle/>
          <a:p>
            <a:pPr indent="0">
              <a:lnSpc>
                <a:spcPts val="1920"/>
              </a:lnSpc>
              <a:spcBef>
                <a:spcPts val="2100"/>
              </a:spcBef>
              <a:spcAft>
                <a:spcPts val="1050"/>
              </a:spcAft>
            </a:pPr>
            <a:r>
              <a:rPr lang="en-US" sz="2400" dirty="0">
                <a:latin typeface="Times New Roman"/>
              </a:rPr>
              <a:t>Dance is an artistic form of nonverbal communication. But no one really knows what England’s creepy chicken dance is trying to communicate.</a:t>
            </a:r>
          </a:p>
          <a:p>
            <a:pPr indent="0">
              <a:lnSpc>
                <a:spcPts val="1920"/>
              </a:lnSpc>
            </a:pPr>
            <a:r>
              <a:rPr lang="en-US" sz="2400" dirty="0">
                <a:latin typeface="Times New Roman"/>
              </a:rPr>
              <a:t>I just understand that they are happy.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4" name="Title 1">
            <a:extLst>
              <a:ext uri="{FF2B5EF4-FFF2-40B4-BE49-F238E27FC236}">
                <a16:creationId xmlns:a16="http://schemas.microsoft.com/office/drawing/2014/main" id="{C99A38F2-1D24-4B88-8239-EEF6986AF889}"/>
              </a:ext>
            </a:extLst>
          </p:cNvPr>
          <p:cNvSpPr txBox="1">
            <a:spLocks/>
          </p:cNvSpPr>
          <p:nvPr/>
        </p:nvSpPr>
        <p:spPr>
          <a:xfrm>
            <a:off x="342900" y="25146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latin typeface="Arial" pitchFamily="34" charset="0"/>
                <a:ea typeface="+mj-ea"/>
                <a:cs typeface="Arial" pitchFamily="34" charset="0"/>
              </a:rPr>
              <a:t>Body Language</a:t>
            </a:r>
            <a:endParaRPr kumimoji="0" lang="en-US" sz="2800" b="1" i="0" u="none"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55113" y="1295400"/>
            <a:ext cx="4916043" cy="4773168"/>
          </a:xfrm>
          <a:prstGeom prst="rect">
            <a:avLst/>
          </a:prstGeom>
          <a:blipFill>
            <a:blip r:embed="rId2" cstate="print"/>
            <a:stretch>
              <a:fillRect/>
            </a:stretch>
          </a:blipFill>
        </p:spPr>
        <p:txBody>
          <a:bodyPr wrap="square" lIns="0" tIns="0" rIns="0" bIns="0" rtlCol="0"/>
          <a:lstStyle/>
          <a:p>
            <a:endParaRPr/>
          </a:p>
        </p:txBody>
      </p:sp>
      <p:sp>
        <p:nvSpPr>
          <p:cNvPr id="6"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What is body language?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11125780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055" y="987298"/>
            <a:ext cx="3182779" cy="1367682"/>
          </a:xfrm>
          <a:prstGeom prst="rect">
            <a:avLst/>
          </a:prstGeom>
        </p:spPr>
        <p:txBody>
          <a:bodyPr vert="horz" wrap="square" lIns="0" tIns="13335" rIns="0" bIns="0" rtlCol="0">
            <a:spAutoFit/>
          </a:bodyPr>
          <a:lstStyle/>
          <a:p>
            <a:pPr marL="12700">
              <a:lnSpc>
                <a:spcPct val="100000"/>
              </a:lnSpc>
              <a:spcBef>
                <a:spcPts val="105"/>
              </a:spcBef>
            </a:pPr>
            <a:r>
              <a:rPr sz="4400" spc="-155" dirty="0">
                <a:latin typeface="Arial"/>
                <a:cs typeface="Arial"/>
              </a:rPr>
              <a:t>Body </a:t>
            </a:r>
            <a:r>
              <a:rPr sz="4400" spc="-190" dirty="0">
                <a:latin typeface="Arial"/>
                <a:cs typeface="Arial"/>
              </a:rPr>
              <a:t>Language</a:t>
            </a:r>
            <a:r>
              <a:rPr sz="4400" spc="-645" dirty="0">
                <a:latin typeface="Arial"/>
                <a:cs typeface="Arial"/>
              </a:rPr>
              <a:t> </a:t>
            </a:r>
            <a:r>
              <a:rPr sz="4400" spc="-145" dirty="0">
                <a:latin typeface="Arial"/>
                <a:cs typeface="Arial"/>
              </a:rPr>
              <a:t>is:</a:t>
            </a:r>
            <a:endParaRPr sz="4400">
              <a:latin typeface="Arial"/>
              <a:cs typeface="Arial"/>
            </a:endParaRPr>
          </a:p>
        </p:txBody>
      </p:sp>
      <p:sp>
        <p:nvSpPr>
          <p:cNvPr id="3" name="object 3"/>
          <p:cNvSpPr txBox="1"/>
          <p:nvPr/>
        </p:nvSpPr>
        <p:spPr>
          <a:xfrm>
            <a:off x="304800" y="1066800"/>
            <a:ext cx="3429000" cy="4936608"/>
          </a:xfrm>
          <a:prstGeom prst="rect">
            <a:avLst/>
          </a:prstGeom>
        </p:spPr>
        <p:txBody>
          <a:bodyPr vert="horz" wrap="square" lIns="0" tIns="12065" rIns="0" bIns="0" rtlCol="0">
            <a:spAutoFit/>
          </a:bodyPr>
          <a:lstStyle/>
          <a:p>
            <a:pPr marL="299085" marR="561340" indent="-287020">
              <a:lnSpc>
                <a:spcPct val="100000"/>
              </a:lnSpc>
              <a:spcBef>
                <a:spcPts val="95"/>
              </a:spcBef>
              <a:buFont typeface="Wingdings" pitchFamily="2" charset="2"/>
              <a:buChar char="ü"/>
              <a:tabLst>
                <a:tab pos="299720" algn="l"/>
              </a:tabLst>
            </a:pPr>
            <a:r>
              <a:rPr sz="2000" spc="-80" dirty="0">
                <a:latin typeface="Arial" pitchFamily="34" charset="0"/>
                <a:cs typeface="Arial" pitchFamily="34" charset="0"/>
              </a:rPr>
              <a:t>Body </a:t>
            </a:r>
            <a:r>
              <a:rPr sz="2000" spc="-85" dirty="0">
                <a:latin typeface="Arial" pitchFamily="34" charset="0"/>
                <a:cs typeface="Arial" pitchFamily="34" charset="0"/>
              </a:rPr>
              <a:t>language </a:t>
            </a:r>
            <a:r>
              <a:rPr sz="2000" spc="-100" dirty="0">
                <a:latin typeface="Arial" pitchFamily="34" charset="0"/>
                <a:cs typeface="Arial" pitchFamily="34" charset="0"/>
              </a:rPr>
              <a:t>is </a:t>
            </a:r>
            <a:r>
              <a:rPr sz="2000" spc="-15" dirty="0">
                <a:latin typeface="Arial" pitchFamily="34" charset="0"/>
                <a:cs typeface="Arial" pitchFamily="34" charset="0"/>
              </a:rPr>
              <a:t>the</a:t>
            </a:r>
            <a:r>
              <a:rPr sz="2000" spc="-480" dirty="0">
                <a:latin typeface="Arial" pitchFamily="34" charset="0"/>
                <a:cs typeface="Arial" pitchFamily="34" charset="0"/>
              </a:rPr>
              <a:t> </a:t>
            </a:r>
            <a:r>
              <a:rPr sz="2000" spc="-60" dirty="0">
                <a:latin typeface="Arial" pitchFamily="34" charset="0"/>
                <a:cs typeface="Arial" pitchFamily="34" charset="0"/>
              </a:rPr>
              <a:t>non-verbal  </a:t>
            </a:r>
            <a:r>
              <a:rPr sz="2000" spc="-45" dirty="0">
                <a:latin typeface="Arial" pitchFamily="34" charset="0"/>
                <a:cs typeface="Arial" pitchFamily="34" charset="0"/>
              </a:rPr>
              <a:t>communication </a:t>
            </a:r>
            <a:r>
              <a:rPr sz="2000" spc="20" dirty="0">
                <a:latin typeface="Arial" pitchFamily="34" charset="0"/>
                <a:cs typeface="Arial" pitchFamily="34" charset="0"/>
              </a:rPr>
              <a:t>that </a:t>
            </a:r>
            <a:r>
              <a:rPr sz="2000" spc="-75" dirty="0">
                <a:latin typeface="Arial" pitchFamily="34" charset="0"/>
                <a:cs typeface="Arial" pitchFamily="34" charset="0"/>
              </a:rPr>
              <a:t>involves  </a:t>
            </a:r>
            <a:r>
              <a:rPr sz="2000" spc="-50" dirty="0">
                <a:latin typeface="Arial" pitchFamily="34" charset="0"/>
                <a:cs typeface="Arial" pitchFamily="34" charset="0"/>
              </a:rPr>
              <a:t>body</a:t>
            </a:r>
            <a:r>
              <a:rPr sz="2000" spc="-185" dirty="0">
                <a:latin typeface="Arial" pitchFamily="34" charset="0"/>
                <a:cs typeface="Arial" pitchFamily="34" charset="0"/>
              </a:rPr>
              <a:t> </a:t>
            </a:r>
            <a:r>
              <a:rPr sz="2000" spc="-40" dirty="0">
                <a:latin typeface="Arial" pitchFamily="34" charset="0"/>
                <a:cs typeface="Arial" pitchFamily="34" charset="0"/>
              </a:rPr>
              <a:t>movement.</a:t>
            </a:r>
            <a:endParaRPr sz="2000">
              <a:latin typeface="Arial" pitchFamily="34" charset="0"/>
              <a:cs typeface="Arial" pitchFamily="34" charset="0"/>
            </a:endParaRPr>
          </a:p>
          <a:p>
            <a:pPr marL="299085" marR="772160" indent="-287020">
              <a:lnSpc>
                <a:spcPct val="100000"/>
              </a:lnSpc>
              <a:buFont typeface="Wingdings" pitchFamily="2" charset="2"/>
              <a:buChar char="ü"/>
              <a:tabLst>
                <a:tab pos="299720" algn="l"/>
              </a:tabLst>
            </a:pPr>
            <a:r>
              <a:rPr sz="2000" spc="-65">
                <a:latin typeface="Arial" pitchFamily="34" charset="0"/>
                <a:cs typeface="Arial" pitchFamily="34" charset="0"/>
              </a:rPr>
              <a:t>Gesturing </a:t>
            </a:r>
            <a:r>
              <a:rPr sz="2000" spc="-125" dirty="0">
                <a:latin typeface="Arial" pitchFamily="34" charset="0"/>
                <a:cs typeface="Arial" pitchFamily="34" charset="0"/>
              </a:rPr>
              <a:t>can </a:t>
            </a:r>
            <a:r>
              <a:rPr sz="2000" spc="-100" dirty="0">
                <a:latin typeface="Arial" pitchFamily="34" charset="0"/>
                <a:cs typeface="Arial" pitchFamily="34" charset="0"/>
              </a:rPr>
              <a:t>also </a:t>
            </a:r>
            <a:r>
              <a:rPr sz="2000" spc="-95" dirty="0">
                <a:latin typeface="Arial" pitchFamily="34" charset="0"/>
                <a:cs typeface="Arial" pitchFamily="34" charset="0"/>
              </a:rPr>
              <a:t>be</a:t>
            </a:r>
            <a:r>
              <a:rPr sz="2000" spc="-409" dirty="0">
                <a:latin typeface="Arial" pitchFamily="34" charset="0"/>
                <a:cs typeface="Arial" pitchFamily="34" charset="0"/>
              </a:rPr>
              <a:t> </a:t>
            </a:r>
            <a:r>
              <a:rPr sz="2000" spc="-30">
                <a:latin typeface="Arial" pitchFamily="34" charset="0"/>
                <a:cs typeface="Arial" pitchFamily="34" charset="0"/>
              </a:rPr>
              <a:t>termed </a:t>
            </a:r>
            <a:r>
              <a:rPr sz="2000" spc="-185">
                <a:latin typeface="Arial" pitchFamily="34" charset="0"/>
                <a:cs typeface="Arial" pitchFamily="34" charset="0"/>
              </a:rPr>
              <a:t>as </a:t>
            </a:r>
            <a:r>
              <a:rPr sz="2000" spc="-50" dirty="0">
                <a:latin typeface="Arial" pitchFamily="34" charset="0"/>
                <a:cs typeface="Arial" pitchFamily="34" charset="0"/>
              </a:rPr>
              <a:t>body </a:t>
            </a:r>
            <a:r>
              <a:rPr sz="2000" spc="-85" dirty="0">
                <a:latin typeface="Arial" pitchFamily="34" charset="0"/>
                <a:cs typeface="Arial" pitchFamily="34" charset="0"/>
              </a:rPr>
              <a:t>language </a:t>
            </a:r>
            <a:r>
              <a:rPr sz="2000" spc="-60" dirty="0">
                <a:latin typeface="Arial" pitchFamily="34" charset="0"/>
                <a:cs typeface="Arial" pitchFamily="34" charset="0"/>
              </a:rPr>
              <a:t>which </a:t>
            </a:r>
            <a:r>
              <a:rPr sz="2000" spc="-100" dirty="0">
                <a:latin typeface="Arial" pitchFamily="34" charset="0"/>
                <a:cs typeface="Arial" pitchFamily="34" charset="0"/>
              </a:rPr>
              <a:t>is </a:t>
            </a:r>
            <a:r>
              <a:rPr sz="2000" spc="-110" dirty="0">
                <a:latin typeface="Arial" pitchFamily="34" charset="0"/>
                <a:cs typeface="Arial" pitchFamily="34" charset="0"/>
              </a:rPr>
              <a:t>an  </a:t>
            </a:r>
            <a:r>
              <a:rPr sz="2000" spc="-55" dirty="0">
                <a:latin typeface="Arial" pitchFamily="34" charset="0"/>
                <a:cs typeface="Arial" pitchFamily="34" charset="0"/>
              </a:rPr>
              <a:t>absolutely </a:t>
            </a:r>
            <a:r>
              <a:rPr sz="2000" spc="-60" dirty="0">
                <a:latin typeface="Arial" pitchFamily="34" charset="0"/>
                <a:cs typeface="Arial" pitchFamily="34" charset="0"/>
              </a:rPr>
              <a:t>non-verbal </a:t>
            </a:r>
            <a:r>
              <a:rPr sz="2000" spc="-90" dirty="0">
                <a:latin typeface="Arial" pitchFamily="34" charset="0"/>
                <a:cs typeface="Arial" pitchFamily="34" charset="0"/>
              </a:rPr>
              <a:t>mean  </a:t>
            </a:r>
            <a:r>
              <a:rPr sz="2000" spc="10">
                <a:latin typeface="Arial" pitchFamily="34" charset="0"/>
                <a:cs typeface="Arial" pitchFamily="34" charset="0"/>
              </a:rPr>
              <a:t>of</a:t>
            </a:r>
            <a:r>
              <a:rPr sz="2000" spc="-175">
                <a:latin typeface="Arial" pitchFamily="34" charset="0"/>
                <a:cs typeface="Arial" pitchFamily="34" charset="0"/>
              </a:rPr>
              <a:t> </a:t>
            </a:r>
            <a:r>
              <a:rPr lang="en-US" sz="2000" spc="-175" dirty="0">
                <a:latin typeface="Arial" pitchFamily="34" charset="0"/>
                <a:cs typeface="Arial" pitchFamily="34" charset="0"/>
              </a:rPr>
              <a:t>c</a:t>
            </a:r>
            <a:r>
              <a:rPr sz="2000" spc="-45">
                <a:latin typeface="Arial" pitchFamily="34" charset="0"/>
                <a:cs typeface="Arial" pitchFamily="34" charset="0"/>
              </a:rPr>
              <a:t>ommunication</a:t>
            </a:r>
            <a:r>
              <a:rPr sz="2000" spc="-45" dirty="0">
                <a:latin typeface="Arial" pitchFamily="34" charset="0"/>
                <a:cs typeface="Arial" pitchFamily="34" charset="0"/>
              </a:rPr>
              <a:t>.</a:t>
            </a:r>
            <a:endParaRPr sz="2000">
              <a:latin typeface="Arial" pitchFamily="34" charset="0"/>
              <a:cs typeface="Arial" pitchFamily="34" charset="0"/>
            </a:endParaRPr>
          </a:p>
          <a:p>
            <a:pPr marL="299085" marR="313055" indent="-287020">
              <a:lnSpc>
                <a:spcPct val="100000"/>
              </a:lnSpc>
              <a:buFont typeface="Wingdings" pitchFamily="2" charset="2"/>
              <a:buChar char="ü"/>
              <a:tabLst>
                <a:tab pos="299720" algn="l"/>
              </a:tabLst>
            </a:pPr>
            <a:r>
              <a:rPr sz="2000" spc="-114">
                <a:latin typeface="Arial" pitchFamily="34" charset="0"/>
                <a:cs typeface="Arial" pitchFamily="34" charset="0"/>
              </a:rPr>
              <a:t>People </a:t>
            </a:r>
            <a:r>
              <a:rPr sz="2000" spc="-25" dirty="0">
                <a:latin typeface="Arial" pitchFamily="34" charset="0"/>
                <a:cs typeface="Arial" pitchFamily="34" charset="0"/>
              </a:rPr>
              <a:t>in </a:t>
            </a:r>
            <a:r>
              <a:rPr sz="2000" spc="-15" dirty="0">
                <a:latin typeface="Arial" pitchFamily="34" charset="0"/>
                <a:cs typeface="Arial" pitchFamily="34" charset="0"/>
              </a:rPr>
              <a:t>the </a:t>
            </a:r>
            <a:r>
              <a:rPr sz="2000" spc="-65" dirty="0">
                <a:latin typeface="Arial" pitchFamily="34" charset="0"/>
                <a:cs typeface="Arial" pitchFamily="34" charset="0"/>
              </a:rPr>
              <a:t>workplace </a:t>
            </a:r>
            <a:r>
              <a:rPr sz="2000" spc="-125" dirty="0">
                <a:latin typeface="Arial" pitchFamily="34" charset="0"/>
                <a:cs typeface="Arial" pitchFamily="34" charset="0"/>
              </a:rPr>
              <a:t>can  </a:t>
            </a:r>
            <a:r>
              <a:rPr sz="2000" spc="-90" dirty="0">
                <a:latin typeface="Arial" pitchFamily="34" charset="0"/>
                <a:cs typeface="Arial" pitchFamily="34" charset="0"/>
              </a:rPr>
              <a:t>convey</a:t>
            </a:r>
            <a:r>
              <a:rPr sz="2000" spc="-185" dirty="0">
                <a:latin typeface="Arial" pitchFamily="34" charset="0"/>
                <a:cs typeface="Arial" pitchFamily="34" charset="0"/>
              </a:rPr>
              <a:t> </a:t>
            </a:r>
            <a:r>
              <a:rPr sz="2000" spc="-150" dirty="0">
                <a:latin typeface="Arial" pitchFamily="34" charset="0"/>
                <a:cs typeface="Arial" pitchFamily="34" charset="0"/>
              </a:rPr>
              <a:t>a</a:t>
            </a:r>
            <a:r>
              <a:rPr sz="2000" spc="-190" dirty="0">
                <a:latin typeface="Arial" pitchFamily="34" charset="0"/>
                <a:cs typeface="Arial" pitchFamily="34" charset="0"/>
              </a:rPr>
              <a:t> </a:t>
            </a:r>
            <a:r>
              <a:rPr sz="2000" spc="-40" dirty="0">
                <a:latin typeface="Arial" pitchFamily="34" charset="0"/>
                <a:cs typeface="Arial" pitchFamily="34" charset="0"/>
              </a:rPr>
              <a:t>great</a:t>
            </a:r>
            <a:r>
              <a:rPr sz="2000" spc="-180" dirty="0">
                <a:latin typeface="Arial" pitchFamily="34" charset="0"/>
                <a:cs typeface="Arial" pitchFamily="34" charset="0"/>
              </a:rPr>
              <a:t> </a:t>
            </a:r>
            <a:r>
              <a:rPr sz="2000" spc="-80" dirty="0">
                <a:latin typeface="Arial" pitchFamily="34" charset="0"/>
                <a:cs typeface="Arial" pitchFamily="34" charset="0"/>
              </a:rPr>
              <a:t>deal</a:t>
            </a:r>
            <a:r>
              <a:rPr sz="2000" spc="-185" dirty="0">
                <a:latin typeface="Arial" pitchFamily="34" charset="0"/>
                <a:cs typeface="Arial" pitchFamily="34" charset="0"/>
              </a:rPr>
              <a:t> </a:t>
            </a:r>
            <a:r>
              <a:rPr sz="2000" spc="15">
                <a:latin typeface="Arial" pitchFamily="34" charset="0"/>
                <a:cs typeface="Arial" pitchFamily="34" charset="0"/>
              </a:rPr>
              <a:t>of</a:t>
            </a:r>
            <a:r>
              <a:rPr sz="2000" spc="-185">
                <a:latin typeface="Arial" pitchFamily="34" charset="0"/>
                <a:cs typeface="Arial" pitchFamily="34" charset="0"/>
              </a:rPr>
              <a:t> </a:t>
            </a:r>
            <a:r>
              <a:rPr sz="2000" spc="-10">
                <a:latin typeface="Arial" pitchFamily="34" charset="0"/>
                <a:cs typeface="Arial" pitchFamily="34" charset="0"/>
              </a:rPr>
              <a:t>information</a:t>
            </a:r>
            <a:r>
              <a:rPr lang="en-US" sz="2000" spc="-10" dirty="0">
                <a:latin typeface="Arial" pitchFamily="34" charset="0"/>
                <a:cs typeface="Arial" pitchFamily="34" charset="0"/>
              </a:rPr>
              <a:t> </a:t>
            </a:r>
            <a:r>
              <a:rPr sz="2000" spc="10">
                <a:latin typeface="Arial" pitchFamily="34" charset="0"/>
                <a:cs typeface="Arial" pitchFamily="34" charset="0"/>
              </a:rPr>
              <a:t>without</a:t>
            </a:r>
            <a:r>
              <a:rPr sz="2000" spc="-180">
                <a:latin typeface="Arial" pitchFamily="34" charset="0"/>
                <a:cs typeface="Arial" pitchFamily="34" charset="0"/>
              </a:rPr>
              <a:t> </a:t>
            </a:r>
            <a:r>
              <a:rPr sz="2000" spc="-105" dirty="0">
                <a:latin typeface="Arial" pitchFamily="34" charset="0"/>
                <a:cs typeface="Arial" pitchFamily="34" charset="0"/>
              </a:rPr>
              <a:t>even</a:t>
            </a:r>
            <a:r>
              <a:rPr sz="2000" spc="-185" dirty="0">
                <a:latin typeface="Arial" pitchFamily="34" charset="0"/>
                <a:cs typeface="Arial" pitchFamily="34" charset="0"/>
              </a:rPr>
              <a:t> </a:t>
            </a:r>
            <a:r>
              <a:rPr sz="2000" spc="-85" dirty="0">
                <a:latin typeface="Arial" pitchFamily="34" charset="0"/>
                <a:cs typeface="Arial" pitchFamily="34" charset="0"/>
              </a:rPr>
              <a:t>speaking;</a:t>
            </a:r>
            <a:r>
              <a:rPr sz="2000" spc="-170" dirty="0">
                <a:latin typeface="Arial" pitchFamily="34" charset="0"/>
                <a:cs typeface="Arial" pitchFamily="34" charset="0"/>
              </a:rPr>
              <a:t> </a:t>
            </a:r>
            <a:r>
              <a:rPr sz="2000" spc="-25">
                <a:latin typeface="Arial" pitchFamily="34" charset="0"/>
                <a:cs typeface="Arial" pitchFamily="34" charset="0"/>
              </a:rPr>
              <a:t>through</a:t>
            </a:r>
            <a:r>
              <a:rPr sz="2000" spc="-185">
                <a:latin typeface="Arial" pitchFamily="34" charset="0"/>
                <a:cs typeface="Arial" pitchFamily="34" charset="0"/>
              </a:rPr>
              <a:t> </a:t>
            </a:r>
            <a:r>
              <a:rPr sz="2000" spc="-40">
                <a:latin typeface="Arial" pitchFamily="34" charset="0"/>
                <a:cs typeface="Arial" pitchFamily="34" charset="0"/>
              </a:rPr>
              <a:t>non</a:t>
            </a:r>
            <a:r>
              <a:rPr sz="2000" spc="-65">
                <a:latin typeface="Arial" pitchFamily="34" charset="0"/>
                <a:cs typeface="Arial" pitchFamily="34" charset="0"/>
              </a:rPr>
              <a:t>verbal</a:t>
            </a:r>
            <a:r>
              <a:rPr sz="2000" spc="-180">
                <a:latin typeface="Arial" pitchFamily="34" charset="0"/>
                <a:cs typeface="Arial" pitchFamily="34" charset="0"/>
              </a:rPr>
              <a:t> </a:t>
            </a:r>
            <a:r>
              <a:rPr sz="2000" spc="-45" dirty="0">
                <a:latin typeface="Arial" pitchFamily="34" charset="0"/>
                <a:cs typeface="Arial" pitchFamily="34" charset="0"/>
              </a:rPr>
              <a:t>communication.</a:t>
            </a:r>
            <a:endParaRPr sz="2000">
              <a:latin typeface="Arial" pitchFamily="34" charset="0"/>
              <a:cs typeface="Arial" pitchFamily="34" charset="0"/>
            </a:endParaRPr>
          </a:p>
        </p:txBody>
      </p:sp>
      <p:sp>
        <p:nvSpPr>
          <p:cNvPr id="4" name="object 4"/>
          <p:cNvSpPr/>
          <p:nvPr/>
        </p:nvSpPr>
        <p:spPr>
          <a:xfrm>
            <a:off x="3657600" y="1101853"/>
            <a:ext cx="5238368" cy="5298947"/>
          </a:xfrm>
          <a:prstGeom prst="rect">
            <a:avLst/>
          </a:prstGeom>
          <a:blipFill>
            <a:blip r:embed="rId2" cstate="print"/>
            <a:stretch>
              <a:fillRect/>
            </a:stretch>
          </a:blipFill>
        </p:spPr>
        <p:txBody>
          <a:bodyPr wrap="square" lIns="0" tIns="0" rIns="0" bIns="0" rtlCol="0"/>
          <a:lstStyle/>
          <a:p>
            <a:endParaRPr/>
          </a:p>
        </p:txBody>
      </p:sp>
      <p:sp>
        <p:nvSpPr>
          <p:cNvPr id="6"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What is body language?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76200"/>
            <a:ext cx="6501384" cy="457200"/>
          </a:xfrm>
          <a:prstGeom prst="rect">
            <a:avLst/>
          </a:prstGeom>
        </p:spPr>
        <p:txBody>
          <a:bodyPr wrap="none" lIns="0" tIns="0" rIns="0" bIns="0">
            <a:noAutofit/>
          </a:bodyPr>
          <a:lstStyle/>
          <a:p>
            <a:pPr indent="0"/>
            <a:r>
              <a:rPr lang="en-US" sz="2800" b="1" dirty="0">
                <a:solidFill>
                  <a:schemeClr val="bg1"/>
                </a:solidFill>
                <a:latin typeface="Arial"/>
              </a:rPr>
              <a:t>What is nonverbal communication?</a:t>
            </a:r>
          </a:p>
        </p:txBody>
      </p:sp>
      <p:sp>
        <p:nvSpPr>
          <p:cNvPr id="3" name="Rectangle 2"/>
          <p:cNvSpPr/>
          <p:nvPr/>
        </p:nvSpPr>
        <p:spPr>
          <a:xfrm>
            <a:off x="164592" y="2133600"/>
            <a:ext cx="8814816" cy="1307592"/>
          </a:xfrm>
          <a:prstGeom prst="rect">
            <a:avLst/>
          </a:prstGeom>
        </p:spPr>
        <p:txBody>
          <a:bodyPr lIns="0" tIns="0" rIns="0" bIns="0">
            <a:noAutofit/>
          </a:bodyPr>
          <a:lstStyle/>
          <a:p>
            <a:pPr indent="0">
              <a:spcAft>
                <a:spcPts val="1890"/>
              </a:spcAft>
            </a:pPr>
            <a:r>
              <a:rPr lang="en-US" sz="2400" b="1" dirty="0">
                <a:latin typeface="Arial"/>
              </a:rPr>
              <a:t>Nonverbal Communication = Communication without words</a:t>
            </a:r>
          </a:p>
          <a:p>
            <a:pPr indent="0">
              <a:spcAft>
                <a:spcPts val="630"/>
              </a:spcAft>
            </a:pPr>
            <a:r>
              <a:rPr lang="en-US" sz="2400" dirty="0">
                <a:latin typeface="Arial"/>
              </a:rPr>
              <a:t>Nonverbal communication is a process of communication through sending and receiving wordless messages.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055" y="987298"/>
            <a:ext cx="3182779" cy="1367682"/>
          </a:xfrm>
          <a:prstGeom prst="rect">
            <a:avLst/>
          </a:prstGeom>
        </p:spPr>
        <p:txBody>
          <a:bodyPr vert="horz" wrap="square" lIns="0" tIns="13335" rIns="0" bIns="0" rtlCol="0">
            <a:spAutoFit/>
          </a:bodyPr>
          <a:lstStyle/>
          <a:p>
            <a:pPr marL="12700">
              <a:lnSpc>
                <a:spcPct val="100000"/>
              </a:lnSpc>
              <a:spcBef>
                <a:spcPts val="105"/>
              </a:spcBef>
            </a:pPr>
            <a:r>
              <a:rPr sz="4400" spc="-155" dirty="0">
                <a:latin typeface="Arial"/>
                <a:cs typeface="Arial"/>
              </a:rPr>
              <a:t>Body </a:t>
            </a:r>
            <a:r>
              <a:rPr sz="4400" spc="-190" dirty="0">
                <a:latin typeface="Arial"/>
                <a:cs typeface="Arial"/>
              </a:rPr>
              <a:t>Language</a:t>
            </a:r>
            <a:r>
              <a:rPr sz="4400" spc="-645" dirty="0">
                <a:latin typeface="Arial"/>
                <a:cs typeface="Arial"/>
              </a:rPr>
              <a:t> </a:t>
            </a:r>
            <a:r>
              <a:rPr sz="4400" spc="-145" dirty="0">
                <a:latin typeface="Arial"/>
                <a:cs typeface="Arial"/>
              </a:rPr>
              <a:t>is:</a:t>
            </a:r>
            <a:endParaRPr sz="4400">
              <a:latin typeface="Arial"/>
              <a:cs typeface="Arial"/>
            </a:endParaRPr>
          </a:p>
        </p:txBody>
      </p:sp>
      <p:sp>
        <p:nvSpPr>
          <p:cNvPr id="3" name="object 3"/>
          <p:cNvSpPr txBox="1"/>
          <p:nvPr/>
        </p:nvSpPr>
        <p:spPr>
          <a:xfrm>
            <a:off x="609600" y="1524000"/>
            <a:ext cx="7239000" cy="1920398"/>
          </a:xfrm>
          <a:prstGeom prst="rect">
            <a:avLst/>
          </a:prstGeom>
        </p:spPr>
        <p:txBody>
          <a:bodyPr vert="horz" wrap="square" lIns="0" tIns="12065" rIns="0" bIns="0" rtlCol="0">
            <a:spAutoFit/>
          </a:bodyPr>
          <a:lstStyle/>
          <a:p>
            <a:pPr marL="299085" marR="5080" indent="-287020">
              <a:lnSpc>
                <a:spcPct val="100000"/>
              </a:lnSpc>
              <a:spcBef>
                <a:spcPts val="105"/>
              </a:spcBef>
              <a:buSzPct val="96875"/>
              <a:buFont typeface="Wingdings"/>
              <a:buChar char=""/>
              <a:tabLst>
                <a:tab pos="333375" algn="l"/>
              </a:tabLst>
            </a:pPr>
            <a:r>
              <a:rPr lang="en-US" sz="2400" spc="-95" dirty="0">
                <a:latin typeface="Arial"/>
                <a:cs typeface="Arial"/>
              </a:rPr>
              <a:t>Like </a:t>
            </a:r>
            <a:r>
              <a:rPr lang="en-US" sz="2400" spc="-125" dirty="0">
                <a:latin typeface="Arial"/>
                <a:cs typeface="Arial"/>
              </a:rPr>
              <a:t>any </a:t>
            </a:r>
            <a:r>
              <a:rPr lang="en-US" sz="2400" spc="-145" dirty="0">
                <a:latin typeface="Arial"/>
                <a:cs typeface="Arial"/>
              </a:rPr>
              <a:t>spoken </a:t>
            </a:r>
            <a:r>
              <a:rPr lang="en-US" sz="2400" spc="-110" dirty="0">
                <a:latin typeface="Arial"/>
                <a:cs typeface="Arial"/>
              </a:rPr>
              <a:t>language, </a:t>
            </a:r>
            <a:r>
              <a:rPr lang="en-US" sz="2400" spc="-70" dirty="0">
                <a:latin typeface="Arial"/>
                <a:cs typeface="Arial"/>
              </a:rPr>
              <a:t>body </a:t>
            </a:r>
            <a:r>
              <a:rPr lang="en-US" sz="2400" spc="-120" dirty="0">
                <a:latin typeface="Arial"/>
                <a:cs typeface="Arial"/>
              </a:rPr>
              <a:t>language </a:t>
            </a:r>
            <a:r>
              <a:rPr lang="en-US" sz="2400" spc="-200" dirty="0">
                <a:latin typeface="Arial"/>
                <a:cs typeface="Arial"/>
              </a:rPr>
              <a:t>has </a:t>
            </a:r>
            <a:r>
              <a:rPr lang="en-US" sz="2400" spc="-90" dirty="0">
                <a:latin typeface="Arial"/>
                <a:cs typeface="Arial"/>
              </a:rPr>
              <a:t>words,  </a:t>
            </a:r>
            <a:r>
              <a:rPr lang="en-US" sz="2400" spc="-150" dirty="0">
                <a:latin typeface="Arial"/>
                <a:cs typeface="Arial"/>
              </a:rPr>
              <a:t>sentences </a:t>
            </a:r>
            <a:r>
              <a:rPr lang="en-US" sz="2400" spc="-125" dirty="0">
                <a:latin typeface="Arial"/>
                <a:cs typeface="Arial"/>
              </a:rPr>
              <a:t>and</a:t>
            </a:r>
            <a:r>
              <a:rPr lang="en-US" sz="2400" spc="-459" dirty="0">
                <a:latin typeface="Arial"/>
                <a:cs typeface="Arial"/>
              </a:rPr>
              <a:t> </a:t>
            </a:r>
            <a:r>
              <a:rPr lang="en-US" sz="2400" spc="-45" dirty="0">
                <a:latin typeface="Arial"/>
                <a:cs typeface="Arial"/>
              </a:rPr>
              <a:t>punctuation.</a:t>
            </a:r>
            <a:endParaRPr lang="en-US" sz="2400" dirty="0">
              <a:latin typeface="Arial"/>
              <a:cs typeface="Arial"/>
            </a:endParaRPr>
          </a:p>
          <a:p>
            <a:pPr>
              <a:lnSpc>
                <a:spcPct val="100000"/>
              </a:lnSpc>
              <a:spcBef>
                <a:spcPts val="45"/>
              </a:spcBef>
              <a:buClr>
                <a:srgbClr val="FFFF00"/>
              </a:buClr>
              <a:buFont typeface="Wingdings"/>
              <a:buChar char=""/>
            </a:pPr>
            <a:endParaRPr lang="en-US" sz="2800" dirty="0">
              <a:latin typeface="Arial"/>
              <a:cs typeface="Arial"/>
            </a:endParaRPr>
          </a:p>
          <a:p>
            <a:pPr marL="299085" marR="78740" indent="-287020">
              <a:lnSpc>
                <a:spcPct val="100000"/>
              </a:lnSpc>
              <a:buSzPct val="96875"/>
              <a:buFont typeface="Wingdings"/>
              <a:buChar char=""/>
              <a:tabLst>
                <a:tab pos="333375" algn="l"/>
              </a:tabLst>
            </a:pPr>
            <a:r>
              <a:rPr lang="en-US" sz="2400" spc="-220" dirty="0">
                <a:latin typeface="Arial"/>
                <a:cs typeface="Arial"/>
              </a:rPr>
              <a:t>Each </a:t>
            </a:r>
            <a:r>
              <a:rPr lang="en-US" sz="2400" spc="-95" dirty="0">
                <a:latin typeface="Arial"/>
                <a:cs typeface="Arial"/>
              </a:rPr>
              <a:t>gesture </a:t>
            </a:r>
            <a:r>
              <a:rPr lang="en-US" sz="2400" spc="-140" dirty="0">
                <a:latin typeface="Arial"/>
                <a:cs typeface="Arial"/>
              </a:rPr>
              <a:t>is </a:t>
            </a:r>
            <a:r>
              <a:rPr lang="en-US" sz="2400" spc="-60" dirty="0">
                <a:latin typeface="Arial"/>
                <a:cs typeface="Arial"/>
              </a:rPr>
              <a:t>like</a:t>
            </a:r>
            <a:r>
              <a:rPr lang="en-US" sz="2400" spc="-675" dirty="0">
                <a:latin typeface="Arial"/>
                <a:cs typeface="Arial"/>
              </a:rPr>
              <a:t> </a:t>
            </a:r>
            <a:r>
              <a:rPr lang="en-US" sz="2400" spc="-215" dirty="0">
                <a:latin typeface="Arial"/>
                <a:cs typeface="Arial"/>
              </a:rPr>
              <a:t>a </a:t>
            </a:r>
            <a:r>
              <a:rPr lang="en-US" sz="2400" spc="-105" dirty="0">
                <a:latin typeface="Arial"/>
                <a:cs typeface="Arial"/>
              </a:rPr>
              <a:t>single </a:t>
            </a:r>
            <a:r>
              <a:rPr lang="en-US" sz="2400" spc="-45" dirty="0">
                <a:latin typeface="Arial"/>
                <a:cs typeface="Arial"/>
              </a:rPr>
              <a:t>word </a:t>
            </a:r>
            <a:r>
              <a:rPr lang="en-US" sz="2400" spc="-120" dirty="0">
                <a:latin typeface="Arial"/>
                <a:cs typeface="Arial"/>
              </a:rPr>
              <a:t>and one </a:t>
            </a:r>
            <a:r>
              <a:rPr lang="en-US" sz="2400" spc="-45" dirty="0">
                <a:latin typeface="Arial"/>
                <a:cs typeface="Arial"/>
              </a:rPr>
              <a:t>word </a:t>
            </a:r>
            <a:r>
              <a:rPr lang="en-US" sz="2400" spc="-95" dirty="0">
                <a:latin typeface="Arial"/>
                <a:cs typeface="Arial"/>
              </a:rPr>
              <a:t>may  </a:t>
            </a:r>
            <a:r>
              <a:rPr lang="en-US" sz="2400" spc="-155" dirty="0">
                <a:latin typeface="Arial"/>
                <a:cs typeface="Arial"/>
              </a:rPr>
              <a:t>have </a:t>
            </a:r>
            <a:r>
              <a:rPr lang="en-US" sz="2400" spc="-145" dirty="0">
                <a:latin typeface="Arial"/>
                <a:cs typeface="Arial"/>
              </a:rPr>
              <a:t>several </a:t>
            </a:r>
            <a:r>
              <a:rPr lang="en-US" sz="2400" dirty="0">
                <a:latin typeface="Arial"/>
                <a:cs typeface="Arial"/>
              </a:rPr>
              <a:t>different </a:t>
            </a:r>
            <a:r>
              <a:rPr lang="en-US" sz="2400" spc="-110" dirty="0">
                <a:latin typeface="Arial"/>
                <a:cs typeface="Arial"/>
              </a:rPr>
              <a:t>meanings.</a:t>
            </a:r>
            <a:endParaRPr lang="en-US" sz="2400" dirty="0">
              <a:latin typeface="Arial"/>
              <a:cs typeface="Arial"/>
            </a:endParaRPr>
          </a:p>
        </p:txBody>
      </p:sp>
      <p:sp>
        <p:nvSpPr>
          <p:cNvPr id="6"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How does body language talk?</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07159" y="6478577"/>
            <a:ext cx="110490" cy="282129"/>
          </a:xfrm>
          <a:prstGeom prst="rect">
            <a:avLst/>
          </a:prstGeom>
        </p:spPr>
        <p:txBody>
          <a:bodyPr vert="horz" wrap="square" lIns="0" tIns="0" rIns="0" bIns="0" rtlCol="0">
            <a:spAutoFit/>
          </a:bodyPr>
          <a:lstStyle/>
          <a:p>
            <a:pPr>
              <a:lnSpc>
                <a:spcPts val="1130"/>
              </a:lnSpc>
            </a:pPr>
            <a:r>
              <a:rPr sz="1200" spc="-95" dirty="0">
                <a:solidFill>
                  <a:srgbClr val="8B8B8B"/>
                </a:solidFill>
                <a:latin typeface="Arial"/>
                <a:cs typeface="Arial"/>
              </a:rPr>
              <a:t>10</a:t>
            </a:r>
            <a:endParaRPr sz="1200">
              <a:latin typeface="Arial"/>
              <a:cs typeface="Arial"/>
            </a:endParaRPr>
          </a:p>
        </p:txBody>
      </p:sp>
      <p:sp>
        <p:nvSpPr>
          <p:cNvPr id="5" name="object 5"/>
          <p:cNvSpPr txBox="1"/>
          <p:nvPr/>
        </p:nvSpPr>
        <p:spPr>
          <a:xfrm>
            <a:off x="533400" y="1143000"/>
            <a:ext cx="8229599" cy="752129"/>
          </a:xfrm>
          <a:prstGeom prst="rect">
            <a:avLst/>
          </a:prstGeom>
        </p:spPr>
        <p:txBody>
          <a:bodyPr vert="horz" wrap="square" lIns="0" tIns="13335" rIns="0" bIns="0" rtlCol="0">
            <a:spAutoFit/>
          </a:bodyPr>
          <a:lstStyle/>
          <a:p>
            <a:pPr marL="12700" marR="5080">
              <a:lnSpc>
                <a:spcPct val="100000"/>
              </a:lnSpc>
              <a:spcBef>
                <a:spcPts val="105"/>
              </a:spcBef>
            </a:pPr>
            <a:r>
              <a:rPr sz="2400" spc="-114" dirty="0">
                <a:latin typeface="Arial"/>
                <a:cs typeface="Arial"/>
              </a:rPr>
              <a:t>Body</a:t>
            </a:r>
            <a:r>
              <a:rPr sz="2400" spc="-260" dirty="0">
                <a:latin typeface="Arial"/>
                <a:cs typeface="Arial"/>
              </a:rPr>
              <a:t> </a:t>
            </a:r>
            <a:r>
              <a:rPr sz="2400" spc="-125" dirty="0">
                <a:latin typeface="Arial"/>
                <a:cs typeface="Arial"/>
              </a:rPr>
              <a:t>language</a:t>
            </a:r>
            <a:r>
              <a:rPr sz="2400" spc="-280" dirty="0">
                <a:latin typeface="Arial"/>
                <a:cs typeface="Arial"/>
              </a:rPr>
              <a:t> </a:t>
            </a:r>
            <a:r>
              <a:rPr sz="2400" spc="-130" dirty="0">
                <a:latin typeface="Arial"/>
                <a:cs typeface="Arial"/>
              </a:rPr>
              <a:t>plays</a:t>
            </a:r>
            <a:r>
              <a:rPr sz="2400" spc="-254" dirty="0">
                <a:latin typeface="Arial"/>
                <a:cs typeface="Arial"/>
              </a:rPr>
              <a:t> </a:t>
            </a:r>
            <a:r>
              <a:rPr sz="2400" spc="-215" dirty="0">
                <a:latin typeface="Arial"/>
                <a:cs typeface="Arial"/>
              </a:rPr>
              <a:t>a</a:t>
            </a:r>
            <a:r>
              <a:rPr sz="2400" spc="-260" dirty="0">
                <a:latin typeface="Arial"/>
                <a:cs typeface="Arial"/>
              </a:rPr>
              <a:t> </a:t>
            </a:r>
            <a:r>
              <a:rPr sz="2400" spc="-40" dirty="0">
                <a:latin typeface="Arial"/>
                <a:cs typeface="Arial"/>
              </a:rPr>
              <a:t>big</a:t>
            </a:r>
            <a:r>
              <a:rPr sz="2400" spc="-260" dirty="0">
                <a:latin typeface="Arial"/>
                <a:cs typeface="Arial"/>
              </a:rPr>
              <a:t> </a:t>
            </a:r>
            <a:r>
              <a:rPr sz="2400" spc="-55" dirty="0">
                <a:latin typeface="Arial"/>
                <a:cs typeface="Arial"/>
              </a:rPr>
              <a:t>role</a:t>
            </a:r>
            <a:r>
              <a:rPr sz="2400" spc="-260" dirty="0">
                <a:latin typeface="Arial"/>
                <a:cs typeface="Arial"/>
              </a:rPr>
              <a:t> </a:t>
            </a:r>
            <a:r>
              <a:rPr sz="2400" spc="-30" dirty="0">
                <a:latin typeface="Arial"/>
                <a:cs typeface="Arial"/>
              </a:rPr>
              <a:t>in</a:t>
            </a:r>
            <a:r>
              <a:rPr sz="2400" spc="-260" dirty="0">
                <a:latin typeface="Arial"/>
                <a:cs typeface="Arial"/>
              </a:rPr>
              <a:t> </a:t>
            </a:r>
            <a:r>
              <a:rPr sz="2400" spc="15" dirty="0">
                <a:latin typeface="Arial"/>
                <a:cs typeface="Arial"/>
              </a:rPr>
              <a:t>intuition</a:t>
            </a:r>
            <a:r>
              <a:rPr sz="2400" spc="-265" dirty="0">
                <a:latin typeface="Arial"/>
                <a:cs typeface="Arial"/>
              </a:rPr>
              <a:t> </a:t>
            </a:r>
            <a:r>
              <a:rPr sz="2400" spc="-260" dirty="0">
                <a:latin typeface="Arial"/>
                <a:cs typeface="Arial"/>
              </a:rPr>
              <a:t>as</a:t>
            </a:r>
            <a:r>
              <a:rPr sz="2400" spc="-254" dirty="0">
                <a:latin typeface="Arial"/>
                <a:cs typeface="Arial"/>
              </a:rPr>
              <a:t> </a:t>
            </a:r>
            <a:r>
              <a:rPr sz="2400" spc="125" dirty="0">
                <a:latin typeface="Arial"/>
                <a:cs typeface="Arial"/>
              </a:rPr>
              <a:t>it</a:t>
            </a:r>
            <a:r>
              <a:rPr sz="2400" spc="-245" dirty="0">
                <a:latin typeface="Arial"/>
                <a:cs typeface="Arial"/>
              </a:rPr>
              <a:t> </a:t>
            </a:r>
            <a:r>
              <a:rPr sz="2400" spc="-135" dirty="0">
                <a:latin typeface="Arial"/>
                <a:cs typeface="Arial"/>
              </a:rPr>
              <a:t>gives</a:t>
            </a:r>
            <a:r>
              <a:rPr sz="2400" spc="-265" dirty="0">
                <a:latin typeface="Arial"/>
                <a:cs typeface="Arial"/>
              </a:rPr>
              <a:t> </a:t>
            </a:r>
            <a:r>
              <a:rPr sz="2400" spc="-215" dirty="0">
                <a:latin typeface="Arial"/>
                <a:cs typeface="Arial"/>
              </a:rPr>
              <a:t>us  </a:t>
            </a:r>
            <a:r>
              <a:rPr sz="2400" spc="-200" dirty="0">
                <a:latin typeface="Arial"/>
                <a:cs typeface="Arial"/>
              </a:rPr>
              <a:t>messages</a:t>
            </a:r>
            <a:r>
              <a:rPr sz="2400" spc="-270" dirty="0">
                <a:latin typeface="Arial"/>
                <a:cs typeface="Arial"/>
              </a:rPr>
              <a:t> </a:t>
            </a:r>
            <a:r>
              <a:rPr sz="2400" spc="-50" dirty="0">
                <a:latin typeface="Arial"/>
                <a:cs typeface="Arial"/>
              </a:rPr>
              <a:t>about</a:t>
            </a:r>
            <a:r>
              <a:rPr sz="2400" spc="-250" dirty="0">
                <a:latin typeface="Arial"/>
                <a:cs typeface="Arial"/>
              </a:rPr>
              <a:t> </a:t>
            </a:r>
            <a:r>
              <a:rPr sz="2400" spc="-20" dirty="0">
                <a:latin typeface="Arial"/>
                <a:cs typeface="Arial"/>
              </a:rPr>
              <a:t>the</a:t>
            </a:r>
            <a:r>
              <a:rPr sz="2400" spc="-270" dirty="0">
                <a:latin typeface="Arial"/>
                <a:cs typeface="Arial"/>
              </a:rPr>
              <a:t> </a:t>
            </a:r>
            <a:r>
              <a:rPr sz="2400" spc="-25" dirty="0">
                <a:latin typeface="Arial"/>
                <a:cs typeface="Arial"/>
              </a:rPr>
              <a:t>other</a:t>
            </a:r>
            <a:r>
              <a:rPr sz="2400" spc="-260" dirty="0">
                <a:latin typeface="Arial"/>
                <a:cs typeface="Arial"/>
              </a:rPr>
              <a:t> </a:t>
            </a:r>
            <a:r>
              <a:rPr sz="2400" spc="-110" dirty="0">
                <a:latin typeface="Arial"/>
                <a:cs typeface="Arial"/>
              </a:rPr>
              <a:t>person,</a:t>
            </a:r>
            <a:r>
              <a:rPr sz="2400" spc="-250" dirty="0">
                <a:latin typeface="Arial"/>
                <a:cs typeface="Arial"/>
              </a:rPr>
              <a:t> </a:t>
            </a:r>
            <a:r>
              <a:rPr sz="2400" spc="35" dirty="0">
                <a:latin typeface="Arial"/>
                <a:cs typeface="Arial"/>
              </a:rPr>
              <a:t>that</a:t>
            </a:r>
            <a:r>
              <a:rPr sz="2400" spc="-260" dirty="0">
                <a:latin typeface="Arial"/>
                <a:cs typeface="Arial"/>
              </a:rPr>
              <a:t> </a:t>
            </a:r>
            <a:r>
              <a:rPr sz="2400" spc="-110" dirty="0">
                <a:latin typeface="Arial"/>
                <a:cs typeface="Arial"/>
              </a:rPr>
              <a:t>we</a:t>
            </a:r>
            <a:r>
              <a:rPr sz="2400" spc="-270" dirty="0">
                <a:latin typeface="Arial"/>
                <a:cs typeface="Arial"/>
              </a:rPr>
              <a:t> </a:t>
            </a:r>
            <a:r>
              <a:rPr sz="2400" spc="-170" dirty="0">
                <a:latin typeface="Arial"/>
                <a:cs typeface="Arial"/>
              </a:rPr>
              <a:t>can</a:t>
            </a:r>
            <a:r>
              <a:rPr sz="2400" spc="-265" dirty="0">
                <a:latin typeface="Arial"/>
                <a:cs typeface="Arial"/>
              </a:rPr>
              <a:t> </a:t>
            </a:r>
            <a:r>
              <a:rPr sz="2400" spc="-10" dirty="0">
                <a:latin typeface="Arial"/>
                <a:cs typeface="Arial"/>
              </a:rPr>
              <a:t>interpret  </a:t>
            </a:r>
            <a:r>
              <a:rPr sz="2400" spc="5" dirty="0">
                <a:latin typeface="Arial"/>
                <a:cs typeface="Arial"/>
              </a:rPr>
              <a:t>at </a:t>
            </a:r>
            <a:r>
              <a:rPr sz="2400" spc="-150" dirty="0">
                <a:latin typeface="Arial"/>
                <a:cs typeface="Arial"/>
              </a:rPr>
              <a:t>an </a:t>
            </a:r>
            <a:r>
              <a:rPr sz="2400" dirty="0">
                <a:latin typeface="Arial"/>
                <a:cs typeface="Arial"/>
              </a:rPr>
              <a:t>intuitive</a:t>
            </a:r>
            <a:r>
              <a:rPr sz="2400" spc="-670" dirty="0">
                <a:latin typeface="Arial"/>
                <a:cs typeface="Arial"/>
              </a:rPr>
              <a:t> </a:t>
            </a:r>
            <a:r>
              <a:rPr sz="2400" spc="-80" dirty="0">
                <a:latin typeface="Arial"/>
                <a:cs typeface="Arial"/>
              </a:rPr>
              <a:t>level.</a:t>
            </a:r>
            <a:endParaRPr sz="2000" dirty="0">
              <a:latin typeface="Trebuchet MS"/>
              <a:cs typeface="Trebuchet MS"/>
            </a:endParaRPr>
          </a:p>
        </p:txBody>
      </p:sp>
      <p:sp>
        <p:nvSpPr>
          <p:cNvPr id="6"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Importance of body language?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1027" name="Picture 3"/>
          <p:cNvPicPr>
            <a:picLocks noChangeAspect="1" noChangeArrowheads="1"/>
          </p:cNvPicPr>
          <p:nvPr/>
        </p:nvPicPr>
        <p:blipFill>
          <a:blip r:embed="rId3"/>
          <a:srcRect/>
          <a:stretch>
            <a:fillRect/>
          </a:stretch>
        </p:blipFill>
        <p:spPr bwMode="auto">
          <a:xfrm>
            <a:off x="2286000" y="2590800"/>
            <a:ext cx="4276725" cy="3295650"/>
          </a:xfrm>
          <a:prstGeom prst="rect">
            <a:avLst/>
          </a:prstGeom>
          <a:noFill/>
          <a:ln w="9525">
            <a:noFill/>
            <a:miter lim="800000"/>
            <a:headEnd/>
            <a:tailEnd/>
          </a:ln>
          <a:effectLst/>
        </p:spPr>
      </p:pic>
    </p:spTree>
  </p:cSld>
  <p:clrMapOvr>
    <a:masterClrMapping/>
  </p:clrMapOvr>
  <p:transition spd="slow">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04491" y="6426810"/>
            <a:ext cx="121920" cy="382156"/>
          </a:xfrm>
          <a:prstGeom prst="rect">
            <a:avLst/>
          </a:prstGeom>
        </p:spPr>
        <p:txBody>
          <a:bodyPr vert="horz" wrap="square" lIns="0" tIns="12700" rIns="0" bIns="0" rtlCol="0">
            <a:spAutoFit/>
          </a:bodyPr>
          <a:lstStyle/>
          <a:p>
            <a:pPr marL="12700">
              <a:lnSpc>
                <a:spcPct val="100000"/>
              </a:lnSpc>
              <a:spcBef>
                <a:spcPts val="100"/>
              </a:spcBef>
            </a:pPr>
            <a:r>
              <a:rPr sz="1200" spc="-130" dirty="0">
                <a:solidFill>
                  <a:srgbClr val="8B8B8B"/>
                </a:solidFill>
                <a:latin typeface="Arial"/>
                <a:cs typeface="Arial"/>
              </a:rPr>
              <a:t>11</a:t>
            </a:r>
            <a:endParaRPr sz="1200">
              <a:latin typeface="Arial"/>
              <a:cs typeface="Arial"/>
            </a:endParaRPr>
          </a:p>
        </p:txBody>
      </p:sp>
      <p:sp>
        <p:nvSpPr>
          <p:cNvPr id="3" name="object 3"/>
          <p:cNvSpPr/>
          <p:nvPr/>
        </p:nvSpPr>
        <p:spPr>
          <a:xfrm>
            <a:off x="1295400" y="990600"/>
            <a:ext cx="6478144" cy="5562600"/>
          </a:xfrm>
          <a:prstGeom prst="rect">
            <a:avLst/>
          </a:prstGeom>
          <a:blipFill>
            <a:blip r:embed="rId2" cstate="print"/>
            <a:stretch>
              <a:fillRect/>
            </a:stretch>
          </a:blipFill>
        </p:spPr>
        <p:txBody>
          <a:bodyPr wrap="square" lIns="0" tIns="0" rIns="0" bIns="0" rtlCol="0"/>
          <a:lstStyle/>
          <a:p>
            <a:endParaRPr/>
          </a:p>
        </p:txBody>
      </p:sp>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Nonverbal communication/body language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 </a:t>
            </a:r>
            <a:r>
              <a:rPr lang="en-US" dirty="0" err="1"/>
              <a:t>SoICT</a:t>
            </a:r>
            <a:r>
              <a:rPr lang="en-US" dirty="0"/>
              <a:t> 2020</a:t>
            </a:r>
          </a:p>
        </p:txBody>
      </p:sp>
      <p:sp>
        <p:nvSpPr>
          <p:cNvPr id="3" name="Footer Placeholder 2"/>
          <p:cNvSpPr>
            <a:spLocks noGrp="1"/>
          </p:cNvSpPr>
          <p:nvPr>
            <p:ph type="ftr" sz="quarter" idx="11"/>
          </p:nvPr>
        </p:nvSpPr>
        <p:spPr/>
        <p:txBody>
          <a:bodyPr/>
          <a:lstStyle/>
          <a:p>
            <a:r>
              <a:rPr lang="en-US" dirty="0"/>
              <a:t>Technical Writing and Presentation</a:t>
            </a:r>
          </a:p>
        </p:txBody>
      </p:sp>
      <p:sp>
        <p:nvSpPr>
          <p:cNvPr id="4" name="Slide Number Placeholder 3"/>
          <p:cNvSpPr>
            <a:spLocks noGrp="1"/>
          </p:cNvSpPr>
          <p:nvPr>
            <p:ph type="sldNum" sz="quarter" idx="12"/>
          </p:nvPr>
        </p:nvSpPr>
        <p:spPr/>
        <p:txBody>
          <a:bodyPr/>
          <a:lstStyle/>
          <a:p>
            <a:fld id="{8C13379D-D487-4446-85FC-E9ED5B8B80F6}" type="slidenum">
              <a:rPr lang="en-US" smtClean="0"/>
              <a:pPr/>
              <a:t>33</a:t>
            </a:fld>
            <a:endParaRPr lang="en-US"/>
          </a:p>
        </p:txBody>
      </p:sp>
      <p:sp>
        <p:nvSpPr>
          <p:cNvPr id="5"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Basic body languages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6" name="object 3"/>
          <p:cNvSpPr txBox="1"/>
          <p:nvPr/>
        </p:nvSpPr>
        <p:spPr>
          <a:xfrm>
            <a:off x="609600" y="1524000"/>
            <a:ext cx="7239000" cy="1897314"/>
          </a:xfrm>
          <a:prstGeom prst="rect">
            <a:avLst/>
          </a:prstGeom>
        </p:spPr>
        <p:txBody>
          <a:bodyPr vert="horz" wrap="square" lIns="0" tIns="12065" rIns="0" bIns="0" rtlCol="0">
            <a:spAutoFit/>
          </a:bodyPr>
          <a:lstStyle/>
          <a:p>
            <a:pPr marL="354965" marR="5080" indent="-342900">
              <a:lnSpc>
                <a:spcPct val="100000"/>
              </a:lnSpc>
              <a:spcBef>
                <a:spcPts val="105"/>
              </a:spcBef>
              <a:buSzPct val="96875"/>
              <a:buFont typeface="Arial" panose="020B0604020202020204" pitchFamily="34" charset="0"/>
              <a:buChar char="•"/>
              <a:tabLst>
                <a:tab pos="333375" algn="l"/>
              </a:tabLst>
            </a:pPr>
            <a:r>
              <a:rPr lang="en-US" sz="2400" spc="-95" dirty="0">
                <a:latin typeface="Arial"/>
                <a:cs typeface="Arial"/>
              </a:rPr>
              <a:t>Eyes</a:t>
            </a:r>
          </a:p>
          <a:p>
            <a:pPr marL="354965" marR="5080" indent="-342900">
              <a:lnSpc>
                <a:spcPct val="100000"/>
              </a:lnSpc>
              <a:spcBef>
                <a:spcPts val="105"/>
              </a:spcBef>
              <a:buSzPct val="96875"/>
              <a:buFont typeface="Arial" panose="020B0604020202020204" pitchFamily="34" charset="0"/>
              <a:buChar char="•"/>
              <a:tabLst>
                <a:tab pos="333375" algn="l"/>
              </a:tabLst>
            </a:pPr>
            <a:r>
              <a:rPr lang="en-US" sz="2400" spc="-95" dirty="0">
                <a:latin typeface="Arial"/>
                <a:cs typeface="Arial"/>
              </a:rPr>
              <a:t>Blocking</a:t>
            </a:r>
          </a:p>
          <a:p>
            <a:pPr marL="354965" marR="5080" indent="-342900">
              <a:lnSpc>
                <a:spcPct val="100000"/>
              </a:lnSpc>
              <a:spcBef>
                <a:spcPts val="105"/>
              </a:spcBef>
              <a:buSzPct val="96875"/>
              <a:buFont typeface="Arial" panose="020B0604020202020204" pitchFamily="34" charset="0"/>
              <a:buChar char="•"/>
              <a:tabLst>
                <a:tab pos="333375" algn="l"/>
              </a:tabLst>
            </a:pPr>
            <a:r>
              <a:rPr lang="en-US" sz="2400" spc="-95" dirty="0">
                <a:latin typeface="Arial"/>
                <a:cs typeface="Arial"/>
              </a:rPr>
              <a:t>Hands</a:t>
            </a:r>
          </a:p>
          <a:p>
            <a:pPr marL="354965" marR="5080" indent="-342900">
              <a:lnSpc>
                <a:spcPct val="100000"/>
              </a:lnSpc>
              <a:spcBef>
                <a:spcPts val="105"/>
              </a:spcBef>
              <a:buSzPct val="96875"/>
              <a:buFont typeface="Arial" panose="020B0604020202020204" pitchFamily="34" charset="0"/>
              <a:buChar char="•"/>
              <a:tabLst>
                <a:tab pos="333375" algn="l"/>
              </a:tabLst>
            </a:pPr>
            <a:r>
              <a:rPr lang="en-US" sz="2400" spc="-95" dirty="0">
                <a:latin typeface="Arial"/>
                <a:cs typeface="Arial"/>
              </a:rPr>
              <a:t>Animations</a:t>
            </a:r>
            <a:endParaRPr lang="en-US" sz="2800" dirty="0">
              <a:latin typeface="Arial"/>
              <a:cs typeface="Arial"/>
            </a:endParaRPr>
          </a:p>
          <a:p>
            <a:pPr marL="354965" marR="78740" indent="-342900">
              <a:lnSpc>
                <a:spcPct val="100000"/>
              </a:lnSpc>
              <a:buSzPct val="96875"/>
              <a:buFont typeface="Arial" panose="020B0604020202020204" pitchFamily="34" charset="0"/>
              <a:buChar char="•"/>
              <a:tabLst>
                <a:tab pos="333375" algn="l"/>
              </a:tabLst>
            </a:pPr>
            <a:r>
              <a:rPr lang="en-US" sz="2400" spc="-220" dirty="0">
                <a:latin typeface="Arial"/>
                <a:cs typeface="Arial"/>
              </a:rPr>
              <a:t>Smile</a:t>
            </a:r>
            <a:endParaRPr lang="en-US" sz="2400" dirty="0">
              <a:latin typeface="Arial"/>
              <a:cs typeface="Arial"/>
            </a:endParaRPr>
          </a:p>
        </p:txBody>
      </p:sp>
    </p:spTree>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22684"/>
            <a:ext cx="4114800" cy="4949516"/>
          </a:xfrm>
          <a:prstGeom prst="rect">
            <a:avLst/>
          </a:prstGeom>
        </p:spPr>
        <p:txBody>
          <a:bodyPr lIns="0" tIns="0" rIns="0" bIns="0">
            <a:noAutofit/>
          </a:bodyPr>
          <a:lstStyle/>
          <a:p>
            <a:pPr>
              <a:lnSpc>
                <a:spcPts val="2400"/>
              </a:lnSpc>
              <a:spcBef>
                <a:spcPts val="1470"/>
              </a:spcBef>
              <a:spcAft>
                <a:spcPts val="1470"/>
              </a:spcAft>
            </a:pPr>
            <a:r>
              <a:rPr lang="en-US" sz="2400" u="sng" dirty="0">
                <a:latin typeface="Arial" panose="020B0604020202020204" pitchFamily="34" charset="0"/>
                <a:cs typeface="Arial" panose="020B0604020202020204" pitchFamily="34" charset="0"/>
              </a:rPr>
              <a:t>Common mistake: Taking your eyes off of listeners</a:t>
            </a:r>
            <a:r>
              <a:rPr lang="en-US" sz="2400" b="1" u="sng" dirty="0">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a:p>
            <a:pPr indent="0">
              <a:lnSpc>
                <a:spcPts val="2400"/>
              </a:lnSpc>
              <a:spcBef>
                <a:spcPts val="1470"/>
              </a:spcBef>
              <a:spcAft>
                <a:spcPts val="1470"/>
              </a:spcAft>
            </a:pPr>
            <a:r>
              <a:rPr lang="en-US" sz="2400" dirty="0">
                <a:latin typeface="Arial" panose="020B0604020202020204" pitchFamily="34" charset="0"/>
                <a:cs typeface="Arial" panose="020B0604020202020204" pitchFamily="34" charset="0"/>
              </a:rPr>
              <a:t>Do you read directly from a PowerPoint presentation instead of addressing the audience?</a:t>
            </a:r>
          </a:p>
          <a:p>
            <a:pPr indent="0" algn="just">
              <a:lnSpc>
                <a:spcPts val="2400"/>
              </a:lnSpc>
              <a:spcAft>
                <a:spcPts val="1470"/>
              </a:spcAft>
            </a:pPr>
            <a:r>
              <a:rPr lang="en-US" sz="2400" dirty="0">
                <a:latin typeface="Arial" panose="020B0604020202020204" pitchFamily="34" charset="0"/>
                <a:cs typeface="Arial" panose="020B0604020202020204" pitchFamily="34" charset="0"/>
              </a:rPr>
              <a:t>In a one-on-one conversation, do you glance to the side, down at your feet, or at the desk?</a:t>
            </a:r>
          </a:p>
          <a:p>
            <a:pPr indent="0">
              <a:lnSpc>
                <a:spcPts val="2400"/>
              </a:lnSpc>
            </a:pPr>
            <a:r>
              <a:rPr lang="en-US" sz="2400" dirty="0">
                <a:latin typeface="Arial" panose="020B0604020202020204" pitchFamily="34" charset="0"/>
                <a:cs typeface="Arial" panose="020B0604020202020204" pitchFamily="34" charset="0"/>
              </a:rPr>
              <a:t>Ever catch yourself looking over the shoulder of the person you’re talking to?</a:t>
            </a:r>
          </a:p>
        </p:txBody>
      </p:sp>
      <p:pic>
        <p:nvPicPr>
          <p:cNvPr id="4" name="Picture 3"/>
          <p:cNvPicPr>
            <a:picLocks noChangeAspect="1"/>
          </p:cNvPicPr>
          <p:nvPr/>
        </p:nvPicPr>
        <p:blipFill>
          <a:blip r:embed="rId2"/>
          <a:stretch>
            <a:fillRect/>
          </a:stretch>
        </p:blipFill>
        <p:spPr>
          <a:xfrm>
            <a:off x="4800600" y="1219200"/>
            <a:ext cx="4030927" cy="5017026"/>
          </a:xfrm>
          <a:prstGeom prst="rect">
            <a:avLst/>
          </a:prstGeom>
        </p:spPr>
      </p:pic>
      <p:sp>
        <p:nvSpPr>
          <p:cNvPr id="5"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Eyes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219200"/>
            <a:ext cx="4724400" cy="4876800"/>
          </a:xfrm>
          <a:prstGeom prst="rect">
            <a:avLst/>
          </a:prstGeom>
        </p:spPr>
        <p:txBody>
          <a:bodyPr lIns="0" tIns="0" rIns="0" bIns="0">
            <a:noAutofit/>
          </a:bodyPr>
          <a:lstStyle/>
          <a:p>
            <a:pPr>
              <a:lnSpc>
                <a:spcPts val="2400"/>
              </a:lnSpc>
              <a:spcBef>
                <a:spcPts val="1470"/>
              </a:spcBef>
            </a:pPr>
            <a:r>
              <a:rPr lang="en-US" sz="2400" u="sng" dirty="0">
                <a:latin typeface="Arial" panose="020B0604020202020204" pitchFamily="34" charset="0"/>
                <a:cs typeface="Arial" panose="020B0604020202020204" pitchFamily="34" charset="0"/>
              </a:rPr>
              <a:t>Keeping your eyes on your audience.</a:t>
            </a:r>
          </a:p>
          <a:p>
            <a:pPr indent="0">
              <a:lnSpc>
                <a:spcPts val="2400"/>
              </a:lnSpc>
              <a:spcBef>
                <a:spcPts val="1470"/>
              </a:spcBef>
            </a:pPr>
            <a:r>
              <a:rPr lang="en-US" sz="2400">
                <a:latin typeface="Arial" panose="020B0604020202020204" pitchFamily="34" charset="0"/>
                <a:cs typeface="Arial" panose="020B0604020202020204" pitchFamily="34" charset="0"/>
              </a:rPr>
              <a:t>If </a:t>
            </a:r>
            <a:r>
              <a:rPr lang="en-US" sz="2400" dirty="0">
                <a:latin typeface="Arial" panose="020B0604020202020204" pitchFamily="34" charset="0"/>
                <a:cs typeface="Arial" panose="020B0604020202020204" pitchFamily="34" charset="0"/>
              </a:rPr>
              <a:t>you’re giving a presentation, commit your material to memory so you can connect instead of read. </a:t>
            </a:r>
          </a:p>
          <a:p>
            <a:pPr indent="0">
              <a:lnSpc>
                <a:spcPts val="2400"/>
              </a:lnSpc>
              <a:spcBef>
                <a:spcPts val="1470"/>
              </a:spcBef>
            </a:pPr>
            <a:r>
              <a:rPr lang="en-US" sz="2400" dirty="0">
                <a:latin typeface="Arial" panose="020B0604020202020204" pitchFamily="34" charset="0"/>
                <a:cs typeface="Arial" panose="020B0604020202020204" pitchFamily="34" charset="0"/>
              </a:rPr>
              <a:t>In small groups or meetings, maintain eye contact equally with everyone in the room. </a:t>
            </a:r>
          </a:p>
          <a:p>
            <a:pPr indent="0">
              <a:lnSpc>
                <a:spcPts val="2400"/>
              </a:lnSpc>
              <a:spcBef>
                <a:spcPts val="1470"/>
              </a:spcBef>
            </a:pPr>
            <a:r>
              <a:rPr lang="en-US" sz="2400" dirty="0">
                <a:latin typeface="Arial" panose="020B0604020202020204" pitchFamily="34" charset="0"/>
                <a:cs typeface="Arial" panose="020B0604020202020204" pitchFamily="34" charset="0"/>
              </a:rPr>
              <a:t>During one-on-one conversations, keep your eyes on the person you are speaking to 80% to 90% of the time.</a:t>
            </a:r>
          </a:p>
        </p:txBody>
      </p:sp>
      <p:pic>
        <p:nvPicPr>
          <p:cNvPr id="4" name="Picture 3"/>
          <p:cNvPicPr>
            <a:picLocks noChangeAspect="1"/>
          </p:cNvPicPr>
          <p:nvPr/>
        </p:nvPicPr>
        <p:blipFill>
          <a:blip r:embed="rId2"/>
          <a:stretch>
            <a:fillRect/>
          </a:stretch>
        </p:blipFill>
        <p:spPr>
          <a:xfrm>
            <a:off x="5791200" y="1055762"/>
            <a:ext cx="3048000" cy="5802238"/>
          </a:xfrm>
          <a:prstGeom prst="rect">
            <a:avLst/>
          </a:prstGeom>
        </p:spPr>
      </p:pic>
      <p:sp>
        <p:nvSpPr>
          <p:cNvPr id="5"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Eyes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295400"/>
            <a:ext cx="4267200" cy="4267200"/>
          </a:xfrm>
          <a:prstGeom prst="rect">
            <a:avLst/>
          </a:prstGeom>
        </p:spPr>
        <p:txBody>
          <a:bodyPr lIns="0" tIns="0" rIns="0" bIns="0">
            <a:noAutofit/>
          </a:bodyPr>
          <a:lstStyle/>
          <a:p>
            <a:pPr indent="0">
              <a:lnSpc>
                <a:spcPts val="2400"/>
              </a:lnSpc>
              <a:spcAft>
                <a:spcPts val="1470"/>
              </a:spcAft>
            </a:pPr>
            <a:r>
              <a:rPr lang="en-US" sz="2400" u="sng" dirty="0">
                <a:latin typeface="Arial" panose="020B0604020202020204" pitchFamily="34" charset="0"/>
                <a:cs typeface="Arial" panose="020B0604020202020204" pitchFamily="34" charset="0"/>
              </a:rPr>
              <a:t>Common mistake: Putting something between you and your listener (s).</a:t>
            </a:r>
          </a:p>
          <a:p>
            <a:pPr marL="342900" indent="-342900">
              <a:lnSpc>
                <a:spcPts val="2400"/>
              </a:lnSpc>
              <a:buFont typeface="Arial" panose="020B0604020202020204" pitchFamily="34" charset="0"/>
              <a:buChar char="•"/>
            </a:pPr>
            <a:r>
              <a:rPr lang="en-US" sz="2400" dirty="0">
                <a:latin typeface="Arial" panose="020B0604020202020204" pitchFamily="34" charset="0"/>
                <a:cs typeface="Arial" panose="020B0604020202020204" pitchFamily="34" charset="0"/>
              </a:rPr>
              <a:t>Crossing your arms</a:t>
            </a:r>
          </a:p>
          <a:p>
            <a:pPr marL="342900" indent="-342900">
              <a:lnSpc>
                <a:spcPts val="2400"/>
              </a:lnSpc>
              <a:buFont typeface="Arial" panose="020B0604020202020204" pitchFamily="34" charset="0"/>
              <a:buChar char="•"/>
            </a:pPr>
            <a:r>
              <a:rPr lang="en-US" sz="2400" dirty="0">
                <a:latin typeface="Arial" panose="020B0604020202020204" pitchFamily="34" charset="0"/>
                <a:cs typeface="Arial" panose="020B0604020202020204" pitchFamily="34" charset="0"/>
              </a:rPr>
              <a:t>Standing behind a podium, Standing behind a chair</a:t>
            </a:r>
          </a:p>
          <a:p>
            <a:pPr marL="342900" indent="-342900">
              <a:lnSpc>
                <a:spcPts val="2400"/>
              </a:lnSpc>
              <a:buFont typeface="Arial" panose="020B0604020202020204" pitchFamily="34" charset="0"/>
              <a:buChar char="•"/>
            </a:pPr>
            <a:r>
              <a:rPr lang="en-US" sz="2400" dirty="0">
                <a:latin typeface="Arial" panose="020B0604020202020204" pitchFamily="34" charset="0"/>
                <a:cs typeface="Arial" panose="020B0604020202020204" pitchFamily="34" charset="0"/>
              </a:rPr>
              <a:t>Talking to someone from behind a computer monitor</a:t>
            </a: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Blocking</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4" name="Picture 3"/>
          <p:cNvPicPr>
            <a:picLocks noChangeAspect="1"/>
          </p:cNvPicPr>
          <p:nvPr/>
        </p:nvPicPr>
        <p:blipFill>
          <a:blip r:embed="rId2"/>
          <a:stretch>
            <a:fillRect/>
          </a:stretch>
        </p:blipFill>
        <p:spPr>
          <a:xfrm>
            <a:off x="4343400" y="1066800"/>
            <a:ext cx="4572000" cy="537094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95400"/>
            <a:ext cx="3581400" cy="4267200"/>
          </a:xfrm>
          <a:prstGeom prst="rect">
            <a:avLst/>
          </a:prstGeom>
        </p:spPr>
        <p:txBody>
          <a:bodyPr lIns="0" tIns="0" rIns="0" bIns="0">
            <a:noAutofit/>
          </a:bodyPr>
          <a:lstStyle/>
          <a:p>
            <a:pPr indent="0">
              <a:lnSpc>
                <a:spcPts val="2424"/>
              </a:lnSpc>
              <a:spcAft>
                <a:spcPts val="1470"/>
              </a:spcAft>
            </a:pPr>
            <a:r>
              <a:rPr lang="en-US" sz="2400" u="sng" dirty="0">
                <a:latin typeface="Arial" panose="020B0604020202020204" pitchFamily="34" charset="0"/>
                <a:cs typeface="Arial" panose="020B0604020202020204" pitchFamily="34" charset="0"/>
              </a:rPr>
              <a:t>Staying </a:t>
            </a:r>
            <a:r>
              <a:rPr lang="en-US" sz="2400" i="1" u="sng" dirty="0">
                <a:latin typeface="Arial" panose="020B0604020202020204" pitchFamily="34" charset="0"/>
                <a:cs typeface="Arial" panose="020B0604020202020204" pitchFamily="34" charset="0"/>
              </a:rPr>
              <a:t>"open"</a:t>
            </a:r>
          </a:p>
          <a:p>
            <a:pPr marL="342900" indent="-342900">
              <a:lnSpc>
                <a:spcPts val="2400"/>
              </a:lnSpc>
              <a:buFont typeface="Arial" panose="020B0604020202020204" pitchFamily="34" charset="0"/>
              <a:buChar char="•"/>
            </a:pPr>
            <a:r>
              <a:rPr lang="en-US" sz="2400" dirty="0">
                <a:latin typeface="Arial" panose="020B0604020202020204" pitchFamily="34" charset="0"/>
                <a:cs typeface="Arial" panose="020B0604020202020204" pitchFamily="34" charset="0"/>
              </a:rPr>
              <a:t>Keep your hands apart and your palms up, pointed toward the ceiling. </a:t>
            </a:r>
          </a:p>
          <a:p>
            <a:pPr marL="342900" indent="-342900">
              <a:lnSpc>
                <a:spcPts val="2400"/>
              </a:lnSpc>
              <a:buFont typeface="Arial" panose="020B0604020202020204" pitchFamily="34" charset="0"/>
              <a:buChar char="•"/>
            </a:pPr>
            <a:r>
              <a:rPr lang="en-US" sz="2400" dirty="0">
                <a:latin typeface="Arial" panose="020B0604020202020204" pitchFamily="34" charset="0"/>
                <a:cs typeface="Arial" panose="020B0604020202020204" pitchFamily="34" charset="0"/>
              </a:rPr>
              <a:t>Remove physical barriers between you and your listeners.</a:t>
            </a:r>
          </a:p>
        </p:txBody>
      </p:sp>
      <p:pic>
        <p:nvPicPr>
          <p:cNvPr id="3" name="Picture 2"/>
          <p:cNvPicPr>
            <a:picLocks noChangeAspect="1"/>
          </p:cNvPicPr>
          <p:nvPr/>
        </p:nvPicPr>
        <p:blipFill>
          <a:blip r:embed="rId3"/>
          <a:stretch>
            <a:fillRect/>
          </a:stretch>
        </p:blipFill>
        <p:spPr>
          <a:xfrm>
            <a:off x="4038600" y="1371600"/>
            <a:ext cx="4267200" cy="5026764"/>
          </a:xfrm>
          <a:prstGeom prst="rect">
            <a:avLst/>
          </a:prstGeom>
        </p:spPr>
      </p:pic>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Blocking</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0"/>
            <a:ext cx="3657600" cy="3962400"/>
          </a:xfrm>
          <a:prstGeom prst="rect">
            <a:avLst/>
          </a:prstGeom>
        </p:spPr>
        <p:txBody>
          <a:bodyPr lIns="0" tIns="0" rIns="0" bIns="0">
            <a:noAutofit/>
          </a:bodyPr>
          <a:lstStyle/>
          <a:p>
            <a:pPr indent="0">
              <a:lnSpc>
                <a:spcPts val="2400"/>
              </a:lnSpc>
              <a:spcBef>
                <a:spcPts val="1470"/>
              </a:spcBef>
            </a:pPr>
            <a:r>
              <a:rPr lang="en-US" sz="2400" u="sng" dirty="0">
                <a:latin typeface="Arial" panose="020B0604020202020204" pitchFamily="34" charset="0"/>
                <a:cs typeface="Arial" panose="020B0604020202020204" pitchFamily="34" charset="0"/>
              </a:rPr>
              <a:t>Common mistake: Not using them.</a:t>
            </a:r>
          </a:p>
          <a:p>
            <a:pPr indent="0">
              <a:lnSpc>
                <a:spcPts val="2400"/>
              </a:lnSpc>
              <a:spcBef>
                <a:spcPts val="1470"/>
              </a:spcBef>
            </a:pPr>
            <a:endParaRPr lang="en-US" sz="2400" dirty="0">
              <a:latin typeface="Arial" panose="020B0604020202020204" pitchFamily="34" charset="0"/>
              <a:cs typeface="Arial" panose="020B0604020202020204" pitchFamily="34" charset="0"/>
            </a:endParaRPr>
          </a:p>
          <a:p>
            <a:pPr indent="0">
              <a:lnSpc>
                <a:spcPts val="2400"/>
              </a:lnSpc>
              <a:spcBef>
                <a:spcPts val="1470"/>
              </a:spcBef>
            </a:pPr>
            <a:r>
              <a:rPr lang="en-US" sz="2400" dirty="0">
                <a:latin typeface="Arial" panose="020B0604020202020204" pitchFamily="34" charset="0"/>
                <a:cs typeface="Arial" panose="020B0604020202020204" pitchFamily="34" charset="0"/>
              </a:rPr>
              <a:t>Keeping your hands in your pockets or clasped together makes you seem stiff, stilted, and formal. </a:t>
            </a:r>
          </a:p>
          <a:p>
            <a:pPr indent="0">
              <a:lnSpc>
                <a:spcPts val="2400"/>
              </a:lnSpc>
              <a:spcBef>
                <a:spcPts val="1470"/>
              </a:spcBef>
            </a:pPr>
            <a:r>
              <a:rPr lang="en-US" sz="2400" dirty="0">
                <a:latin typeface="Arial" panose="020B0604020202020204" pitchFamily="34" charset="0"/>
                <a:cs typeface="Arial" panose="020B0604020202020204" pitchFamily="34" charset="0"/>
              </a:rPr>
              <a:t>It conveys insecurity, whether or not you’re insecure.</a:t>
            </a:r>
          </a:p>
        </p:txBody>
      </p:sp>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Hands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5" name="Picture 4"/>
          <p:cNvPicPr>
            <a:picLocks noChangeAspect="1"/>
          </p:cNvPicPr>
          <p:nvPr/>
        </p:nvPicPr>
        <p:blipFill>
          <a:blip r:embed="rId3"/>
          <a:stretch>
            <a:fillRect/>
          </a:stretch>
        </p:blipFill>
        <p:spPr>
          <a:xfrm>
            <a:off x="4343400" y="1219200"/>
            <a:ext cx="4334249" cy="537884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371600"/>
            <a:ext cx="4724400" cy="4191000"/>
          </a:xfrm>
          <a:prstGeom prst="rect">
            <a:avLst/>
          </a:prstGeom>
        </p:spPr>
        <p:txBody>
          <a:bodyPr lIns="0" tIns="0" rIns="0" bIns="0">
            <a:noAutofit/>
          </a:bodyPr>
          <a:lstStyle/>
          <a:p>
            <a:pPr indent="0">
              <a:lnSpc>
                <a:spcPts val="2400"/>
              </a:lnSpc>
              <a:spcBef>
                <a:spcPts val="1470"/>
              </a:spcBef>
            </a:pPr>
            <a:r>
              <a:rPr lang="en-US" sz="2400" u="sng" dirty="0">
                <a:latin typeface="Arial" panose="020B0604020202020204" pitchFamily="34" charset="0"/>
                <a:cs typeface="Arial" panose="020B0604020202020204" pitchFamily="34" charset="0"/>
              </a:rPr>
              <a:t>Using complex hand gestures.</a:t>
            </a:r>
            <a:endParaRPr lang="en-US" sz="2400" dirty="0">
              <a:latin typeface="Arial" panose="020B0604020202020204" pitchFamily="34" charset="0"/>
              <a:cs typeface="Arial" panose="020B0604020202020204" pitchFamily="34" charset="0"/>
            </a:endParaRPr>
          </a:p>
          <a:p>
            <a:pPr marL="342900" indent="-342900">
              <a:lnSpc>
                <a:spcPts val="2400"/>
              </a:lnSpc>
              <a:spcBef>
                <a:spcPts val="1470"/>
              </a:spcBef>
              <a:buFont typeface="Arial" panose="020B0604020202020204" pitchFamily="34" charset="0"/>
              <a:buChar char="•"/>
            </a:pPr>
            <a:r>
              <a:rPr lang="en-US" sz="2400" dirty="0">
                <a:latin typeface="Arial" panose="020B0604020202020204" pitchFamily="34" charset="0"/>
                <a:cs typeface="Arial" panose="020B0604020202020204" pitchFamily="34" charset="0"/>
              </a:rPr>
              <a:t>Engaging both hands above the waist reflects complex thinking and gives the listener confidence in the speaker.</a:t>
            </a:r>
          </a:p>
          <a:p>
            <a:pPr marL="342900" indent="-342900">
              <a:lnSpc>
                <a:spcPts val="2400"/>
              </a:lnSpc>
              <a:spcBef>
                <a:spcPts val="1470"/>
              </a:spcBef>
              <a:buFont typeface="Arial" panose="020B0604020202020204" pitchFamily="34" charset="0"/>
              <a:buChar char="•"/>
            </a:pPr>
            <a:r>
              <a:rPr lang="en-US" sz="2400" dirty="0">
                <a:latin typeface="Arial" panose="020B0604020202020204" pitchFamily="34" charset="0"/>
                <a:cs typeface="Arial" panose="020B0604020202020204" pitchFamily="34" charset="0"/>
              </a:rPr>
              <a:t>Just watch such charismatic speakers as Bill Clinton, Colin Powell, Barack Obama, or Tony Blair.</a:t>
            </a:r>
          </a:p>
        </p:txBody>
      </p:sp>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Hands</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5334000" y="1143000"/>
            <a:ext cx="3581400" cy="454628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
            <a:ext cx="7309104" cy="646176"/>
          </a:xfrm>
          <a:prstGeom prst="rect">
            <a:avLst/>
          </a:prstGeom>
        </p:spPr>
        <p:txBody>
          <a:bodyPr lIns="0" tIns="0" rIns="0" bIns="0">
            <a:noAutofit/>
          </a:bodyPr>
          <a:lstStyle/>
          <a:p>
            <a:pPr indent="0" algn="ctr">
              <a:lnSpc>
                <a:spcPts val="4032"/>
              </a:lnSpc>
            </a:pPr>
            <a:r>
              <a:rPr lang="en-US" sz="2800" b="1" dirty="0">
                <a:solidFill>
                  <a:schemeClr val="bg1"/>
                </a:solidFill>
                <a:latin typeface="Arial"/>
              </a:rPr>
              <a:t>Verbal &amp; Nonverbal communication</a:t>
            </a:r>
            <a:endParaRPr lang="en-US" sz="2000" b="1" dirty="0">
              <a:solidFill>
                <a:schemeClr val="bg1"/>
              </a:solidFill>
              <a:latin typeface="Arial"/>
            </a:endParaRPr>
          </a:p>
        </p:txBody>
      </p:sp>
      <p:sp>
        <p:nvSpPr>
          <p:cNvPr id="3" name="Rectangle 2"/>
          <p:cNvSpPr/>
          <p:nvPr/>
        </p:nvSpPr>
        <p:spPr>
          <a:xfrm>
            <a:off x="381000" y="1524000"/>
            <a:ext cx="8077200" cy="3624072"/>
          </a:xfrm>
          <a:prstGeom prst="rect">
            <a:avLst/>
          </a:prstGeom>
        </p:spPr>
        <p:txBody>
          <a:bodyPr lIns="0" tIns="0" rIns="0" bIns="0">
            <a:noAutofit/>
          </a:bodyPr>
          <a:lstStyle/>
          <a:p>
            <a:pPr marL="457200" indent="-457200">
              <a:lnSpc>
                <a:spcPts val="3360"/>
              </a:lnSpc>
              <a:buClr>
                <a:srgbClr val="0000FF"/>
              </a:buClr>
              <a:buFont typeface="Wingdings" pitchFamily="2" charset="2"/>
              <a:buChar char="§"/>
            </a:pPr>
            <a:r>
              <a:rPr lang="en-US" sz="2400" dirty="0">
                <a:latin typeface="Arial" panose="020B0604020202020204" pitchFamily="34" charset="0"/>
                <a:cs typeface="Arial" panose="020B0604020202020204" pitchFamily="34" charset="0"/>
              </a:rPr>
              <a:t>Before moving forward, let’s keep in your mind that verbal communication and nonverbal communication are interconnected and they operate together in communication.</a:t>
            </a:r>
          </a:p>
          <a:p>
            <a:pPr marL="457200" indent="-457200">
              <a:lnSpc>
                <a:spcPts val="3360"/>
              </a:lnSpc>
              <a:buClr>
                <a:srgbClr val="0000FF"/>
              </a:buClr>
              <a:buFont typeface="Wingdings" pitchFamily="2" charset="2"/>
              <a:buChar char="§"/>
            </a:pPr>
            <a:r>
              <a:rPr lang="en-US" sz="2400" dirty="0">
                <a:latin typeface="Arial"/>
              </a:rPr>
              <a:t>Verbal and non verbal are all types of communication. But the difference between them is that we use our voice in verbal communication and we use body signs in non-verbal communication.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219200"/>
            <a:ext cx="3810000" cy="4038600"/>
          </a:xfrm>
          <a:prstGeom prst="rect">
            <a:avLst/>
          </a:prstGeom>
        </p:spPr>
        <p:txBody>
          <a:bodyPr lIns="0" tIns="0" rIns="0" bIns="0">
            <a:noAutofit/>
          </a:bodyPr>
          <a:lstStyle/>
          <a:p>
            <a:pPr indent="0">
              <a:lnSpc>
                <a:spcPts val="2400"/>
              </a:lnSpc>
              <a:spcBef>
                <a:spcPts val="1470"/>
              </a:spcBef>
            </a:pPr>
            <a:r>
              <a:rPr lang="en-US" sz="2400" u="sng" dirty="0">
                <a:latin typeface="Sylfaen"/>
              </a:rPr>
              <a:t>Common mistake: Standing or sitting perfectly still.</a:t>
            </a:r>
            <a:endParaRPr lang="en-US" sz="2400" dirty="0">
              <a:latin typeface="Sylfaen"/>
            </a:endParaRPr>
          </a:p>
          <a:p>
            <a:pPr indent="0">
              <a:lnSpc>
                <a:spcPts val="2400"/>
              </a:lnSpc>
              <a:spcBef>
                <a:spcPts val="1470"/>
              </a:spcBef>
            </a:pPr>
            <a:r>
              <a:rPr lang="en-US" sz="2400" dirty="0">
                <a:latin typeface="Sylfaen"/>
              </a:rPr>
              <a:t>Ineffective speakers barely move, staying in one spot during a presentation.</a:t>
            </a:r>
          </a:p>
        </p:txBody>
      </p:sp>
      <p:sp>
        <p:nvSpPr>
          <p:cNvPr id="4"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Animation</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5" name="Picture 4"/>
          <p:cNvPicPr>
            <a:picLocks noChangeAspect="1"/>
          </p:cNvPicPr>
          <p:nvPr/>
        </p:nvPicPr>
        <p:blipFill>
          <a:blip r:embed="rId2"/>
          <a:stretch>
            <a:fillRect/>
          </a:stretch>
        </p:blipFill>
        <p:spPr>
          <a:xfrm>
            <a:off x="4572000" y="1219200"/>
            <a:ext cx="3678114" cy="498271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125" y="1219200"/>
            <a:ext cx="4105275" cy="4572000"/>
          </a:xfrm>
          <a:prstGeom prst="rect">
            <a:avLst/>
          </a:prstGeom>
        </p:spPr>
        <p:txBody>
          <a:bodyPr lIns="0" tIns="0" rIns="0" bIns="0">
            <a:noAutofit/>
          </a:bodyPr>
          <a:lstStyle/>
          <a:p>
            <a:pPr indent="0">
              <a:lnSpc>
                <a:spcPts val="2424"/>
              </a:lnSpc>
              <a:spcAft>
                <a:spcPts val="1470"/>
              </a:spcAft>
            </a:pPr>
            <a:r>
              <a:rPr lang="en-US" sz="2400" u="sng" dirty="0">
                <a:latin typeface="Arial" panose="020B0604020202020204" pitchFamily="34" charset="0"/>
                <a:cs typeface="Arial" panose="020B0604020202020204" pitchFamily="34" charset="0"/>
              </a:rPr>
              <a:t>Animate your body, not your slides.</a:t>
            </a:r>
          </a:p>
          <a:p>
            <a:pPr marL="342900" indent="-342900">
              <a:lnSpc>
                <a:spcPts val="2400"/>
              </a:lnSpc>
              <a:buFont typeface="Arial" panose="020B0604020202020204" pitchFamily="34" charset="0"/>
              <a:buChar char="•"/>
            </a:pPr>
            <a:r>
              <a:rPr lang="en-US" sz="2400" dirty="0">
                <a:latin typeface="Arial" panose="020B0604020202020204" pitchFamily="34" charset="0"/>
                <a:cs typeface="Arial" panose="020B0604020202020204" pitchFamily="34" charset="0"/>
              </a:rPr>
              <a:t>Great speakers get up and move</a:t>
            </a:r>
          </a:p>
          <a:p>
            <a:pPr marL="342900" indent="-342900">
              <a:lnSpc>
                <a:spcPts val="2400"/>
              </a:lnSpc>
              <a:buFont typeface="Arial" panose="020B0604020202020204" pitchFamily="34" charset="0"/>
              <a:buChar char="•"/>
            </a:pPr>
            <a:r>
              <a:rPr lang="en-US" sz="2400" dirty="0">
                <a:latin typeface="Arial" panose="020B0604020202020204" pitchFamily="34" charset="0"/>
                <a:cs typeface="Arial" panose="020B0604020202020204" pitchFamily="34" charset="0"/>
              </a:rPr>
              <a:t>When appropriate, mingle with the audience, </a:t>
            </a: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Animation</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5334000" y="1066799"/>
            <a:ext cx="3571875" cy="549705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752600"/>
            <a:ext cx="2971800" cy="3657600"/>
          </a:xfrm>
          <a:prstGeom prst="rect">
            <a:avLst/>
          </a:prstGeom>
        </p:spPr>
        <p:txBody>
          <a:bodyPr lIns="0" tIns="0" rIns="0" bIns="0">
            <a:noAutofit/>
          </a:bodyPr>
          <a:lstStyle/>
          <a:p>
            <a:pPr marL="228600" indent="0">
              <a:lnSpc>
                <a:spcPts val="3840"/>
              </a:lnSpc>
              <a:spcAft>
                <a:spcPts val="1260"/>
              </a:spcAft>
            </a:pPr>
            <a:r>
              <a:rPr lang="en-US" sz="2400" dirty="0">
                <a:latin typeface="Arial" panose="020B0604020202020204" pitchFamily="34" charset="0"/>
                <a:cs typeface="Arial" panose="020B0604020202020204" pitchFamily="34" charset="0"/>
              </a:rPr>
              <a:t>Mahatma Gandhi has also mentioned that,</a:t>
            </a:r>
          </a:p>
          <a:p>
            <a:pPr marL="228600" indent="0">
              <a:lnSpc>
                <a:spcPts val="3840"/>
              </a:lnSpc>
              <a:spcAft>
                <a:spcPts val="1260"/>
              </a:spcAft>
            </a:pPr>
            <a:r>
              <a:rPr lang="en-US" sz="2400" dirty="0">
                <a:latin typeface="Arial" panose="020B0604020202020204" pitchFamily="34" charset="0"/>
                <a:cs typeface="Arial" panose="020B0604020202020204" pitchFamily="34" charset="0"/>
              </a:rPr>
              <a:t>"You are not completely dressed until your face wears a </a:t>
            </a:r>
            <a:r>
              <a:rPr lang="en-US" sz="2400" i="1" spc="-100" dirty="0">
                <a:solidFill>
                  <a:srgbClr val="FD0000"/>
                </a:solidFill>
                <a:latin typeface="Arial" panose="020B0604020202020204" pitchFamily="34" charset="0"/>
                <a:cs typeface="Arial" panose="020B0604020202020204" pitchFamily="34" charset="0"/>
              </a:rPr>
              <a:t>SMILE</a:t>
            </a:r>
          </a:p>
        </p:txBody>
      </p:sp>
      <p:sp>
        <p:nvSpPr>
          <p:cNvPr id="3" name="Title 1"/>
          <p:cNvSpPr txBox="1">
            <a:spLocks/>
          </p:cNvSpPr>
          <p:nvPr/>
        </p:nvSpPr>
        <p:spPr>
          <a:xfrm>
            <a:off x="457200" y="76200"/>
            <a:ext cx="84582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Arial" pitchFamily="34" charset="0"/>
                <a:ea typeface="+mj-ea"/>
                <a:cs typeface="Arial" pitchFamily="34" charset="0"/>
              </a:rPr>
              <a:t>Smile</a:t>
            </a:r>
            <a:endParaRPr kumimoji="0" lang="en-US" sz="28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pic>
        <p:nvPicPr>
          <p:cNvPr id="5122" name="Picture 2" descr="Kết quả hình ảnh cho quảng cáo du lịch, nụ cười việt nam"/>
          <p:cNvPicPr>
            <a:picLocks noChangeAspect="1" noChangeArrowheads="1"/>
          </p:cNvPicPr>
          <p:nvPr/>
        </p:nvPicPr>
        <p:blipFill>
          <a:blip r:embed="rId2"/>
          <a:srcRect/>
          <a:stretch>
            <a:fillRect/>
          </a:stretch>
        </p:blipFill>
        <p:spPr bwMode="auto">
          <a:xfrm>
            <a:off x="3962400" y="1600200"/>
            <a:ext cx="5033070" cy="3352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
            <a:ext cx="7162800" cy="441960"/>
          </a:xfrm>
          <a:prstGeom prst="rect">
            <a:avLst/>
          </a:prstGeom>
        </p:spPr>
        <p:txBody>
          <a:bodyPr wrap="none" lIns="0" tIns="0" rIns="0" bIns="0">
            <a:noAutofit/>
          </a:bodyPr>
          <a:lstStyle/>
          <a:p>
            <a:pPr indent="0" algn="ctr"/>
            <a:r>
              <a:rPr lang="en-US" sz="2800" b="1" dirty="0">
                <a:solidFill>
                  <a:schemeClr val="bg1"/>
                </a:solidFill>
                <a:latin typeface="Arial"/>
              </a:rPr>
              <a:t>Importance of Nonverbal Communication</a:t>
            </a:r>
          </a:p>
        </p:txBody>
      </p:sp>
      <p:sp>
        <p:nvSpPr>
          <p:cNvPr id="3" name="Rectangle 2"/>
          <p:cNvSpPr/>
          <p:nvPr/>
        </p:nvSpPr>
        <p:spPr>
          <a:xfrm>
            <a:off x="167640" y="1371600"/>
            <a:ext cx="8284464" cy="1728216"/>
          </a:xfrm>
          <a:prstGeom prst="rect">
            <a:avLst/>
          </a:prstGeom>
        </p:spPr>
        <p:txBody>
          <a:bodyPr lIns="0" tIns="0" rIns="0" bIns="0">
            <a:noAutofit/>
          </a:bodyPr>
          <a:lstStyle/>
          <a:p>
            <a:pPr indent="0">
              <a:lnSpc>
                <a:spcPts val="2400"/>
              </a:lnSpc>
              <a:spcAft>
                <a:spcPts val="1470"/>
              </a:spcAft>
            </a:pPr>
            <a:r>
              <a:rPr lang="en-US" sz="2400" dirty="0">
                <a:latin typeface="Arial"/>
              </a:rPr>
              <a:t>Verbal &amp; nonverbal Communication plays an important role in how people interact with one another. People are using around </a:t>
            </a:r>
            <a:r>
              <a:rPr lang="en-US" sz="2400" b="1" dirty="0">
                <a:latin typeface="Arial"/>
              </a:rPr>
              <a:t>35% verbal communication </a:t>
            </a:r>
            <a:r>
              <a:rPr lang="en-US" sz="2400" dirty="0">
                <a:latin typeface="Arial"/>
              </a:rPr>
              <a:t>and </a:t>
            </a:r>
            <a:r>
              <a:rPr lang="en-US" sz="2400" b="1" dirty="0">
                <a:latin typeface="Arial"/>
              </a:rPr>
              <a:t>65% nonverbal communication </a:t>
            </a:r>
            <a:r>
              <a:rPr lang="en-US" sz="2400" dirty="0">
                <a:latin typeface="Arial"/>
              </a:rPr>
              <a:t>in daily life. Nonverbal communication has also </a:t>
            </a:r>
            <a:r>
              <a:rPr lang="en-US" sz="2400" b="1" dirty="0">
                <a:latin typeface="Arial"/>
              </a:rPr>
              <a:t>cultural meaning</a:t>
            </a:r>
            <a:r>
              <a:rPr lang="en-US" sz="2400" dirty="0">
                <a:latin typeface="Arial"/>
              </a:rPr>
              <a:t>.</a:t>
            </a:r>
          </a:p>
        </p:txBody>
      </p:sp>
      <p:sp>
        <p:nvSpPr>
          <p:cNvPr id="5" name="Rectangle 4"/>
          <p:cNvSpPr/>
          <p:nvPr/>
        </p:nvSpPr>
        <p:spPr>
          <a:xfrm>
            <a:off x="609600" y="3733800"/>
            <a:ext cx="3581400" cy="2286000"/>
          </a:xfrm>
          <a:prstGeom prst="rect">
            <a:avLst/>
          </a:prstGeom>
        </p:spPr>
        <p:txBody>
          <a:bodyPr lIns="0" tIns="0" rIns="0" bIns="0">
            <a:noAutofit/>
          </a:bodyPr>
          <a:lstStyle/>
          <a:p>
            <a:pPr>
              <a:spcAft>
                <a:spcPts val="630"/>
              </a:spcAft>
            </a:pPr>
            <a:r>
              <a:rPr lang="en-US" sz="2400" b="1" dirty="0">
                <a:latin typeface="Times New Roman"/>
              </a:rPr>
              <a:t>“The most important thing in communication is to hear what isn’t being said.”</a:t>
            </a:r>
          </a:p>
          <a:p>
            <a:pPr>
              <a:spcAft>
                <a:spcPts val="630"/>
              </a:spcAft>
            </a:pPr>
            <a:endParaRPr lang="en-US" sz="2400" b="1" dirty="0">
              <a:latin typeface="Times New Roman"/>
            </a:endParaRPr>
          </a:p>
          <a:p>
            <a:pPr>
              <a:spcAft>
                <a:spcPts val="630"/>
              </a:spcAft>
            </a:pPr>
            <a:r>
              <a:rPr lang="en-US" sz="2400" b="1" dirty="0">
                <a:latin typeface="Times New Roman"/>
              </a:rPr>
              <a:t>Peter F. </a:t>
            </a:r>
            <a:r>
              <a:rPr lang="en-US" sz="2400" b="1" dirty="0" err="1">
                <a:latin typeface="Times New Roman"/>
              </a:rPr>
              <a:t>Drucker</a:t>
            </a:r>
            <a:endParaRPr lang="en-US" sz="2400" b="1" dirty="0">
              <a:latin typeface="Times New Roman"/>
            </a:endParaRPr>
          </a:p>
        </p:txBody>
      </p:sp>
      <p:pic>
        <p:nvPicPr>
          <p:cNvPr id="1026" name="Picture 2"/>
          <p:cNvPicPr>
            <a:picLocks noChangeAspect="1" noChangeArrowheads="1"/>
          </p:cNvPicPr>
          <p:nvPr/>
        </p:nvPicPr>
        <p:blipFill>
          <a:blip r:embed="rId2"/>
          <a:srcRect/>
          <a:stretch>
            <a:fillRect/>
          </a:stretch>
        </p:blipFill>
        <p:spPr bwMode="auto">
          <a:xfrm>
            <a:off x="5562600" y="3581400"/>
            <a:ext cx="3025036" cy="2743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22064" y="1965960"/>
            <a:ext cx="4821936" cy="4029456"/>
          </a:xfrm>
          <a:prstGeom prst="rect">
            <a:avLst/>
          </a:prstGeom>
        </p:spPr>
      </p:pic>
      <p:sp>
        <p:nvSpPr>
          <p:cNvPr id="3" name="Rectangle 2"/>
          <p:cNvSpPr/>
          <p:nvPr/>
        </p:nvSpPr>
        <p:spPr>
          <a:xfrm>
            <a:off x="1524000" y="152400"/>
            <a:ext cx="5943600" cy="457200"/>
          </a:xfrm>
          <a:prstGeom prst="rect">
            <a:avLst/>
          </a:prstGeom>
        </p:spPr>
        <p:txBody>
          <a:bodyPr wrap="none" lIns="0" tIns="0" rIns="0" bIns="0">
            <a:noAutofit/>
          </a:bodyPr>
          <a:lstStyle/>
          <a:p>
            <a:pPr indent="0"/>
            <a:r>
              <a:rPr lang="en-US" sz="2800" b="1" dirty="0">
                <a:solidFill>
                  <a:schemeClr val="bg1"/>
                </a:solidFill>
                <a:latin typeface="Times New Roman"/>
              </a:rPr>
              <a:t>Power of nonverbal communication</a:t>
            </a:r>
          </a:p>
        </p:txBody>
      </p:sp>
      <p:sp>
        <p:nvSpPr>
          <p:cNvPr id="4" name="Rectangle 3"/>
          <p:cNvSpPr/>
          <p:nvPr/>
        </p:nvSpPr>
        <p:spPr>
          <a:xfrm>
            <a:off x="152400" y="1905000"/>
            <a:ext cx="3934968" cy="3200400"/>
          </a:xfrm>
          <a:prstGeom prst="rect">
            <a:avLst/>
          </a:prstGeom>
        </p:spPr>
        <p:txBody>
          <a:bodyPr lIns="0" tIns="0" rIns="0" bIns="0">
            <a:noAutofit/>
          </a:bodyPr>
          <a:lstStyle/>
          <a:p>
            <a:pPr indent="0">
              <a:lnSpc>
                <a:spcPts val="2400"/>
              </a:lnSpc>
            </a:pPr>
            <a:r>
              <a:rPr lang="en-US" sz="2400" dirty="0">
                <a:latin typeface="Times New Roman"/>
              </a:rPr>
              <a:t>Nonverbal communication is the most powerful form of communication. More than voice or even words, nonverbal communication helps to create your image in others mind and even you can express your emotions and feelings in front of others, which you are unable to express in words.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52288" y="4992624"/>
            <a:ext cx="801624" cy="451104"/>
          </a:xfrm>
          <a:prstGeom prst="rect">
            <a:avLst/>
          </a:prstGeom>
        </p:spPr>
      </p:pic>
      <p:pic>
        <p:nvPicPr>
          <p:cNvPr id="3" name="Picture 2"/>
          <p:cNvPicPr>
            <a:picLocks noChangeAspect="1"/>
          </p:cNvPicPr>
          <p:nvPr/>
        </p:nvPicPr>
        <p:blipFill>
          <a:blip r:embed="rId4"/>
          <a:stretch>
            <a:fillRect/>
          </a:stretch>
        </p:blipFill>
        <p:spPr>
          <a:xfrm>
            <a:off x="6477000" y="2514600"/>
            <a:ext cx="2496312" cy="3733800"/>
          </a:xfrm>
          <a:prstGeom prst="rect">
            <a:avLst/>
          </a:prstGeom>
        </p:spPr>
      </p:pic>
      <p:sp>
        <p:nvSpPr>
          <p:cNvPr id="4" name="Rectangle 3"/>
          <p:cNvSpPr/>
          <p:nvPr/>
        </p:nvSpPr>
        <p:spPr>
          <a:xfrm>
            <a:off x="1600200" y="228600"/>
            <a:ext cx="6083808" cy="368808"/>
          </a:xfrm>
          <a:prstGeom prst="rect">
            <a:avLst/>
          </a:prstGeom>
        </p:spPr>
        <p:txBody>
          <a:bodyPr wrap="none" lIns="0" tIns="0" rIns="0" bIns="0">
            <a:noAutofit/>
          </a:bodyPr>
          <a:lstStyle/>
          <a:p>
            <a:pPr indent="0"/>
            <a:r>
              <a:rPr lang="en-US" sz="2800" b="1" dirty="0">
                <a:solidFill>
                  <a:schemeClr val="bg1"/>
                </a:solidFill>
                <a:latin typeface="Arial"/>
              </a:rPr>
              <a:t>Types of Nonverbal Communication</a:t>
            </a:r>
          </a:p>
        </p:txBody>
      </p:sp>
      <p:sp>
        <p:nvSpPr>
          <p:cNvPr id="5" name="Rectangle 4"/>
          <p:cNvSpPr/>
          <p:nvPr/>
        </p:nvSpPr>
        <p:spPr>
          <a:xfrm>
            <a:off x="515112" y="1600200"/>
            <a:ext cx="6952488" cy="569976"/>
          </a:xfrm>
          <a:prstGeom prst="rect">
            <a:avLst/>
          </a:prstGeom>
        </p:spPr>
        <p:txBody>
          <a:bodyPr wrap="none" lIns="0" tIns="0" rIns="0" bIns="0">
            <a:noAutofit/>
          </a:bodyPr>
          <a:lstStyle/>
          <a:p>
            <a:pPr indent="0" algn="just">
              <a:spcAft>
                <a:spcPts val="2100"/>
              </a:spcAft>
            </a:pPr>
            <a:r>
              <a:rPr lang="en-US" sz="2400" b="1" dirty="0">
                <a:latin typeface="Times New Roman"/>
              </a:rPr>
              <a:t>There are two types of nonverbal communication:</a:t>
            </a:r>
          </a:p>
        </p:txBody>
      </p:sp>
      <p:sp>
        <p:nvSpPr>
          <p:cNvPr id="6" name="Rectangle 5"/>
          <p:cNvSpPr/>
          <p:nvPr/>
        </p:nvSpPr>
        <p:spPr>
          <a:xfrm>
            <a:off x="533400" y="2362200"/>
            <a:ext cx="5891784" cy="2362200"/>
          </a:xfrm>
          <a:prstGeom prst="rect">
            <a:avLst/>
          </a:prstGeom>
        </p:spPr>
        <p:txBody>
          <a:bodyPr lIns="0" tIns="0" rIns="0" bIns="0">
            <a:noAutofit/>
          </a:bodyPr>
          <a:lstStyle/>
          <a:p>
            <a:pPr indent="0" algn="just">
              <a:spcBef>
                <a:spcPts val="2100"/>
              </a:spcBef>
              <a:spcAft>
                <a:spcPts val="420"/>
              </a:spcAft>
              <a:buFont typeface="Wingdings" pitchFamily="2" charset="2"/>
              <a:buChar char="§"/>
            </a:pPr>
            <a:r>
              <a:rPr lang="en-US" sz="2400" dirty="0">
                <a:latin typeface="Times New Roman"/>
              </a:rPr>
              <a:t> Intentional nonverbal communication</a:t>
            </a:r>
          </a:p>
          <a:p>
            <a:pPr lvl="1" algn="just">
              <a:spcAft>
                <a:spcPts val="2100"/>
              </a:spcAft>
            </a:pPr>
            <a:r>
              <a:rPr lang="en-US" sz="2000" dirty="0">
                <a:latin typeface="Times New Roman"/>
              </a:rPr>
              <a:t>Example: Pointing out the finger, giving smile and clapping.</a:t>
            </a:r>
          </a:p>
          <a:p>
            <a:pPr indent="0" algn="just">
              <a:spcAft>
                <a:spcPts val="2100"/>
              </a:spcAft>
              <a:buFont typeface="Wingdings" pitchFamily="2" charset="2"/>
              <a:buChar char="§"/>
            </a:pPr>
            <a:r>
              <a:rPr lang="en-US" sz="2400" dirty="0">
                <a:latin typeface="Times New Roman"/>
              </a:rPr>
              <a:t> Unintentional nonverbal communication</a:t>
            </a:r>
          </a:p>
          <a:p>
            <a:pPr lvl="1" algn="just">
              <a:spcAft>
                <a:spcPts val="5670"/>
              </a:spcAft>
            </a:pPr>
            <a:r>
              <a:rPr lang="en-US" sz="2000" dirty="0">
                <a:latin typeface="Times New Roman"/>
              </a:rPr>
              <a:t>Example:...................?</a:t>
            </a:r>
          </a:p>
        </p:txBody>
      </p:sp>
      <p:sp>
        <p:nvSpPr>
          <p:cNvPr id="8" name="Rectangle 7"/>
          <p:cNvSpPr/>
          <p:nvPr/>
        </p:nvSpPr>
        <p:spPr>
          <a:xfrm>
            <a:off x="582168" y="4904232"/>
            <a:ext cx="4419600" cy="1039368"/>
          </a:xfrm>
          <a:prstGeom prst="rect">
            <a:avLst/>
          </a:prstGeom>
        </p:spPr>
        <p:txBody>
          <a:bodyPr lIns="0" tIns="0" rIns="0" bIns="0">
            <a:noAutofit/>
          </a:bodyPr>
          <a:lstStyle/>
          <a:p>
            <a:pPr indent="0" algn="just">
              <a:lnSpc>
                <a:spcPts val="2424"/>
              </a:lnSpc>
              <a:spcBef>
                <a:spcPts val="5670"/>
              </a:spcBef>
            </a:pPr>
            <a:r>
              <a:rPr lang="en-US" sz="2000" b="1" dirty="0">
                <a:latin typeface="Times New Roman"/>
              </a:rPr>
              <a:t>This may be </a:t>
            </a:r>
            <a:r>
              <a:rPr lang="en-US" sz="2400" b="1" dirty="0">
                <a:latin typeface="Times New Roman"/>
              </a:rPr>
              <a:t>intentional</a:t>
            </a:r>
            <a:r>
              <a:rPr lang="en-US" sz="2000" b="1" dirty="0">
                <a:latin typeface="Times New Roman"/>
              </a:rPr>
              <a:t> or unintentional nonverbal communication message?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6672072" cy="338328"/>
          </a:xfrm>
          <a:prstGeom prst="rect">
            <a:avLst/>
          </a:prstGeom>
        </p:spPr>
        <p:txBody>
          <a:bodyPr wrap="none" lIns="0" tIns="0" rIns="0" bIns="0">
            <a:noAutofit/>
          </a:bodyPr>
          <a:lstStyle/>
          <a:p>
            <a:pPr indent="0"/>
            <a:r>
              <a:rPr lang="en-US" sz="2800" b="1" dirty="0">
                <a:solidFill>
                  <a:schemeClr val="bg1"/>
                </a:solidFill>
                <a:latin typeface="Arial"/>
              </a:rPr>
              <a:t>Form of nonverbal communication</a:t>
            </a:r>
          </a:p>
        </p:txBody>
      </p:sp>
      <p:sp>
        <p:nvSpPr>
          <p:cNvPr id="3" name="Rectangle 2"/>
          <p:cNvSpPr/>
          <p:nvPr/>
        </p:nvSpPr>
        <p:spPr>
          <a:xfrm>
            <a:off x="1112520" y="1871472"/>
            <a:ext cx="3611880" cy="3767328"/>
          </a:xfrm>
          <a:prstGeom prst="rect">
            <a:avLst/>
          </a:prstGeom>
        </p:spPr>
        <p:txBody>
          <a:bodyPr lIns="0" tIns="0" rIns="0" bIns="0">
            <a:noAutofit/>
          </a:bodyPr>
          <a:lstStyle/>
          <a:p>
            <a:pPr marL="457200" indent="-457200">
              <a:spcAft>
                <a:spcPts val="1050"/>
              </a:spcAft>
              <a:buFont typeface="+mj-lt"/>
              <a:buAutoNum type="arabicPeriod"/>
            </a:pPr>
            <a:r>
              <a:rPr lang="en-US" sz="2400" b="1" dirty="0">
                <a:latin typeface="Arial"/>
              </a:rPr>
              <a:t>Eye Contact</a:t>
            </a:r>
          </a:p>
          <a:p>
            <a:pPr marL="457200" indent="-457200">
              <a:lnSpc>
                <a:spcPts val="2904"/>
              </a:lnSpc>
              <a:spcAft>
                <a:spcPts val="210"/>
              </a:spcAft>
              <a:buFont typeface="+mj-lt"/>
              <a:buAutoNum type="arabicPeriod"/>
            </a:pPr>
            <a:r>
              <a:rPr lang="en-US" sz="2400" b="1" dirty="0">
                <a:latin typeface="Arial"/>
              </a:rPr>
              <a:t>Facial Expressions</a:t>
            </a:r>
          </a:p>
          <a:p>
            <a:pPr marL="457200" indent="-457200">
              <a:lnSpc>
                <a:spcPts val="2904"/>
              </a:lnSpc>
              <a:spcAft>
                <a:spcPts val="210"/>
              </a:spcAft>
              <a:buFont typeface="+mj-lt"/>
              <a:buAutoNum type="arabicPeriod"/>
            </a:pPr>
            <a:r>
              <a:rPr lang="en-US" sz="2400" b="1" dirty="0">
                <a:latin typeface="Arial"/>
              </a:rPr>
              <a:t>Posture</a:t>
            </a:r>
          </a:p>
          <a:p>
            <a:pPr marL="457200" indent="-457200">
              <a:lnSpc>
                <a:spcPts val="3480"/>
              </a:lnSpc>
              <a:buFont typeface="+mj-lt"/>
              <a:buAutoNum type="arabicPeriod"/>
            </a:pPr>
            <a:r>
              <a:rPr lang="en-US" sz="2400" b="1" dirty="0" err="1">
                <a:latin typeface="Arial"/>
              </a:rPr>
              <a:t>Haptics</a:t>
            </a:r>
            <a:r>
              <a:rPr lang="en-US" sz="2400" b="1" dirty="0">
                <a:latin typeface="Arial"/>
              </a:rPr>
              <a:t> or Touch </a:t>
            </a:r>
          </a:p>
          <a:p>
            <a:pPr marL="457200" indent="-457200">
              <a:lnSpc>
                <a:spcPts val="3480"/>
              </a:lnSpc>
              <a:buFont typeface="+mj-lt"/>
              <a:buAutoNum type="arabicPeriod"/>
            </a:pPr>
            <a:r>
              <a:rPr lang="en-US" sz="2400" b="1" dirty="0">
                <a:latin typeface="Arial"/>
              </a:rPr>
              <a:t>Gestures </a:t>
            </a:r>
          </a:p>
          <a:p>
            <a:pPr marL="457200" indent="-457200">
              <a:lnSpc>
                <a:spcPts val="3480"/>
              </a:lnSpc>
              <a:buFont typeface="+mj-lt"/>
              <a:buAutoNum type="arabicPeriod"/>
            </a:pPr>
            <a:r>
              <a:rPr lang="en-US" sz="2400" b="1" dirty="0">
                <a:latin typeface="Arial"/>
              </a:rPr>
              <a:t>Personal Space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86200" y="1670304"/>
            <a:ext cx="5257800" cy="4282440"/>
          </a:xfrm>
          <a:prstGeom prst="rect">
            <a:avLst/>
          </a:prstGeom>
        </p:spPr>
      </p:pic>
      <p:sp>
        <p:nvSpPr>
          <p:cNvPr id="3" name="Rectangle 2"/>
          <p:cNvSpPr/>
          <p:nvPr/>
        </p:nvSpPr>
        <p:spPr>
          <a:xfrm>
            <a:off x="3352800" y="152400"/>
            <a:ext cx="2487168" cy="469392"/>
          </a:xfrm>
          <a:prstGeom prst="rect">
            <a:avLst/>
          </a:prstGeom>
        </p:spPr>
        <p:txBody>
          <a:bodyPr wrap="none" lIns="0" tIns="0" rIns="0" bIns="0">
            <a:noAutofit/>
          </a:bodyPr>
          <a:lstStyle/>
          <a:p>
            <a:pPr indent="0" algn="ctr">
              <a:spcAft>
                <a:spcPts val="4410"/>
              </a:spcAft>
            </a:pPr>
            <a:r>
              <a:rPr lang="en-US" sz="2800" b="1" dirty="0">
                <a:solidFill>
                  <a:schemeClr val="bg1"/>
                </a:solidFill>
                <a:latin typeface="Arial"/>
              </a:rPr>
              <a:t>Eye Contact</a:t>
            </a:r>
          </a:p>
        </p:txBody>
      </p:sp>
      <p:sp>
        <p:nvSpPr>
          <p:cNvPr id="4" name="Rectangle 3"/>
          <p:cNvSpPr/>
          <p:nvPr/>
        </p:nvSpPr>
        <p:spPr>
          <a:xfrm>
            <a:off x="213360" y="1524000"/>
            <a:ext cx="3358896" cy="4343400"/>
          </a:xfrm>
          <a:prstGeom prst="rect">
            <a:avLst/>
          </a:prstGeom>
        </p:spPr>
        <p:txBody>
          <a:bodyPr lIns="0" tIns="0" rIns="0" bIns="0">
            <a:noAutofit/>
          </a:bodyPr>
          <a:lstStyle/>
          <a:p>
            <a:pPr indent="0">
              <a:lnSpc>
                <a:spcPts val="2376"/>
              </a:lnSpc>
              <a:spcBef>
                <a:spcPts val="4410"/>
              </a:spcBef>
              <a:spcAft>
                <a:spcPts val="420"/>
              </a:spcAft>
            </a:pPr>
            <a:r>
              <a:rPr lang="en-US" sz="2400" dirty="0">
                <a:latin typeface="Arial"/>
              </a:rPr>
              <a:t>Eye contact, a key characteristic of nonverbal communication, expresses much without using a single word. In American culture, maintaining eye contact shows respect and indicates interest.</a:t>
            </a:r>
          </a:p>
          <a:p>
            <a:pPr indent="0">
              <a:lnSpc>
                <a:spcPts val="2400"/>
              </a:lnSpc>
            </a:pPr>
            <a:r>
              <a:rPr lang="en-US" sz="2400" b="1" dirty="0">
                <a:latin typeface="Arial"/>
              </a:rPr>
              <a:t>Eye contact also establish the nature of a relationship.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171988FF51DB46BD1245E275074FEA" ma:contentTypeVersion="0" ma:contentTypeDescription="Create a new document." ma:contentTypeScope="" ma:versionID="572a40f8f99e2c77454a77ffc4646825">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EB0633-94B8-4AAC-8BE9-EFD6A33B3381}"/>
</file>

<file path=customXml/itemProps2.xml><?xml version="1.0" encoding="utf-8"?>
<ds:datastoreItem xmlns:ds="http://schemas.openxmlformats.org/officeDocument/2006/customXml" ds:itemID="{77A0A8AF-3506-4B26-ABA8-9DC5BBF53D0B}"/>
</file>

<file path=customXml/itemProps3.xml><?xml version="1.0" encoding="utf-8"?>
<ds:datastoreItem xmlns:ds="http://schemas.openxmlformats.org/officeDocument/2006/customXml" ds:itemID="{12AC9E1F-B382-4E2B-B916-AA4C8135E85C}"/>
</file>

<file path=docProps/app.xml><?xml version="1.0" encoding="utf-8"?>
<Properties xmlns="http://schemas.openxmlformats.org/officeDocument/2006/extended-properties" xmlns:vt="http://schemas.openxmlformats.org/officeDocument/2006/docPropsVTypes">
  <TotalTime>2768</TotalTime>
  <Words>1423</Words>
  <Application>Microsoft Office PowerPoint</Application>
  <PresentationFormat>On-screen Show (4:3)</PresentationFormat>
  <Paragraphs>179</Paragraphs>
  <Slides>42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Myriad Pro</vt:lpstr>
      <vt:lpstr>Sylfaen</vt:lpstr>
      <vt:lpstr>Times New Roman</vt:lpstr>
      <vt:lpstr>Trebuchet MS</vt:lpstr>
      <vt:lpstr>Wingdings</vt:lpstr>
      <vt:lpstr>Office Theme</vt:lpstr>
      <vt:lpstr>Nonverbal Communication  (Ref: Waqas Khan)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Body Language is:</vt:lpstr>
      <vt:lpstr>Body Language 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Bich hang</dc:creator>
  <cp:lastModifiedBy>Thieu Vu Van (FE FPTU HN)</cp:lastModifiedBy>
  <cp:revision>304</cp:revision>
  <cp:lastPrinted>2016-09-06T10:19:58Z</cp:lastPrinted>
  <dcterms:created xsi:type="dcterms:W3CDTF">2013-02-19T03:52:16Z</dcterms:created>
  <dcterms:modified xsi:type="dcterms:W3CDTF">2020-07-30T16:36:23Z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0x0101008B171988FF51DB46BD1245E275074FEA</vt:lpwstr>
  </property>
</Properties>
</file>