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9" r:id="rId3"/>
    <p:sldId id="402" r:id="rId4"/>
    <p:sldId id="405" r:id="rId5"/>
    <p:sldId id="475" r:id="rId6"/>
    <p:sldId id="476" r:id="rId7"/>
    <p:sldId id="406" r:id="rId8"/>
    <p:sldId id="407" r:id="rId9"/>
    <p:sldId id="408" r:id="rId10"/>
    <p:sldId id="409" r:id="rId11"/>
    <p:sldId id="410" r:id="rId12"/>
    <p:sldId id="411" r:id="rId13"/>
    <p:sldId id="413" r:id="rId14"/>
    <p:sldId id="415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8" r:id="rId23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429"/>
            <p14:sldId id="402"/>
            <p14:sldId id="405"/>
            <p14:sldId id="475"/>
            <p14:sldId id="476"/>
            <p14:sldId id="406"/>
            <p14:sldId id="407"/>
            <p14:sldId id="408"/>
            <p14:sldId id="409"/>
            <p14:sldId id="410"/>
            <p14:sldId id="411"/>
            <p14:sldId id="413"/>
            <p14:sldId id="415"/>
            <p14:sldId id="417"/>
            <p14:sldId id="418"/>
            <p14:sldId id="419"/>
            <p14:sldId id="420"/>
            <p14:sldId id="421"/>
            <p14:sldId id="422"/>
            <p14:sldId id="423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EFA511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1419" autoAdjust="0"/>
  </p:normalViewPr>
  <p:slideViewPr>
    <p:cSldViewPr>
      <p:cViewPr varScale="1">
        <p:scale>
          <a:sx n="54" d="100"/>
          <a:sy n="54" d="100"/>
        </p:scale>
        <p:origin x="1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Segoe UI"/>
              </a:rPr>
              <a:t>Intensifiers</a:t>
            </a:r>
            <a:endParaRPr lang="en-US" sz="12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/>
              <a:t>Tăng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33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spc="-35" dirty="0">
                <a:latin typeface="Segoe UI"/>
              </a:rPr>
              <a:t>Be eloquent and vivid: Hùng </a:t>
            </a:r>
            <a:r>
              <a:rPr lang="en-US" sz="1200" b="1" spc="-35" dirty="0" err="1">
                <a:latin typeface="Segoe UI"/>
              </a:rPr>
              <a:t>hồn</a:t>
            </a:r>
            <a:r>
              <a:rPr lang="en-US" sz="1200" b="1" spc="-35" dirty="0">
                <a:latin typeface="Segoe UI"/>
              </a:rPr>
              <a:t> </a:t>
            </a:r>
            <a:r>
              <a:rPr lang="en-US" sz="1200" b="1" spc="-35" dirty="0" err="1">
                <a:latin typeface="Segoe UI"/>
              </a:rPr>
              <a:t>và</a:t>
            </a:r>
            <a:r>
              <a:rPr lang="en-US" sz="1200" b="1" spc="-35" dirty="0">
                <a:latin typeface="Segoe UI"/>
              </a:rPr>
              <a:t> </a:t>
            </a:r>
            <a:r>
              <a:rPr lang="en-US" sz="1200" b="1" spc="-35" dirty="0" err="1">
                <a:latin typeface="Segoe UI"/>
              </a:rPr>
              <a:t>sống</a:t>
            </a:r>
            <a:r>
              <a:rPr lang="en-US" sz="1200" b="1" spc="-35" dirty="0">
                <a:latin typeface="Segoe UI"/>
              </a:rPr>
              <a:t> </a:t>
            </a:r>
            <a:r>
              <a:rPr lang="en-US" sz="1200" b="1" spc="-35" dirty="0" err="1">
                <a:latin typeface="Segoe UI"/>
              </a:rPr>
              <a:t>động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70" dirty="0">
                <a:latin typeface="Segoe UI"/>
              </a:rPr>
              <a:t>Impression: </a:t>
            </a:r>
            <a:r>
              <a:rPr lang="en-US" sz="1200" spc="-70" dirty="0" err="1">
                <a:latin typeface="Segoe UI"/>
              </a:rPr>
              <a:t>ấn</a:t>
            </a:r>
            <a:r>
              <a:rPr lang="en-US" sz="1200" spc="-70" dirty="0">
                <a:latin typeface="Segoe UI"/>
              </a:rPr>
              <a:t> t</a:t>
            </a:r>
            <a:r>
              <a:rPr lang="vi-VN" sz="1200" spc="-70" dirty="0">
                <a:latin typeface="Segoe UI"/>
              </a:rPr>
              <a:t>ư</a:t>
            </a:r>
            <a:r>
              <a:rPr lang="en-US" sz="1200" spc="-70" dirty="0" err="1">
                <a:latin typeface="Segoe UI"/>
              </a:rPr>
              <a:t>ợng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70" dirty="0">
                <a:latin typeface="Arial" panose="020B0604020202020204" pitchFamily="34" charset="0"/>
                <a:cs typeface="Arial" panose="020B0604020202020204" pitchFamily="34" charset="0"/>
              </a:rPr>
              <a:t>Even a great story will fall flat if delivered poorly. </a:t>
            </a:r>
          </a:p>
          <a:p>
            <a:r>
              <a:rPr lang="vi-VN" dirty="0"/>
              <a:t>Thêm màu sắc, biểu cảm và sức mạnh</a:t>
            </a:r>
          </a:p>
          <a:p>
            <a:r>
              <a:rPr lang="vi-VN" dirty="0"/>
              <a:t>Tạo ấn tượng sâu sắc nhất đối với người nghe thay vì slide và sự thật tò mò.</a:t>
            </a:r>
          </a:p>
          <a:p>
            <a:r>
              <a:rPr lang="vi-VN" dirty="0"/>
              <a:t>Tạo sự hồi hộp, nhiệt tình và phấn khích</a:t>
            </a:r>
          </a:p>
          <a:p>
            <a:r>
              <a:rPr lang="vi-VN" dirty="0"/>
              <a:t>Hoàn thành kịch tính của cốt truyện</a:t>
            </a:r>
          </a:p>
          <a:p>
            <a:r>
              <a:rPr lang="vi-VN" dirty="0"/>
              <a:t>làm cho câu chuyện sinh động hơn nhiều và dễ nghe hơn cho người nghe theo dõi.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7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nhưng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hơn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Trong tiếng Anh, từ ngữ không được sử dụng độc lập mà có liên kết rất chặt chẽ với nhau thành các nhóm hoặc cụm nhất định, gọi là “chunks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dirty="0"/>
              <a:t>Cao độ và ngữ điệu</a:t>
            </a:r>
          </a:p>
          <a:p>
            <a:r>
              <a:rPr lang="vi-VN" dirty="0"/>
              <a:t>Âm lượng</a:t>
            </a:r>
          </a:p>
          <a:p>
            <a:r>
              <a:rPr lang="vi-VN" dirty="0"/>
              <a:t>Khớp nối</a:t>
            </a:r>
          </a:p>
          <a:p>
            <a:r>
              <a:rPr lang="vi-VN" dirty="0"/>
              <a:t>Độ dài câu và kiểu</a:t>
            </a:r>
          </a:p>
          <a:p>
            <a:r>
              <a:rPr lang="vi-VN" dirty="0"/>
              <a:t>Lỗi ngôn ngữ và trọng âm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Dramatic: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kịch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spc="-35" dirty="0">
                <a:latin typeface="Segoe UI"/>
              </a:rPr>
              <a:t>hesitation: do </a:t>
            </a:r>
            <a:r>
              <a:rPr lang="en-US" sz="1200" spc="-35" dirty="0" err="1">
                <a:latin typeface="Segoe UI"/>
              </a:rPr>
              <a:t>dự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nhưng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hơn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Anh,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chẽ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nhau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Cao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điệu</a:t>
            </a:r>
            <a:r>
              <a:rPr lang="en-US" dirty="0"/>
              <a:t>: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bổng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trầm</a:t>
            </a:r>
            <a:endParaRPr lang="en-US" dirty="0"/>
          </a:p>
          <a:p>
            <a:r>
              <a:rPr lang="en-US" sz="1200" spc="-35" dirty="0">
                <a:latin typeface="Segoe UI"/>
              </a:rPr>
              <a:t>Last line: otherwise you will sound like a weird opera singer.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64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1/</a:t>
            </a:r>
            <a:r>
              <a:rPr lang="en-US" sz="1200" spc="-35" dirty="0">
                <a:latin typeface="Segoe UI"/>
              </a:rPr>
              <a:t>: are you reading them correctly?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1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nhịp</a:t>
            </a:r>
            <a:endParaRPr lang="en-US" dirty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long khan </a:t>
            </a:r>
            <a:r>
              <a:rPr lang="en-US" dirty="0" err="1"/>
              <a:t>giả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1143000"/>
            <a:ext cx="4883150" cy="5014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14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dissolv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600" b="1" dirty="0">
                <a:solidFill>
                  <a:srgbClr val="C00000"/>
                </a:solidFill>
              </a:rPr>
              <a:t>Voice techniques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029200"/>
            <a:ext cx="8513618" cy="990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SOICT</a:t>
            </a:r>
            <a:r>
              <a:rPr lang="en-US" sz="2000" dirty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524000"/>
            <a:ext cx="7696200" cy="278321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It’s hard to aurally comprehend complex sentences and difficult words. </a:t>
            </a:r>
          </a:p>
          <a:p>
            <a:pPr marL="342900" indent="-342900"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spc="-35" dirty="0">
              <a:latin typeface="Segoe UI"/>
            </a:endParaRPr>
          </a:p>
          <a:p>
            <a:pPr marL="342900" indent="-342900"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Avoid reading your text — this should keep the sentences fairly short. </a:t>
            </a:r>
          </a:p>
          <a:p>
            <a:pPr marL="342900" indent="-342900"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spc="-35" dirty="0">
              <a:latin typeface="Segoe UI"/>
            </a:endParaRPr>
          </a:p>
          <a:p>
            <a:pPr marL="342900" indent="-342900"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you should always sound natural.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spcAft>
                <a:spcPts val="733"/>
              </a:spcAft>
            </a:pPr>
            <a:r>
              <a:rPr lang="en-US" sz="2800" b="1" spc="-35" dirty="0">
                <a:solidFill>
                  <a:schemeClr val="bg1"/>
                </a:solidFill>
                <a:latin typeface="Segoe UI"/>
              </a:rPr>
              <a:t>Sentence length and style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" y="1143000"/>
            <a:ext cx="8610600" cy="396239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457200" indent="-4572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Before presenting, check thoroughly all the problematic words</a:t>
            </a:r>
          </a:p>
          <a:p>
            <a:pPr marL="457200" indent="-4572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spc="-35" dirty="0">
              <a:latin typeface="Segoe UI"/>
            </a:endParaRPr>
          </a:p>
          <a:p>
            <a:pPr marL="457200" indent="-4572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If you pronounce the same word in a wrong way over and over again, that would be very bad.</a:t>
            </a:r>
          </a:p>
          <a:p>
            <a:pPr marL="457200" indent="-4572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spc="-35" dirty="0">
              <a:latin typeface="Segoe UI"/>
            </a:endParaRPr>
          </a:p>
          <a:p>
            <a:pPr marL="457200" marR="496275" indent="-4572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Our mother tongue being not English, we are naturally allowed to have foreign accent. </a:t>
            </a:r>
          </a:p>
          <a:p>
            <a:pPr marL="457200" marR="496275" indent="-4572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spc="-35" dirty="0">
              <a:latin typeface="Segoe UI"/>
            </a:endParaRPr>
          </a:p>
          <a:p>
            <a:pPr marL="457200" marR="496275" indent="-4572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Practicing and trying to sound as close to native speaker as possible is good, </a:t>
            </a:r>
          </a:p>
          <a:p>
            <a:pPr marL="457200" marR="496275" indent="-4572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spc="-35" dirty="0">
              <a:latin typeface="Segoe UI"/>
            </a:endParaRPr>
          </a:p>
          <a:p>
            <a:pPr marL="457200" marR="496275" indent="-4572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Do not overemphasize the impact of a minor foreign accent.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spcAft>
                <a:spcPts val="733"/>
              </a:spcAft>
            </a:pPr>
            <a:r>
              <a:rPr lang="en-US" sz="2800" b="1" spc="-35" dirty="0">
                <a:solidFill>
                  <a:schemeClr val="bg1"/>
                </a:solidFill>
                <a:latin typeface="Segoe UI"/>
              </a:rPr>
              <a:t>Language mistakes and accent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0"/>
            <a:ext cx="5721546" cy="2286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457200" indent="-457200">
              <a:lnSpc>
                <a:spcPts val="3349"/>
              </a:lnSpc>
              <a:buFont typeface="+mj-lt"/>
              <a:buAutoNum type="arabicPeriod"/>
            </a:pPr>
            <a:r>
              <a:rPr lang="en-US" sz="2800" spc="-70" dirty="0">
                <a:latin typeface="Arial" pitchFamily="34" charset="0"/>
                <a:cs typeface="Arial" pitchFamily="34" charset="0"/>
              </a:rPr>
              <a:t>Stress</a:t>
            </a:r>
          </a:p>
          <a:p>
            <a:pPr marL="457200" indent="-457200">
              <a:lnSpc>
                <a:spcPts val="3349"/>
              </a:lnSpc>
              <a:buFont typeface="+mj-lt"/>
              <a:buAutoNum type="arabicPeriod"/>
            </a:pPr>
            <a:r>
              <a:rPr lang="en-US" sz="2800" spc="-70" dirty="0">
                <a:latin typeface="Arial" pitchFamily="34" charset="0"/>
                <a:cs typeface="Arial" pitchFamily="34" charset="0"/>
              </a:rPr>
              <a:t>Pacing</a:t>
            </a:r>
          </a:p>
          <a:p>
            <a:pPr marL="457200" indent="-457200">
              <a:lnSpc>
                <a:spcPts val="3349"/>
              </a:lnSpc>
              <a:buFont typeface="+mj-lt"/>
              <a:buAutoNum type="arabicPeriod"/>
            </a:pPr>
            <a:r>
              <a:rPr lang="en-US" sz="2800" spc="-70" dirty="0">
                <a:latin typeface="Arial" pitchFamily="34" charset="0"/>
                <a:cs typeface="Arial" pitchFamily="34" charset="0"/>
              </a:rPr>
              <a:t>Emphasizing</a:t>
            </a:r>
          </a:p>
          <a:p>
            <a:pPr marL="457200" indent="-457200">
              <a:lnSpc>
                <a:spcPts val="3349"/>
              </a:lnSpc>
            </a:pPr>
            <a:endParaRPr lang="en-US" sz="2400" spc="-7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ts val="3349"/>
              </a:lnSpc>
              <a:buFont typeface="+mj-lt"/>
              <a:buAutoNum type="arabicPeriod"/>
            </a:pPr>
            <a:endParaRPr lang="en-US" sz="2400" spc="-7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70" dirty="0">
                <a:solidFill>
                  <a:schemeClr val="bg1"/>
                </a:solidFill>
                <a:latin typeface="Segoe UI"/>
              </a:rPr>
              <a:t>Important Voice techniques</a:t>
            </a:r>
            <a:endParaRPr lang="en-US" sz="28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219200"/>
            <a:ext cx="8077200" cy="39624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ts val="2361"/>
              </a:lnSpc>
              <a:spcBef>
                <a:spcPts val="4543"/>
              </a:spcBef>
              <a:spcAft>
                <a:spcPts val="1612"/>
              </a:spcAft>
            </a:pPr>
            <a:r>
              <a:rPr lang="en-US" sz="2800" spc="-35" dirty="0">
                <a:latin typeface="Segoe UI"/>
              </a:rPr>
              <a:t>By </a:t>
            </a:r>
            <a:r>
              <a:rPr lang="en-US" sz="2800" b="1" spc="-35" dirty="0">
                <a:latin typeface="Segoe UI"/>
              </a:rPr>
              <a:t>stressing</a:t>
            </a:r>
            <a:r>
              <a:rPr lang="en-US" sz="2800" spc="-35" dirty="0">
                <a:latin typeface="Segoe UI"/>
              </a:rPr>
              <a:t> particular words (or parts of words) in a sentence you can subtly </a:t>
            </a:r>
            <a:r>
              <a:rPr lang="en-US" sz="2800" b="1" spc="-35" dirty="0">
                <a:latin typeface="Segoe UI"/>
              </a:rPr>
              <a:t>change the its meaning</a:t>
            </a:r>
            <a:r>
              <a:rPr lang="en-US" sz="2800" spc="-35" dirty="0">
                <a:latin typeface="Segoe UI"/>
              </a:rPr>
              <a:t>.</a:t>
            </a:r>
          </a:p>
          <a:p>
            <a:pPr>
              <a:lnSpc>
                <a:spcPts val="2361"/>
              </a:lnSpc>
              <a:spcBef>
                <a:spcPts val="4543"/>
              </a:spcBef>
              <a:spcAft>
                <a:spcPts val="1612"/>
              </a:spcAft>
            </a:pPr>
            <a:r>
              <a:rPr lang="en-US" sz="2800" spc="-35" dirty="0">
                <a:latin typeface="Segoe UI"/>
              </a:rPr>
              <a:t>Try reading out each of the following examples with different stress.</a:t>
            </a:r>
          </a:p>
          <a:p>
            <a:pPr marL="914400" lvl="1" indent="-457200">
              <a:lnSpc>
                <a:spcPts val="2412"/>
              </a:lnSpc>
              <a:buFont typeface="Wingdings" pitchFamily="2" charset="2"/>
              <a:buChar char="§"/>
            </a:pPr>
            <a:r>
              <a:rPr lang="en-US" sz="2400" i="1" dirty="0">
                <a:latin typeface="Segoe UI"/>
              </a:rPr>
              <a:t>We all know that this is an extremely difficult market.</a:t>
            </a:r>
            <a:r>
              <a:rPr lang="en-US" sz="2800" spc="-35" dirty="0">
                <a:latin typeface="Segoe UI"/>
              </a:rPr>
              <a:t> (it’s more than just difficult) </a:t>
            </a:r>
          </a:p>
          <a:p>
            <a:pPr marL="914400" lvl="1" indent="-457200">
              <a:lnSpc>
                <a:spcPts val="2412"/>
              </a:lnSpc>
              <a:buFont typeface="Wingdings" pitchFamily="2" charset="2"/>
              <a:buChar char="§"/>
            </a:pPr>
            <a:r>
              <a:rPr lang="en-US" sz="2400" i="1" dirty="0">
                <a:latin typeface="Segoe UI"/>
              </a:rPr>
              <a:t>We all know that this is an extremely difficult market.</a:t>
            </a:r>
            <a:r>
              <a:rPr lang="en-US" sz="2800" spc="-35" dirty="0">
                <a:latin typeface="Segoe UI"/>
              </a:rPr>
              <a:t> (you and I agree on this)</a:t>
            </a:r>
          </a:p>
          <a:p>
            <a:pPr marL="914400" lvl="1" indent="-457200">
              <a:lnSpc>
                <a:spcPts val="2412"/>
              </a:lnSpc>
              <a:buFont typeface="Wingdings" pitchFamily="2" charset="2"/>
              <a:buChar char="§"/>
            </a:pPr>
            <a:r>
              <a:rPr lang="en-US" sz="2400" i="1" dirty="0">
                <a:latin typeface="Segoe UI"/>
              </a:rPr>
              <a:t>We all know that this is an extremely difficult market.</a:t>
            </a:r>
            <a:r>
              <a:rPr lang="en-US" sz="2800" spc="-35" dirty="0">
                <a:latin typeface="Segoe UI"/>
              </a:rPr>
              <a:t> (but they don’t)</a:t>
            </a:r>
          </a:p>
          <a:p>
            <a:pPr marL="914400" lvl="1" indent="-457200">
              <a:lnSpc>
                <a:spcPts val="2412"/>
              </a:lnSpc>
              <a:buFont typeface="Wingdings" pitchFamily="2" charset="2"/>
              <a:buChar char="§"/>
            </a:pPr>
            <a:r>
              <a:rPr lang="en-US" sz="2400" i="1" dirty="0">
                <a:latin typeface="Segoe UI"/>
              </a:rPr>
              <a:t>We all know that this is an extremely difficult market.</a:t>
            </a:r>
            <a:r>
              <a:rPr lang="en-US" sz="2800" spc="-35" dirty="0">
                <a:latin typeface="Segoe UI"/>
              </a:rPr>
              <a:t> (but we do little about it)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70" dirty="0">
                <a:solidFill>
                  <a:schemeClr val="bg1"/>
                </a:solidFill>
                <a:latin typeface="Segoe UI"/>
              </a:rPr>
              <a:t>Stress</a:t>
            </a:r>
            <a:endParaRPr lang="en-US" sz="28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404" y="1143000"/>
            <a:ext cx="8763000" cy="54102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lnSpc>
                <a:spcPts val="2361"/>
              </a:lnSpc>
              <a:spcBef>
                <a:spcPts val="4689"/>
              </a:spcBef>
              <a:spcAft>
                <a:spcPts val="1612"/>
              </a:spcAft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Segoe UI"/>
              </a:rPr>
              <a:t>Use pauses to </a:t>
            </a:r>
            <a:r>
              <a:rPr lang="en-US" sz="2400" b="1" spc="-35" dirty="0">
                <a:latin typeface="Segoe UI"/>
              </a:rPr>
              <a:t>slow your pace down </a:t>
            </a:r>
            <a:r>
              <a:rPr lang="en-US" sz="2400" spc="-35" dirty="0">
                <a:latin typeface="Segoe UI"/>
              </a:rPr>
              <a:t>and make your sentences </a:t>
            </a:r>
            <a:r>
              <a:rPr lang="en-US" sz="2400" b="1" spc="-35" dirty="0">
                <a:latin typeface="Segoe UI"/>
              </a:rPr>
              <a:t>easier to understand </a:t>
            </a:r>
            <a:r>
              <a:rPr lang="en-US" sz="2400" spc="-35" dirty="0">
                <a:latin typeface="Segoe UI"/>
              </a:rPr>
              <a:t>and more </a:t>
            </a:r>
            <a:r>
              <a:rPr lang="en-US" sz="2400" b="1" spc="-35" dirty="0">
                <a:latin typeface="Segoe UI"/>
              </a:rPr>
              <a:t>effective sounding</a:t>
            </a:r>
            <a:r>
              <a:rPr lang="en-US" sz="2400" spc="-35" dirty="0">
                <a:latin typeface="Segoe UI"/>
              </a:rPr>
              <a:t>. </a:t>
            </a:r>
          </a:p>
          <a:p>
            <a:pPr marL="342900" indent="-342900">
              <a:lnSpc>
                <a:spcPts val="2361"/>
              </a:lnSpc>
              <a:spcBef>
                <a:spcPts val="4689"/>
              </a:spcBef>
              <a:spcAft>
                <a:spcPts val="1612"/>
              </a:spcAft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Segoe UI"/>
              </a:rPr>
              <a:t>Group words into phrases according to their meaning and make pauses between the phrases.</a:t>
            </a:r>
          </a:p>
          <a:p>
            <a:pPr lvl="1">
              <a:spcAft>
                <a:spcPts val="586"/>
              </a:spcAft>
              <a:buFont typeface="Wingdings" pitchFamily="2" charset="2"/>
              <a:buChar char="§"/>
            </a:pPr>
            <a:r>
              <a:rPr lang="en-US" sz="2000" i="1" dirty="0">
                <a:latin typeface="Segoe UI"/>
              </a:rPr>
              <a:t> In my opinion we should go into other markets.</a:t>
            </a:r>
          </a:p>
          <a:p>
            <a:pPr lvl="1">
              <a:spcAft>
                <a:spcPts val="586"/>
              </a:spcAft>
            </a:pPr>
            <a:r>
              <a:rPr lang="en-US" sz="2000" i="1" dirty="0">
                <a:latin typeface="Segoe UI"/>
              </a:rPr>
              <a:t>	In my opinion // we should go // into other markets.</a:t>
            </a:r>
          </a:p>
          <a:p>
            <a:pPr lvl="1">
              <a:spcAft>
                <a:spcPts val="586"/>
              </a:spcAft>
              <a:buFont typeface="Wingdings" pitchFamily="2" charset="2"/>
              <a:buChar char="§"/>
            </a:pPr>
            <a:r>
              <a:rPr lang="en-US" sz="2000" i="1" dirty="0">
                <a:latin typeface="Segoe UI"/>
              </a:rPr>
              <a:t> On the other hand, the figures prove that we are on the right track.</a:t>
            </a:r>
          </a:p>
          <a:p>
            <a:pPr marL="802820" lvl="1">
              <a:spcAft>
                <a:spcPts val="2198"/>
              </a:spcAft>
            </a:pPr>
            <a:r>
              <a:rPr lang="en-US" sz="2000" i="1" dirty="0">
                <a:latin typeface="Segoe UI"/>
              </a:rPr>
              <a:t>	On the other hand, // the figures prove // that we are on the right track.</a:t>
            </a:r>
          </a:p>
          <a:p>
            <a:pPr marL="342900" indent="-342900">
              <a:spcAft>
                <a:spcPts val="586"/>
              </a:spcAft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Segoe UI"/>
              </a:rPr>
              <a:t>Slow down to make your most important pints.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35" dirty="0">
                <a:latin typeface="Segoe UI"/>
              </a:rPr>
              <a:t>This gives your message time to </a:t>
            </a:r>
            <a:r>
              <a:rPr lang="en-US" sz="2000" i="1" dirty="0">
                <a:latin typeface="Segoe UI"/>
              </a:rPr>
              <a:t>sink 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70" dirty="0">
                <a:solidFill>
                  <a:schemeClr val="bg1"/>
                </a:solidFill>
                <a:latin typeface="Segoe UI"/>
              </a:rPr>
              <a:t>Pacing</a:t>
            </a:r>
            <a:endParaRPr lang="en-US" sz="28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219200"/>
            <a:ext cx="8534400" cy="206051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lnSpc>
                <a:spcPts val="3333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70" dirty="0">
                <a:latin typeface="Segoe UI"/>
              </a:rPr>
              <a:t>To get your message across persuasively </a:t>
            </a:r>
          </a:p>
          <a:p>
            <a:pPr marL="342900" indent="-342900">
              <a:lnSpc>
                <a:spcPts val="3333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70" dirty="0">
                <a:latin typeface="Segoe UI"/>
              </a:rPr>
              <a:t>To change the significance of what you say dramatically </a:t>
            </a:r>
          </a:p>
          <a:p>
            <a:pPr marL="342900" indent="-342900">
              <a:lnSpc>
                <a:spcPts val="3333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70" dirty="0">
                <a:latin typeface="Segoe UI"/>
              </a:rPr>
              <a:t>Various ways to emphasize some ideas in a speech.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70" dirty="0">
                <a:solidFill>
                  <a:schemeClr val="bg1"/>
                </a:solidFill>
                <a:latin typeface="Segoe UI"/>
              </a:rPr>
              <a:t>Emphasizing</a:t>
            </a:r>
            <a:endParaRPr lang="en-US" sz="28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219200"/>
            <a:ext cx="8534399" cy="17526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ts val="2361"/>
              </a:lnSpc>
            </a:pPr>
            <a:r>
              <a:rPr lang="en-US" sz="2400" spc="-35" dirty="0">
                <a:latin typeface="Segoe UI"/>
              </a:rPr>
              <a:t>Stress words which are normally unstressed or contracted. </a:t>
            </a:r>
          </a:p>
          <a:p>
            <a:pPr>
              <a:lnSpc>
                <a:spcPts val="2361"/>
              </a:lnSpc>
            </a:pPr>
            <a:r>
              <a:rPr lang="en-US" sz="2400" spc="-35" dirty="0">
                <a:latin typeface="Segoe UI"/>
              </a:rPr>
              <a:t>These are mainly </a:t>
            </a:r>
            <a:r>
              <a:rPr lang="en-US" sz="2400" b="1" spc="-35" dirty="0">
                <a:latin typeface="Segoe UI"/>
              </a:rPr>
              <a:t>auxiliary verbs </a:t>
            </a:r>
            <a:r>
              <a:rPr lang="en-US" sz="2400" spc="-35" dirty="0">
                <a:latin typeface="Segoe UI"/>
              </a:rPr>
              <a:t>(be, have, can, etc.) and </a:t>
            </a:r>
            <a:r>
              <a:rPr lang="en-US" sz="2400" b="1" spc="-35" dirty="0">
                <a:latin typeface="Segoe UI"/>
              </a:rPr>
              <a:t>negatives.</a:t>
            </a:r>
          </a:p>
          <a:p>
            <a:pPr>
              <a:lnSpc>
                <a:spcPts val="2361"/>
              </a:lnSpc>
            </a:pPr>
            <a:r>
              <a:rPr lang="en-US" sz="2400" b="1" spc="-35" dirty="0">
                <a:latin typeface="Segoe UI"/>
              </a:rPr>
              <a:t>Practice</a:t>
            </a:r>
            <a:r>
              <a:rPr lang="en-US" sz="2400" spc="-35" dirty="0">
                <a:latin typeface="Segoe UI"/>
              </a:rPr>
              <a:t>: Read out the following sentences, stressing the </a:t>
            </a:r>
            <a:r>
              <a:rPr lang="en-US" sz="2400" u="sng" spc="-35" dirty="0">
                <a:latin typeface="Segoe UI"/>
              </a:rPr>
              <a:t>underlined</a:t>
            </a:r>
            <a:r>
              <a:rPr lang="en-US" sz="2400" spc="-35" dirty="0">
                <a:latin typeface="Segoe UI"/>
              </a:rPr>
              <a:t> words: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305" y="2895600"/>
            <a:ext cx="4371695" cy="37338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434241" algn="ctr">
              <a:lnSpc>
                <a:spcPts val="2361"/>
              </a:lnSpc>
            </a:pPr>
            <a:r>
              <a:rPr lang="en-US" sz="2000" u="sng" spc="-35" dirty="0">
                <a:latin typeface="Segoe UI"/>
              </a:rPr>
              <a:t>Neutral Remark</a:t>
            </a:r>
          </a:p>
          <a:p>
            <a:pPr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spc="-35" dirty="0">
                <a:latin typeface="Segoe UI"/>
              </a:rPr>
              <a:t> </a:t>
            </a:r>
            <a:r>
              <a:rPr lang="en-US" sz="2000" i="1" dirty="0">
                <a:latin typeface="Segoe UI"/>
              </a:rPr>
              <a:t>It’s our best chance of success.</a:t>
            </a:r>
          </a:p>
          <a:p>
            <a:pPr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We were hoping for a better deal.</a:t>
            </a:r>
          </a:p>
          <a:p>
            <a:pPr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We are doing the best we can.</a:t>
            </a:r>
          </a:p>
          <a:p>
            <a:pPr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We have tried to limit the damage.</a:t>
            </a:r>
          </a:p>
          <a:p>
            <a:pPr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We can’t go ahead with this.</a:t>
            </a:r>
          </a:p>
          <a:p>
            <a:pPr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I see what you mean.</a:t>
            </a:r>
          </a:p>
          <a:p>
            <a:pPr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They promised completion by June.</a:t>
            </a:r>
          </a:p>
          <a:p>
            <a:pPr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It isn’t cost-effective.</a:t>
            </a:r>
          </a:p>
          <a:p>
            <a:pPr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Do we or don’t we believe in service?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7908" y="2895600"/>
            <a:ext cx="4479892" cy="3429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434241">
              <a:lnSpc>
                <a:spcPts val="2361"/>
              </a:lnSpc>
            </a:pPr>
            <a:r>
              <a:rPr lang="en-US" sz="2000" u="sng" spc="-35" dirty="0">
                <a:latin typeface="Segoe UI"/>
              </a:rPr>
              <a:t>Emphatic Remark</a:t>
            </a:r>
          </a:p>
          <a:p>
            <a:pPr algn="just"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spc="-35" dirty="0">
                <a:latin typeface="Segoe UI"/>
              </a:rPr>
              <a:t> </a:t>
            </a:r>
            <a:r>
              <a:rPr lang="en-US" sz="2000" i="1" dirty="0">
                <a:latin typeface="Segoe UI"/>
              </a:rPr>
              <a:t>It </a:t>
            </a:r>
            <a:r>
              <a:rPr lang="en-US" sz="2000" i="1" u="sng" dirty="0">
                <a:latin typeface="Segoe UI"/>
              </a:rPr>
              <a:t>is </a:t>
            </a:r>
            <a:r>
              <a:rPr lang="en-US" sz="2000" i="1" dirty="0">
                <a:latin typeface="Segoe UI"/>
              </a:rPr>
              <a:t>our best chance of success.</a:t>
            </a:r>
          </a:p>
          <a:p>
            <a:pPr algn="just"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We </a:t>
            </a:r>
            <a:r>
              <a:rPr lang="en-US" sz="2000" i="1" u="sng" dirty="0">
                <a:latin typeface="Segoe UI"/>
              </a:rPr>
              <a:t>were</a:t>
            </a:r>
            <a:r>
              <a:rPr lang="en-US" sz="2000" i="1" dirty="0">
                <a:latin typeface="Segoe UI"/>
              </a:rPr>
              <a:t> hoping for a better deal.</a:t>
            </a:r>
          </a:p>
          <a:p>
            <a:pPr algn="just"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We are doing the best we can.</a:t>
            </a:r>
          </a:p>
          <a:p>
            <a:pPr algn="just"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We </a:t>
            </a:r>
            <a:r>
              <a:rPr lang="en-US" sz="2000" i="1" u="sng" dirty="0">
                <a:latin typeface="Segoe UI"/>
              </a:rPr>
              <a:t>have</a:t>
            </a:r>
            <a:r>
              <a:rPr lang="en-US" sz="2000" i="1" dirty="0">
                <a:latin typeface="Segoe UI"/>
              </a:rPr>
              <a:t> tried to limit the damage.</a:t>
            </a:r>
          </a:p>
          <a:p>
            <a:pPr algn="just"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We </a:t>
            </a:r>
            <a:r>
              <a:rPr lang="en-US" sz="2000" i="1" u="sng" dirty="0">
                <a:latin typeface="Segoe UI"/>
              </a:rPr>
              <a:t>cannot</a:t>
            </a:r>
            <a:r>
              <a:rPr lang="en-US" sz="2000" i="1" dirty="0">
                <a:latin typeface="Segoe UI"/>
              </a:rPr>
              <a:t> go ahead with this.</a:t>
            </a:r>
          </a:p>
          <a:p>
            <a:pPr algn="just"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I </a:t>
            </a:r>
            <a:r>
              <a:rPr lang="en-US" sz="2000" i="1" u="sng" dirty="0">
                <a:latin typeface="Segoe UI"/>
              </a:rPr>
              <a:t>do</a:t>
            </a:r>
            <a:r>
              <a:rPr lang="en-US" sz="2000" i="1" dirty="0">
                <a:latin typeface="Segoe UI"/>
              </a:rPr>
              <a:t> see what you mean.</a:t>
            </a:r>
          </a:p>
          <a:p>
            <a:pPr algn="just"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They </a:t>
            </a:r>
            <a:r>
              <a:rPr lang="en-US" sz="2000" i="1" u="sng" dirty="0">
                <a:latin typeface="Segoe UI"/>
              </a:rPr>
              <a:t>did</a:t>
            </a:r>
            <a:r>
              <a:rPr lang="en-US" sz="2000" i="1" dirty="0">
                <a:latin typeface="Segoe UI"/>
              </a:rPr>
              <a:t> promise completion by June.</a:t>
            </a:r>
          </a:p>
          <a:p>
            <a:pPr algn="just"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It’s </a:t>
            </a:r>
            <a:r>
              <a:rPr lang="en-US" sz="2000" i="1" u="sng" dirty="0">
                <a:latin typeface="Segoe UI"/>
              </a:rPr>
              <a:t>not</a:t>
            </a:r>
            <a:r>
              <a:rPr lang="en-US" sz="2000" i="1" dirty="0">
                <a:latin typeface="Segoe UI"/>
              </a:rPr>
              <a:t> cost-effective.</a:t>
            </a:r>
          </a:p>
          <a:p>
            <a:pPr algn="just">
              <a:lnSpc>
                <a:spcPts val="2361"/>
              </a:lnSpc>
              <a:buFont typeface="Wingdings" pitchFamily="2" charset="2"/>
              <a:buChar char="ü"/>
            </a:pPr>
            <a:r>
              <a:rPr lang="en-US" sz="2000" i="1" dirty="0">
                <a:latin typeface="Segoe UI"/>
              </a:rPr>
              <a:t> Do we or do we </a:t>
            </a:r>
            <a:r>
              <a:rPr lang="en-US" sz="2000" i="1" u="sng" dirty="0">
                <a:latin typeface="Segoe UI"/>
              </a:rPr>
              <a:t>not</a:t>
            </a:r>
            <a:r>
              <a:rPr lang="en-US" sz="2000" i="1" dirty="0">
                <a:latin typeface="Segoe UI"/>
              </a:rPr>
              <a:t> believe in service</a:t>
            </a:r>
            <a:r>
              <a:rPr lang="en-US" sz="1700" i="1" dirty="0">
                <a:latin typeface="Segoe UI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3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 words</a:t>
            </a:r>
            <a:endParaRPr lang="en-US" sz="2800" b="1" spc="-70" dirty="0"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" y="1143000"/>
            <a:ext cx="8763000" cy="281957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Place emphasis on particular words and phrases.</a:t>
            </a:r>
          </a:p>
          <a:p>
            <a:pPr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Practice: Look at the following and notice how the effect is changed by a change of emphasis:</a:t>
            </a:r>
          </a:p>
          <a:p>
            <a:pPr>
              <a:lnSpc>
                <a:spcPts val="2378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This was successful.</a:t>
            </a:r>
          </a:p>
          <a:p>
            <a:pPr>
              <a:lnSpc>
                <a:spcPts val="2378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This was very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378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This was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successful.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35" dirty="0">
                <a:solidFill>
                  <a:schemeClr val="bg1"/>
                </a:solidFill>
                <a:latin typeface="Segoe UI"/>
              </a:rPr>
              <a:t>Particular words and phrases.</a:t>
            </a:r>
            <a:endParaRPr lang="en-US" sz="28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100" y="1219200"/>
            <a:ext cx="8420100" cy="39624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algn="just">
              <a:spcAft>
                <a:spcPts val="2198"/>
              </a:spcAft>
            </a:pP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Use so-called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intensifiers</a:t>
            </a: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 to emphasize your points.</a:t>
            </a:r>
          </a:p>
          <a:p>
            <a:pPr algn="just">
              <a:lnSpc>
                <a:spcPts val="2378"/>
              </a:lnSpc>
              <a:buFont typeface="Wingdings" pitchFamily="2" charset="2"/>
              <a:buChar char="ü"/>
            </a:pP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I’m afraid it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isn’t good enough</a:t>
            </a: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system needs updating.</a:t>
            </a:r>
          </a:p>
          <a:p>
            <a:pPr algn="just">
              <a:lnSpc>
                <a:spcPts val="2378"/>
              </a:lnSpc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  We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need to rethink our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recruitment procedure.</a:t>
            </a:r>
          </a:p>
          <a:p>
            <a:pPr algn="just">
              <a:lnSpc>
                <a:spcPts val="2378"/>
              </a:lnSpc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  Paying off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a substantial loan is going to be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extremely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difficult.</a:t>
            </a:r>
          </a:p>
          <a:p>
            <a:pPr algn="just">
              <a:lnSpc>
                <a:spcPts val="2378"/>
              </a:lnSpc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  We have done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better than we expected</a:t>
            </a: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better than we did last year.</a:t>
            </a:r>
          </a:p>
          <a:p>
            <a:pPr algn="just">
              <a:lnSpc>
                <a:spcPts val="2378"/>
              </a:lnSpc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  That’s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absolutely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no chance 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at all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of going into profit in the first two years.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"/>
              </a:rPr>
              <a:t>Intensifiers</a:t>
            </a:r>
            <a:endParaRPr lang="en-US" sz="32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1" y="1104901"/>
            <a:ext cx="8077200" cy="762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ts val="2345"/>
              </a:lnSpc>
            </a:pPr>
            <a:r>
              <a:rPr lang="en-US" sz="2400" spc="-35" dirty="0">
                <a:latin typeface="Segoe UI"/>
              </a:rPr>
              <a:t>Adverbs are especially often used as intensifiers. </a:t>
            </a:r>
          </a:p>
          <a:p>
            <a:pPr>
              <a:lnSpc>
                <a:spcPts val="2345"/>
              </a:lnSpc>
            </a:pPr>
            <a:r>
              <a:rPr lang="en-US" sz="2400" spc="-35" dirty="0">
                <a:latin typeface="Segoe UI"/>
              </a:rPr>
              <a:t>Intensifier adverbs can be total, very strong, or moderate.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7396" y="2286000"/>
            <a:ext cx="2416804" cy="19812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ts val="2361"/>
              </a:lnSpc>
            </a:pPr>
            <a:r>
              <a:rPr lang="en-US" sz="2400" u="sng" spc="-35" dirty="0">
                <a:latin typeface="Segoe UI"/>
              </a:rPr>
              <a:t>Total</a:t>
            </a:r>
          </a:p>
          <a:p>
            <a:pPr>
              <a:lnSpc>
                <a:spcPts val="2361"/>
              </a:lnSpc>
            </a:pPr>
            <a:r>
              <a:rPr lang="en-US" sz="2000" i="1" dirty="0">
                <a:latin typeface="Segoe UI"/>
              </a:rPr>
              <a:t>absolutely (fantastic) completely (awful) entirely (depressing)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7062" y="2286000"/>
            <a:ext cx="1919337" cy="1905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ts val="2361"/>
              </a:lnSpc>
            </a:pPr>
            <a:r>
              <a:rPr lang="en-US" sz="2400" u="sng" spc="-35" dirty="0">
                <a:latin typeface="Segoe UI"/>
              </a:rPr>
              <a:t>Very strong </a:t>
            </a:r>
            <a:r>
              <a:rPr lang="en-US" sz="2000" i="1" dirty="0">
                <a:latin typeface="Segoe UI"/>
              </a:rPr>
              <a:t>extremely (good) very (bad)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7239" y="2286000"/>
            <a:ext cx="2480961" cy="1905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R="1187516">
              <a:lnSpc>
                <a:spcPts val="2361"/>
              </a:lnSpc>
            </a:pPr>
            <a:r>
              <a:rPr lang="en-US" sz="2400" u="sng" spc="-35" dirty="0">
                <a:latin typeface="Segoe UI"/>
              </a:rPr>
              <a:t>Moderate </a:t>
            </a:r>
            <a:r>
              <a:rPr lang="en-US" sz="2000" i="1" dirty="0">
                <a:latin typeface="Segoe UI"/>
              </a:rPr>
              <a:t>fairly (safe)</a:t>
            </a:r>
          </a:p>
          <a:p>
            <a:pPr algn="just">
              <a:lnSpc>
                <a:spcPts val="2361"/>
              </a:lnSpc>
            </a:pPr>
            <a:r>
              <a:rPr lang="en-US" sz="2000" i="1" dirty="0">
                <a:latin typeface="Segoe UI"/>
              </a:rPr>
              <a:t>reasonably (expensive) quite (cheap)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1" y="3810001"/>
            <a:ext cx="8305800" cy="1143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algn="just">
              <a:lnSpc>
                <a:spcPts val="2378"/>
              </a:lnSpc>
              <a:spcAft>
                <a:spcPts val="1612"/>
              </a:spcAft>
            </a:pPr>
            <a:r>
              <a:rPr lang="en-US" sz="2400" spc="-35" dirty="0">
                <a:latin typeface="Segoe UI"/>
              </a:rPr>
              <a:t>In more formal speech some verbs and intensifier adverbs form fixed expressions. A typical pattern is: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029200"/>
            <a:ext cx="8915400" cy="12192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241048" algn="just">
              <a:lnSpc>
                <a:spcPts val="2361"/>
              </a:lnSpc>
              <a:spcBef>
                <a:spcPts val="1612"/>
              </a:spcBef>
            </a:pPr>
            <a:r>
              <a:rPr lang="en-US" sz="2400" u="sng" spc="-35" dirty="0">
                <a:latin typeface="Segoe UI"/>
              </a:rPr>
              <a:t>Subject</a:t>
            </a:r>
            <a:r>
              <a:rPr lang="en-US" sz="2400" spc="-35" dirty="0">
                <a:latin typeface="Segoe UI"/>
              </a:rPr>
              <a:t>	</a:t>
            </a:r>
            <a:r>
              <a:rPr lang="en-US" sz="2400" u="sng" spc="-35" dirty="0">
                <a:latin typeface="Segoe UI"/>
              </a:rPr>
              <a:t>Intensifier</a:t>
            </a:r>
            <a:r>
              <a:rPr lang="en-US" sz="2400" spc="-35" dirty="0">
                <a:latin typeface="Segoe UI"/>
              </a:rPr>
              <a:t>	</a:t>
            </a:r>
            <a:r>
              <a:rPr lang="en-US" sz="2400" u="sng" spc="-35" dirty="0">
                <a:latin typeface="Segoe UI"/>
              </a:rPr>
              <a:t>Main Verb</a:t>
            </a:r>
            <a:r>
              <a:rPr lang="en-US" sz="2400" spc="-35" dirty="0">
                <a:latin typeface="Segoe UI"/>
              </a:rPr>
              <a:t>	</a:t>
            </a:r>
            <a:r>
              <a:rPr lang="en-US" sz="2400" u="sng" spc="-35" dirty="0">
                <a:latin typeface="Segoe UI"/>
              </a:rPr>
              <a:t>Complement</a:t>
            </a:r>
          </a:p>
          <a:p>
            <a:pPr algn="just">
              <a:lnSpc>
                <a:spcPts val="2361"/>
              </a:lnSpc>
            </a:pPr>
            <a:r>
              <a:rPr lang="en-US" sz="2000" i="1" dirty="0">
                <a:latin typeface="Segoe UI"/>
              </a:rPr>
              <a:t>          I    	completely            agree          with everything you’ve said so far.</a:t>
            </a:r>
          </a:p>
          <a:p>
            <a:pPr algn="just">
              <a:lnSpc>
                <a:spcPts val="2361"/>
              </a:lnSpc>
            </a:pPr>
            <a:r>
              <a:rPr lang="en-US" sz="2000" i="1" dirty="0">
                <a:latin typeface="Segoe UI"/>
              </a:rPr>
              <a:t>        We    	firmly        	  oppose         any suggestion that the company </a:t>
            </a:r>
          </a:p>
          <a:p>
            <a:pPr algn="just">
              <a:lnSpc>
                <a:spcPts val="2361"/>
              </a:lnSpc>
            </a:pPr>
            <a:r>
              <a:rPr lang="en-US" sz="2000" i="1" dirty="0">
                <a:latin typeface="Segoe UI"/>
              </a:rPr>
              <a:t>					         be    sold.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35" dirty="0">
                <a:solidFill>
                  <a:schemeClr val="bg1"/>
                </a:solidFill>
                <a:latin typeface="Segoe UI"/>
              </a:rPr>
              <a:t>Adverbs</a:t>
            </a:r>
            <a:endParaRPr lang="en-US" sz="28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814" y="1219200"/>
            <a:ext cx="8458200" cy="449161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marR="557601" indent="-342900">
              <a:lnSpc>
                <a:spcPts val="3349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Segoe UI"/>
              </a:rPr>
              <a:t>What</a:t>
            </a:r>
            <a:r>
              <a:rPr lang="en-US" sz="3600" spc="-70" dirty="0">
                <a:latin typeface="Segoe UI"/>
              </a:rPr>
              <a:t> you say is actually as important as than </a:t>
            </a:r>
            <a:r>
              <a:rPr lang="en-US" sz="3600" b="1" i="1" dirty="0">
                <a:latin typeface="Segoe UI"/>
              </a:rPr>
              <a:t>how</a:t>
            </a:r>
            <a:r>
              <a:rPr lang="en-US" sz="3600" spc="-70" dirty="0">
                <a:latin typeface="Segoe UI"/>
              </a:rPr>
              <a:t> you say</a:t>
            </a:r>
          </a:p>
          <a:p>
            <a:pPr marR="557601">
              <a:lnSpc>
                <a:spcPts val="3349"/>
              </a:lnSpc>
              <a:spcAft>
                <a:spcPts val="1200"/>
              </a:spcAft>
            </a:pPr>
            <a:endParaRPr lang="en-US" sz="3600" spc="-70" dirty="0">
              <a:latin typeface="Segoe UI"/>
            </a:endParaRPr>
          </a:p>
          <a:p>
            <a:pPr marL="342900" indent="-342900">
              <a:lnSpc>
                <a:spcPts val="3349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spc="-70" dirty="0">
                <a:latin typeface="Segoe UI"/>
              </a:rPr>
              <a:t>For scientific presentations, only 17 per cent of  impression from words</a:t>
            </a:r>
          </a:p>
          <a:p>
            <a:pPr>
              <a:lnSpc>
                <a:spcPts val="3349"/>
              </a:lnSpc>
              <a:spcAft>
                <a:spcPts val="1200"/>
              </a:spcAft>
            </a:pPr>
            <a:endParaRPr lang="en-US" sz="3600" spc="-70" dirty="0">
              <a:latin typeface="Segoe UI"/>
            </a:endParaRPr>
          </a:p>
          <a:p>
            <a:pPr marL="342900" indent="-342900">
              <a:lnSpc>
                <a:spcPts val="3349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spc="-70" dirty="0">
                <a:latin typeface="Segoe UI"/>
              </a:rPr>
              <a:t>Deliver in a boring, monotone way </a:t>
            </a:r>
            <a:r>
              <a:rPr lang="en-US" sz="3600" spc="-70" dirty="0">
                <a:latin typeface="Segoe UI"/>
                <a:sym typeface="Symbol" panose="05050102010706020507" pitchFamily="18" charset="2"/>
              </a:rPr>
              <a:t> </a:t>
            </a:r>
            <a:r>
              <a:rPr lang="en-US" sz="3600" spc="-70" dirty="0">
                <a:latin typeface="Segoe UI"/>
              </a:rPr>
              <a:t>value of your presentation comes to nothing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Voice (vocal) techniques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371600"/>
            <a:ext cx="8229600" cy="376911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pc="-35" dirty="0">
                <a:latin typeface="Segoe UI"/>
              </a:rPr>
              <a:t>Focus key points so that everyone knows you want them to listen to what you have to say next.</a:t>
            </a:r>
          </a:p>
          <a:p>
            <a:pPr>
              <a:lnSpc>
                <a:spcPts val="2378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pc="-35" dirty="0">
                <a:latin typeface="Segoe UI"/>
              </a:rPr>
              <a:t>Compare:</a:t>
            </a:r>
          </a:p>
          <a:p>
            <a:pPr algn="just">
              <a:lnSpc>
                <a:spcPts val="2378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spc="-35" dirty="0">
                <a:latin typeface="Segoe UI"/>
              </a:rPr>
              <a:t> We </a:t>
            </a:r>
            <a:r>
              <a:rPr lang="en-US" sz="2400" i="1" dirty="0">
                <a:latin typeface="Segoe UI"/>
              </a:rPr>
              <a:t>can’t expect too much.</a:t>
            </a:r>
          </a:p>
          <a:p>
            <a:pPr marL="263735">
              <a:lnSpc>
                <a:spcPts val="2378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latin typeface="Segoe UI"/>
              </a:rPr>
              <a:t>What we can’t do is </a:t>
            </a:r>
            <a:r>
              <a:rPr lang="en-US" sz="2400" i="1" dirty="0">
                <a:latin typeface="Segoe UI"/>
              </a:rPr>
              <a:t>expect too much too soon.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i="1" dirty="0">
                <a:latin typeface="Segoe UI"/>
              </a:rPr>
              <a:t> I’d like to approach this question from two different angles.</a:t>
            </a:r>
          </a:p>
          <a:p>
            <a:pPr marL="263735"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latin typeface="Segoe UI"/>
              </a:rPr>
              <a:t>What I’d like to do is </a:t>
            </a:r>
            <a:r>
              <a:rPr lang="en-US" sz="2400" i="1" dirty="0">
                <a:latin typeface="Segoe UI"/>
              </a:rPr>
              <a:t>approach this question from two different angles.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3200" b="1" spc="-35" dirty="0">
                <a:solidFill>
                  <a:schemeClr val="bg1"/>
                </a:solidFill>
                <a:latin typeface="Segoe UI"/>
              </a:rPr>
              <a:t>'</a:t>
            </a:r>
            <a:r>
              <a:rPr lang="en-US" sz="2800" b="1" i="1" dirty="0">
                <a:solidFill>
                  <a:schemeClr val="bg1"/>
                </a:solidFill>
                <a:latin typeface="Segoe UI"/>
              </a:rPr>
              <a:t>what... is ...’</a:t>
            </a:r>
            <a:r>
              <a:rPr lang="en-US" sz="3200" b="1" spc="-35" dirty="0">
                <a:solidFill>
                  <a:schemeClr val="bg1"/>
                </a:solidFill>
                <a:latin typeface="Segoe UI"/>
              </a:rPr>
              <a:t> pattern.</a:t>
            </a:r>
            <a:endParaRPr lang="en-US" sz="28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295400"/>
            <a:ext cx="8077200" cy="327659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spcAft>
                <a:spcPts val="2198"/>
              </a:spcAft>
            </a:pP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Use the verbs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to stress, emphasize,</a:t>
            </a:r>
            <a:r>
              <a:rPr lang="en-US" sz="3200" spc="-35" dirty="0">
                <a:latin typeface="Arial" panose="020B0604020202020204" pitchFamily="34" charset="0"/>
                <a:cs typeface="Arial" panose="020B0604020202020204" pitchFamily="34" charset="0"/>
              </a:rPr>
              <a:t> etc.</a:t>
            </a:r>
          </a:p>
          <a:p>
            <a:pPr>
              <a:spcAft>
                <a:spcPts val="586"/>
              </a:spcAft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I’d like to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stress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the following point.</a:t>
            </a:r>
          </a:p>
          <a:p>
            <a:pPr>
              <a:spcAft>
                <a:spcPts val="586"/>
              </a:spcAft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I’d like to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draw your attention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to the latest figures.</a:t>
            </a: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I’d like to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emphasize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that our market position is excellent.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35" dirty="0">
                <a:solidFill>
                  <a:schemeClr val="bg1"/>
                </a:solidFill>
                <a:latin typeface="Segoe UI"/>
              </a:rPr>
              <a:t>Verbs</a:t>
            </a:r>
            <a:endParaRPr lang="en-US" sz="28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8229600" cy="488171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spcAft>
                <a:spcPts val="1319"/>
              </a:spcAft>
            </a:pPr>
            <a:r>
              <a:rPr lang="en-US" sz="2400" b="1" spc="-35" dirty="0">
                <a:latin typeface="Segoe UI"/>
              </a:rPr>
              <a:t>General advice:</a:t>
            </a:r>
          </a:p>
          <a:p>
            <a:pPr marL="914400" lvl="1" indent="-457200">
              <a:spcAft>
                <a:spcPts val="1319"/>
              </a:spcAft>
              <a:buAutoNum type="arabicPeriod"/>
            </a:pPr>
            <a:r>
              <a:rPr lang="en-US" sz="2400" spc="-35" dirty="0">
                <a:latin typeface="Segoe UI"/>
              </a:rPr>
              <a:t>Articulate.</a:t>
            </a:r>
          </a:p>
          <a:p>
            <a:pPr marL="914400" lvl="1" indent="-457200">
              <a:spcAft>
                <a:spcPts val="1319"/>
              </a:spcAft>
              <a:buAutoNum type="arabicPeriod"/>
            </a:pPr>
            <a:r>
              <a:rPr lang="en-US" sz="2400" spc="-35" dirty="0">
                <a:latin typeface="Segoe UI"/>
              </a:rPr>
              <a:t>Keep your sentences short.</a:t>
            </a:r>
          </a:p>
          <a:p>
            <a:pPr marL="914400" lvl="1" indent="-457200">
              <a:spcAft>
                <a:spcPts val="1319"/>
              </a:spcAft>
              <a:buAutoNum type="arabicPeriod"/>
            </a:pPr>
            <a:r>
              <a:rPr lang="en-US" sz="2400" spc="-35" dirty="0">
                <a:latin typeface="Segoe UI"/>
              </a:rPr>
              <a:t>Check the spelling of difficult words.</a:t>
            </a:r>
          </a:p>
          <a:p>
            <a:pPr>
              <a:spcAft>
                <a:spcPts val="1319"/>
              </a:spcAft>
            </a:pPr>
            <a:r>
              <a:rPr lang="en-US" sz="2400" b="1" spc="-35" dirty="0">
                <a:latin typeface="Segoe UI"/>
              </a:rPr>
              <a:t>To create rich delivery:</a:t>
            </a:r>
          </a:p>
          <a:p>
            <a:pPr marL="914400" lvl="1" indent="-457200">
              <a:spcAft>
                <a:spcPts val="733"/>
              </a:spcAft>
              <a:buFont typeface="+mj-lt"/>
              <a:buAutoNum type="arabicPeriod"/>
            </a:pPr>
            <a:r>
              <a:rPr lang="en-US" sz="2400" spc="-35" dirty="0">
                <a:latin typeface="Segoe UI"/>
              </a:rPr>
              <a:t>Vary the speed, volume intonation.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35" dirty="0">
                <a:latin typeface="Segoe UI"/>
              </a:rPr>
              <a:t>Use various Stress, Pacing and Emphasis techniques.</a:t>
            </a:r>
          </a:p>
          <a:p>
            <a:pPr marL="914400" lvl="1" indent="-457200"/>
            <a:endParaRPr lang="en-US" sz="2400" spc="-35" dirty="0">
              <a:latin typeface="Segoe UI"/>
            </a:endParaRPr>
          </a:p>
          <a:p>
            <a:pPr marL="457200" indent="-457200"/>
            <a:r>
              <a:rPr lang="en-US" sz="2400" b="1" spc="-35" dirty="0">
                <a:latin typeface="Segoe UI"/>
              </a:rPr>
              <a:t>Sound natural. Be eloquent and vivid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spc="-35" dirty="0">
              <a:latin typeface="Segoe U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70" dirty="0">
                <a:solidFill>
                  <a:schemeClr val="bg1"/>
                </a:solidFill>
                <a:latin typeface="Segoe UI"/>
              </a:rPr>
              <a:t>Key points of voice technique</a:t>
            </a:r>
            <a:endParaRPr lang="en-US" sz="2800" b="1" spc="-7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95399"/>
            <a:ext cx="8077200" cy="454146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457200" indent="-457200">
              <a:lnSpc>
                <a:spcPts val="3349"/>
              </a:lnSpc>
              <a:spcAft>
                <a:spcPts val="2198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color, expressiveness, and power to your speech.</a:t>
            </a:r>
            <a:endParaRPr lang="en-US" sz="2800" spc="-7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ts val="3349"/>
              </a:lnSpc>
              <a:spcAft>
                <a:spcPts val="2198"/>
              </a:spcAft>
              <a:buFont typeface="Arial" panose="020B0604020202020204" pitchFamily="34" charset="0"/>
              <a:buChar char="•"/>
            </a:pPr>
            <a:r>
              <a:rPr lang="en-US" sz="2800" spc="-70" dirty="0">
                <a:latin typeface="Arial" panose="020B0604020202020204" pitchFamily="34" charset="0"/>
                <a:cs typeface="Arial" panose="020B0604020202020204" pitchFamily="34" charset="0"/>
              </a:rPr>
              <a:t>Make deepest impressions upon listeners rather than slides and curious facts.</a:t>
            </a:r>
          </a:p>
          <a:p>
            <a:pPr marL="457200" indent="-457200">
              <a:lnSpc>
                <a:spcPts val="3349"/>
              </a:lnSpc>
              <a:spcAft>
                <a:spcPts val="2198"/>
              </a:spcAft>
              <a:buFont typeface="Arial" panose="020B0604020202020204" pitchFamily="34" charset="0"/>
              <a:buChar char="•"/>
            </a:pPr>
            <a:r>
              <a:rPr lang="en-US" sz="2800" spc="-70" dirty="0">
                <a:latin typeface="Arial" panose="020B0604020202020204" pitchFamily="34" charset="0"/>
                <a:cs typeface="Arial" panose="020B0604020202020204" pitchFamily="34" charset="0"/>
              </a:rPr>
              <a:t>Create suspense, enthusiasm, and excitement</a:t>
            </a:r>
          </a:p>
          <a:p>
            <a:pPr marL="457200" indent="-457200">
              <a:lnSpc>
                <a:spcPts val="3349"/>
              </a:lnSpc>
              <a:spcAft>
                <a:spcPts val="2198"/>
              </a:spcAft>
              <a:buFont typeface="Arial" panose="020B0604020202020204" pitchFamily="34" charset="0"/>
              <a:buChar char="•"/>
            </a:pPr>
            <a:r>
              <a:rPr lang="en-US" sz="2800" spc="-70" dirty="0">
                <a:latin typeface="Arial" panose="020B0604020202020204" pitchFamily="34" charset="0"/>
                <a:cs typeface="Arial" panose="020B0604020202020204" pitchFamily="34" charset="0"/>
              </a:rPr>
              <a:t>Complete the drama of the plot</a:t>
            </a:r>
          </a:p>
          <a:p>
            <a:pPr marL="457200" indent="-457200">
              <a:lnSpc>
                <a:spcPts val="3349"/>
              </a:lnSpc>
              <a:buFont typeface="Arial" panose="020B0604020202020204" pitchFamily="34" charset="0"/>
              <a:buChar char="•"/>
            </a:pPr>
            <a:r>
              <a:rPr lang="en-US" sz="2800" spc="-70" dirty="0">
                <a:latin typeface="Arial" panose="020B0604020202020204" pitchFamily="34" charset="0"/>
                <a:cs typeface="Arial" panose="020B0604020202020204" pitchFamily="34" charset="0"/>
              </a:rPr>
              <a:t>make the story much more vivid and easier for listeners to follow.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4582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Voice (vocal) techniques: Aims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800" b="1" spc="-7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Vocal delivery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447800"/>
            <a:ext cx="7696200" cy="325767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457200" indent="-457200">
              <a:spcAft>
                <a:spcPts val="733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Arial" panose="020B0604020202020204" pitchFamily="34" charset="0"/>
                <a:cs typeface="Arial" panose="020B0604020202020204" pitchFamily="34" charset="0"/>
              </a:rPr>
              <a:t>Tempo and Chunking</a:t>
            </a:r>
          </a:p>
          <a:p>
            <a:pPr marL="457200" indent="-457200">
              <a:spcAft>
                <a:spcPts val="733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Arial" panose="020B0604020202020204" pitchFamily="34" charset="0"/>
                <a:cs typeface="Arial" panose="020B0604020202020204" pitchFamily="34" charset="0"/>
              </a:rPr>
              <a:t>Pitch and Intonation</a:t>
            </a:r>
          </a:p>
          <a:p>
            <a:pPr marL="457200" indent="-457200">
              <a:spcAft>
                <a:spcPts val="733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  <a:p>
            <a:pPr marL="457200" indent="-457200">
              <a:spcAft>
                <a:spcPts val="733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Arial" panose="020B0604020202020204" pitchFamily="34" charset="0"/>
                <a:cs typeface="Arial" panose="020B0604020202020204" pitchFamily="34" charset="0"/>
              </a:rPr>
              <a:t>Articulation</a:t>
            </a:r>
          </a:p>
          <a:p>
            <a:pPr marL="457200" indent="-457200">
              <a:spcAft>
                <a:spcPts val="733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Arial" panose="020B0604020202020204" pitchFamily="34" charset="0"/>
                <a:cs typeface="Arial" panose="020B0604020202020204" pitchFamily="34" charset="0"/>
              </a:rPr>
              <a:t>Sentence length and style</a:t>
            </a:r>
          </a:p>
          <a:p>
            <a:pPr marL="457200" indent="-457200">
              <a:spcAft>
                <a:spcPts val="733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Arial" panose="020B0604020202020204" pitchFamily="34" charset="0"/>
                <a:cs typeface="Arial" panose="020B0604020202020204" pitchFamily="34" charset="0"/>
              </a:rPr>
              <a:t>Language mistakes and accent</a:t>
            </a:r>
          </a:p>
          <a:p>
            <a:pPr>
              <a:spcAft>
                <a:spcPts val="733"/>
              </a:spcAft>
            </a:pPr>
            <a:endParaRPr lang="en-US" sz="2800" b="1" spc="-35" dirty="0">
              <a:latin typeface="Segoe UI"/>
            </a:endParaRPr>
          </a:p>
          <a:p>
            <a:pPr>
              <a:spcAft>
                <a:spcPts val="733"/>
              </a:spcAft>
            </a:pPr>
            <a:endParaRPr lang="en-US" sz="2800" b="1" spc="-35" dirty="0">
              <a:latin typeface="Segoe UI"/>
            </a:endParaRPr>
          </a:p>
          <a:p>
            <a:pPr>
              <a:spcAft>
                <a:spcPts val="733"/>
              </a:spcAft>
            </a:pPr>
            <a:endParaRPr lang="en-US" sz="2800" b="1" spc="-35" dirty="0">
              <a:latin typeface="Segoe UI"/>
            </a:endParaRPr>
          </a:p>
          <a:p>
            <a:pPr>
              <a:spcAft>
                <a:spcPts val="733"/>
              </a:spcAft>
            </a:pPr>
            <a:endParaRPr lang="en-US" sz="2800" b="1" spc="-35" dirty="0">
              <a:latin typeface="Segoe UI"/>
            </a:endParaRPr>
          </a:p>
          <a:p>
            <a:pPr>
              <a:spcAft>
                <a:spcPts val="733"/>
              </a:spcAft>
            </a:pPr>
            <a:endParaRPr lang="en-US" sz="2800" b="1" spc="-35" dirty="0">
              <a:latin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733"/>
              </a:spcAft>
            </a:pPr>
            <a:r>
              <a:rPr lang="en-US" sz="2800" b="1" spc="-35" dirty="0">
                <a:solidFill>
                  <a:schemeClr val="bg1"/>
                </a:solidFill>
                <a:latin typeface="Segoe UI"/>
              </a:rPr>
              <a:t>Tempo and Chunking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704" y="1219200"/>
            <a:ext cx="8534400" cy="365759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457200" indent="-457200">
              <a:lnSpc>
                <a:spcPts val="2361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spc="-35" dirty="0">
                <a:latin typeface="Segoe UI"/>
              </a:rPr>
              <a:t>Tempo</a:t>
            </a:r>
            <a:r>
              <a:rPr lang="en-US" sz="2800" spc="-35" dirty="0">
                <a:latin typeface="Segoe UI"/>
              </a:rPr>
              <a:t>: speed</a:t>
            </a:r>
          </a:p>
          <a:p>
            <a:pPr marL="914400" lvl="1" indent="-457200">
              <a:lnSpc>
                <a:spcPts val="2361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Never rush. </a:t>
            </a:r>
          </a:p>
          <a:p>
            <a:pPr marL="914400" lvl="1" indent="-457200">
              <a:lnSpc>
                <a:spcPts val="2361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Vary the speed — don’t talk at the same speed all the time.</a:t>
            </a:r>
          </a:p>
          <a:p>
            <a:pPr marL="457200" indent="-457200">
              <a:lnSpc>
                <a:spcPts val="2361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spc="-35" dirty="0">
              <a:latin typeface="Segoe UI"/>
            </a:endParaRPr>
          </a:p>
          <a:p>
            <a:pPr marL="457200" indent="-457200">
              <a:lnSpc>
                <a:spcPts val="2361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spc="-35" dirty="0">
                <a:latin typeface="Segoe UI"/>
              </a:rPr>
              <a:t>Chunking</a:t>
            </a:r>
            <a:r>
              <a:rPr lang="en-US" sz="2800" spc="-35" dirty="0">
                <a:latin typeface="Segoe UI"/>
              </a:rPr>
              <a:t>: separating information into small groups</a:t>
            </a:r>
          </a:p>
          <a:p>
            <a:pPr marL="914400" lvl="1" indent="-457200">
              <a:lnSpc>
                <a:spcPts val="2361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Pause from time to time</a:t>
            </a:r>
          </a:p>
          <a:p>
            <a:pPr marL="914400" lvl="1" indent="-457200">
              <a:lnSpc>
                <a:spcPts val="2361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A few seconds of silence are sometimes just as effective as words</a:t>
            </a:r>
          </a:p>
          <a:p>
            <a:pPr marL="914400" lvl="1" indent="-457200">
              <a:lnSpc>
                <a:spcPts val="2361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A well-placed pause makes your speech more dramatic</a:t>
            </a:r>
          </a:p>
          <a:p>
            <a:pPr marL="914400" lvl="1" indent="-457200">
              <a:lnSpc>
                <a:spcPts val="2361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Pausing in the wrong place sounds like a hesitation. </a:t>
            </a:r>
          </a:p>
        </p:txBody>
      </p:sp>
    </p:spTree>
    <p:extLst>
      <p:ext uri="{BB962C8B-B14F-4D97-AF65-F5344CB8AC3E}">
        <p14:creationId xmlns:p14="http://schemas.microsoft.com/office/powerpoint/2010/main" val="268740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7FD5-A4EC-40F1-9579-350AB24D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56E5-6339-42F8-BF64-3C8AA51B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26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Listening is difficult. Your audience is likely to start with considerable</a:t>
            </a:r>
            <a:br>
              <a:rPr lang="en-US" sz="2000" dirty="0"/>
            </a:br>
            <a:r>
              <a:rPr lang="en-US" sz="2000" dirty="0"/>
              <a:t>goodwill towards you </a:t>
            </a:r>
          </a:p>
          <a:p>
            <a:pPr marL="0" indent="0">
              <a:buNone/>
            </a:pPr>
            <a:r>
              <a:rPr lang="en-US" sz="2000" dirty="0"/>
              <a:t>(not least because they’re grateful it’s you speaking and not them),</a:t>
            </a:r>
          </a:p>
          <a:p>
            <a:pPr marL="0" indent="0">
              <a:buNone/>
            </a:pPr>
            <a:r>
              <a:rPr lang="en-US" sz="2000" dirty="0"/>
              <a:t>and they listen at first in the hope of finding that you’ re chosen an interesting subject about which they may learn something.</a:t>
            </a:r>
          </a:p>
          <a:p>
            <a:pPr marL="0" indent="0">
              <a:buNone/>
            </a:pPr>
            <a:r>
              <a:rPr lang="en-US" sz="2000" dirty="0"/>
              <a:t>If they can easily hear what you say, </a:t>
            </a:r>
          </a:p>
          <a:p>
            <a:pPr marL="0" indent="0">
              <a:buNone/>
            </a:pPr>
            <a:r>
              <a:rPr lang="en-US" sz="2000" dirty="0"/>
              <a:t>they will tend to go on listening, </a:t>
            </a:r>
          </a:p>
          <a:p>
            <a:pPr marL="0" indent="0">
              <a:buNone/>
            </a:pPr>
            <a:r>
              <a:rPr lang="en-US" sz="2000" dirty="0"/>
              <a:t>and if you are obviously interested in what you’re saying,</a:t>
            </a:r>
          </a:p>
          <a:p>
            <a:pPr marL="0" indent="0">
              <a:buNone/>
            </a:pPr>
            <a:r>
              <a:rPr lang="en-US" sz="2000" dirty="0"/>
              <a:t>they will catch your interest and so be willing to go on listening </a:t>
            </a:r>
          </a:p>
          <a:p>
            <a:pPr marL="0" indent="0">
              <a:buNone/>
            </a:pPr>
            <a:r>
              <a:rPr lang="en-US" sz="2000" dirty="0"/>
              <a:t>(which is why, later, we’ll stress the importance of your enthusiasm).</a:t>
            </a:r>
          </a:p>
          <a:p>
            <a:pPr marL="0" indent="0">
              <a:buNone/>
            </a:pPr>
            <a:r>
              <a:rPr lang="en-US" sz="2000" dirty="0"/>
              <a:t>If you speak slowly, they will have time not only to hear what you say, but also to understand and assimilate it, </a:t>
            </a:r>
          </a:p>
          <a:p>
            <a:pPr marL="0" indent="0">
              <a:buNone/>
            </a:pPr>
            <a:r>
              <a:rPr lang="en-US" sz="2000" dirty="0"/>
              <a:t>make it part of their own knowledge base and, perhaps, think of a useful question to ask. </a:t>
            </a:r>
          </a:p>
          <a:p>
            <a:pPr marL="0" indent="0">
              <a:buNone/>
            </a:pPr>
            <a:r>
              <a:rPr lang="en-US" sz="2000" dirty="0"/>
              <a:t>If you speak quickly, there simply isn’t time for this process to take place; even if they manage the first part, hearing, or even the second part, understanding,</a:t>
            </a:r>
          </a:p>
          <a:p>
            <a:pPr marL="0" indent="0">
              <a:buNone/>
            </a:pPr>
            <a:r>
              <a:rPr lang="en-US" sz="2000" dirty="0"/>
              <a:t>they just don’t have time to assimilate the information and make it theirs.</a:t>
            </a:r>
          </a:p>
          <a:p>
            <a:pPr marL="0" indent="0">
              <a:buNone/>
            </a:pPr>
            <a:r>
              <a:rPr lang="en-US" sz="2000" dirty="0"/>
              <a:t> As a result, they will remember very little and feel that they have gained no long-term benefit from being present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2929-AFAF-4A9E-A1A8-EA58D38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DDA6-69D1-48E4-9C39-24A51F49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C086-4DB0-468A-A956-34945D35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5864"/>
      </p:ext>
    </p:extLst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26634"/>
            <a:ext cx="8419696" cy="387876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pc="-35" dirty="0">
                <a:latin typeface="Segoe UI"/>
              </a:rPr>
              <a:t>Pitch (high pitch = soprano, low pitch = bass)</a:t>
            </a:r>
          </a:p>
          <a:p>
            <a:pPr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pc="-35" dirty="0">
                <a:latin typeface="Segoe UI"/>
              </a:rPr>
              <a:t>Intonation: how the voice rises and falls in speech</a:t>
            </a:r>
          </a:p>
          <a:p>
            <a:pPr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</a:pPr>
            <a:endParaRPr lang="en-US" sz="2800" spc="-35" dirty="0">
              <a:latin typeface="Segoe UI"/>
            </a:endParaRPr>
          </a:p>
          <a:p>
            <a:pPr marL="342900" indent="-3429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Vary the pitch </a:t>
            </a:r>
          </a:p>
          <a:p>
            <a:pPr marL="800100" lvl="1" indent="-3429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To prove you not only give information but interpret it</a:t>
            </a:r>
          </a:p>
          <a:p>
            <a:pPr marL="800100" lvl="1" indent="-3429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To show your listeners exactly what it means for you all.</a:t>
            </a:r>
          </a:p>
          <a:p>
            <a:pPr marL="342900" indent="-3429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Introduce question into your presentation to force you to raise the pitch a little. </a:t>
            </a:r>
          </a:p>
          <a:p>
            <a:pPr marL="342900" indent="-3429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Be very careful with high pitch</a:t>
            </a:r>
          </a:p>
          <a:p>
            <a:pPr marL="342900" indent="-342900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-35" dirty="0">
                <a:latin typeface="Segoe UI"/>
              </a:rPr>
              <a:t>Don’t vary your pitch too often and too dramatically</a:t>
            </a:r>
            <a:endParaRPr lang="en-US" sz="2400" spc="-35" dirty="0">
              <a:latin typeface="Segoe U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733"/>
              </a:spcAft>
            </a:pPr>
            <a:r>
              <a:rPr lang="en-US" sz="2800" b="1" spc="-35" dirty="0">
                <a:solidFill>
                  <a:schemeClr val="bg1"/>
                </a:solidFill>
                <a:latin typeface="Segoe UI"/>
              </a:rPr>
              <a:t>Pitch and Intonation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504" y="1524000"/>
            <a:ext cx="8971496" cy="241522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lnSpc>
                <a:spcPts val="2361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Adjust your voice to the size of your audience, to the room you’re presenting in. </a:t>
            </a:r>
          </a:p>
          <a:p>
            <a:pPr marL="342900" indent="-342900">
              <a:lnSpc>
                <a:spcPts val="2361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Everybody must hear you clearly. </a:t>
            </a:r>
          </a:p>
          <a:p>
            <a:pPr marL="342900" indent="-342900">
              <a:lnSpc>
                <a:spcPts val="2361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Vary the volume</a:t>
            </a:r>
          </a:p>
          <a:p>
            <a:pPr marL="800100" lvl="1" indent="-342900">
              <a:lnSpc>
                <a:spcPts val="2361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Quieter part vs louder part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733"/>
              </a:spcAft>
            </a:pPr>
            <a:r>
              <a:rPr lang="en-US" sz="2800" b="1" spc="-35" dirty="0">
                <a:solidFill>
                  <a:schemeClr val="bg1"/>
                </a:solidFill>
                <a:latin typeface="Segoe UI"/>
              </a:rPr>
              <a:t>Volume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3784" y="1219200"/>
            <a:ext cx="8116432" cy="212131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457200" indent="-457200"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The sounds will be clearer if you don’t rush your words.</a:t>
            </a:r>
          </a:p>
          <a:p>
            <a:pPr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</a:pPr>
            <a:endParaRPr lang="en-US" sz="3200" spc="-35" dirty="0">
              <a:latin typeface="Segoe UI"/>
            </a:endParaRPr>
          </a:p>
          <a:p>
            <a:pPr marL="457200" indent="-457200"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If you anticipate difficulty in pronouncing certain key words, practice them beforehand.</a:t>
            </a:r>
          </a:p>
          <a:p>
            <a:pPr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spc="-35" dirty="0">
                <a:latin typeface="Segoe UI"/>
              </a:rPr>
              <a:t> </a:t>
            </a:r>
          </a:p>
          <a:p>
            <a:pPr marL="457200" indent="-457200" algn="just">
              <a:lnSpc>
                <a:spcPts val="2361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5" dirty="0">
                <a:latin typeface="Segoe UI"/>
              </a:rPr>
              <a:t>Usually the problem is the syllable stress.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2400"/>
            <a:ext cx="5069409" cy="42865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733"/>
              </a:spcAft>
            </a:pPr>
            <a:r>
              <a:rPr lang="en-US" sz="2800" b="1" spc="-35" dirty="0">
                <a:solidFill>
                  <a:schemeClr val="bg1"/>
                </a:solidFill>
                <a:latin typeface="Segoe UI"/>
              </a:rPr>
              <a:t>Articulation</a:t>
            </a:r>
          </a:p>
          <a:p>
            <a:pPr>
              <a:spcAft>
                <a:spcPts val="733"/>
              </a:spcAft>
            </a:pPr>
            <a:endParaRPr lang="en-US" sz="2800" b="1" spc="-35" dirty="0">
              <a:latin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171988FF51DB46BD1245E275074FEA" ma:contentTypeVersion="0" ma:contentTypeDescription="Create a new document." ma:contentTypeScope="" ma:versionID="572a40f8f99e2c77454a77ffc46468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C248C3-C384-4E1F-B5D3-75364CF6A21C}"/>
</file>

<file path=customXml/itemProps2.xml><?xml version="1.0" encoding="utf-8"?>
<ds:datastoreItem xmlns:ds="http://schemas.openxmlformats.org/officeDocument/2006/customXml" ds:itemID="{BC94FA27-592F-44A3-BD0F-4E920296A2E7}"/>
</file>

<file path=customXml/itemProps3.xml><?xml version="1.0" encoding="utf-8"?>
<ds:datastoreItem xmlns:ds="http://schemas.openxmlformats.org/officeDocument/2006/customXml" ds:itemID="{92F3A644-81C1-4902-ABA4-5C837FF0FB34}"/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1932</Words>
  <Application>Microsoft Office PowerPoint</Application>
  <PresentationFormat>On-screen Show (4:3)</PresentationFormat>
  <Paragraphs>247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Myriad Pro</vt:lpstr>
      <vt:lpstr>Segoe UI</vt:lpstr>
      <vt:lpstr>Wingdings</vt:lpstr>
      <vt:lpstr>Office Theme</vt:lpstr>
      <vt:lpstr>Voice techniques 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VTVU</cp:lastModifiedBy>
  <cp:revision>341</cp:revision>
  <cp:lastPrinted>2020-08-06T09:03:36Z</cp:lastPrinted>
  <dcterms:created xsi:type="dcterms:W3CDTF">2013-02-19T03:52:16Z</dcterms:created>
  <dcterms:modified xsi:type="dcterms:W3CDTF">2021-07-16T06:27:45Z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0x0101008B171988FF51DB46BD1245E275074FEA</vt:lpwstr>
  </property>
</Properties>
</file>